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05" r:id="rId3"/>
    <p:sldId id="258" r:id="rId4"/>
    <p:sldId id="265" r:id="rId5"/>
    <p:sldId id="303" r:id="rId6"/>
    <p:sldId id="307" r:id="rId7"/>
    <p:sldId id="279" r:id="rId8"/>
    <p:sldId id="308" r:id="rId9"/>
    <p:sldId id="281" r:id="rId10"/>
    <p:sldId id="282" r:id="rId11"/>
    <p:sldId id="283" r:id="rId12"/>
    <p:sldId id="284" r:id="rId13"/>
    <p:sldId id="288" r:id="rId14"/>
    <p:sldId id="285" r:id="rId15"/>
    <p:sldId id="276" r:id="rId16"/>
    <p:sldId id="287" r:id="rId17"/>
    <p:sldId id="317" r:id="rId18"/>
    <p:sldId id="289" r:id="rId19"/>
    <p:sldId id="290" r:id="rId20"/>
    <p:sldId id="291" r:id="rId21"/>
    <p:sldId id="292" r:id="rId22"/>
    <p:sldId id="299" r:id="rId23"/>
    <p:sldId id="298" r:id="rId24"/>
    <p:sldId id="300" r:id="rId25"/>
    <p:sldId id="302" r:id="rId26"/>
    <p:sldId id="295" r:id="rId27"/>
    <p:sldId id="296" r:id="rId28"/>
    <p:sldId id="309" r:id="rId29"/>
    <p:sldId id="269" r:id="rId30"/>
    <p:sldId id="304" r:id="rId31"/>
    <p:sldId id="270" r:id="rId32"/>
    <p:sldId id="306" r:id="rId33"/>
    <p:sldId id="312" r:id="rId34"/>
    <p:sldId id="314" r:id="rId35"/>
    <p:sldId id="271" r:id="rId36"/>
    <p:sldId id="315" r:id="rId37"/>
    <p:sldId id="272" r:id="rId38"/>
    <p:sldId id="316" r:id="rId39"/>
    <p:sldId id="274" r:id="rId40"/>
    <p:sldId id="262" r:id="rId4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6" d="100"/>
          <a:sy n="86" d="100"/>
        </p:scale>
        <p:origin x="562"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0" Type="http://schemas.openxmlformats.org/officeDocument/2006/relationships/slide" Target="slides/slide19.xml"/><Relationship Id="rId41" Type="http://schemas.openxmlformats.org/officeDocument/2006/relationships/slide" Target="slides/slide40.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40E544-8381-49BC-87F0-3A5C305D8B4D}"/>
              </a:ext>
            </a:extLst>
          </p:cNvPr>
          <p:cNvSpPr>
            <a:spLocks noGrp="1"/>
          </p:cNvSpPr>
          <p:nvPr>
            <p:ph type="ctrTitle"/>
          </p:nvPr>
        </p:nvSpPr>
        <p:spPr>
          <a:xfrm>
            <a:off x="4482790" y="1858963"/>
            <a:ext cx="7556810" cy="2387600"/>
          </a:xfrm>
        </p:spPr>
        <p:txBody>
          <a:bodyPr anchor="b"/>
          <a:lstStyle>
            <a:lvl1pPr algn="ctr">
              <a:defRPr sz="6000">
                <a:solidFill>
                  <a:schemeClr val="bg1"/>
                </a:solidFill>
                <a:latin typeface="Roboto Medium" panose="02000000000000000000" pitchFamily="2" charset="0"/>
                <a:ea typeface="Roboto Medium" panose="02000000000000000000" pitchFamily="2" charset="0"/>
              </a:defRPr>
            </a:lvl1pPr>
          </a:lstStyle>
          <a:p>
            <a:r>
              <a:rPr lang="en-US"/>
              <a:t>Click to edit Master title style</a:t>
            </a:r>
            <a:endParaRPr lang="en-US" dirty="0"/>
          </a:p>
        </p:txBody>
      </p:sp>
      <p:sp>
        <p:nvSpPr>
          <p:cNvPr id="3" name="Subtitle 2">
            <a:extLst>
              <a:ext uri="{FF2B5EF4-FFF2-40B4-BE49-F238E27FC236}">
                <a16:creationId xmlns:a16="http://schemas.microsoft.com/office/drawing/2014/main" id="{EFB388F9-FC99-4828-9D29-09AD3C23B551}"/>
              </a:ext>
            </a:extLst>
          </p:cNvPr>
          <p:cNvSpPr>
            <a:spLocks noGrp="1"/>
          </p:cNvSpPr>
          <p:nvPr>
            <p:ph type="subTitle" idx="1"/>
          </p:nvPr>
        </p:nvSpPr>
        <p:spPr>
          <a:xfrm>
            <a:off x="3997569" y="4246563"/>
            <a:ext cx="8049393" cy="1655762"/>
          </a:xfrm>
        </p:spPr>
        <p:txBody>
          <a:bodyPr/>
          <a:lstStyle>
            <a:lvl1pPr marL="0" indent="0" algn="ctr">
              <a:buNone/>
              <a:defRPr sz="2400">
                <a:solidFill>
                  <a:schemeClr val="bg1"/>
                </a:solidFill>
                <a:latin typeface="Roboto" panose="02000000000000000000" pitchFamily="2" charset="0"/>
                <a:ea typeface="Roboto" panose="02000000000000000000" pitchFamily="2"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FF37E6AD-2F14-49EC-BBC4-0621BD90306E}"/>
              </a:ext>
            </a:extLst>
          </p:cNvPr>
          <p:cNvSpPr>
            <a:spLocks noGrp="1"/>
          </p:cNvSpPr>
          <p:nvPr>
            <p:ph type="dt" sz="half" idx="10"/>
          </p:nvPr>
        </p:nvSpPr>
        <p:spPr/>
        <p:txBody>
          <a:bodyPr/>
          <a:lstStyle/>
          <a:p>
            <a:fld id="{C45D1FCC-284F-4C3C-BA40-CB1D1CEDBBD3}" type="datetimeFigureOut">
              <a:rPr lang="en-US" smtClean="0"/>
              <a:t>9/19/2023</a:t>
            </a:fld>
            <a:endParaRPr lang="en-US"/>
          </a:p>
        </p:txBody>
      </p:sp>
      <p:sp>
        <p:nvSpPr>
          <p:cNvPr id="5" name="Footer Placeholder 4">
            <a:extLst>
              <a:ext uri="{FF2B5EF4-FFF2-40B4-BE49-F238E27FC236}">
                <a16:creationId xmlns:a16="http://schemas.microsoft.com/office/drawing/2014/main" id="{5F85D137-4453-4306-84DA-967336A9954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9615BFA-FC03-49FE-88D1-3B3C3185C912}"/>
              </a:ext>
            </a:extLst>
          </p:cNvPr>
          <p:cNvSpPr>
            <a:spLocks noGrp="1"/>
          </p:cNvSpPr>
          <p:nvPr>
            <p:ph type="sldNum" sz="quarter" idx="12"/>
          </p:nvPr>
        </p:nvSpPr>
        <p:spPr/>
        <p:txBody>
          <a:bodyPr/>
          <a:lstStyle/>
          <a:p>
            <a:fld id="{E7549034-8FEB-4CC2-88A9-C5653FCAF810}" type="slidenum">
              <a:rPr lang="en-US" smtClean="0"/>
              <a:t>‹#›</a:t>
            </a:fld>
            <a:endParaRPr lang="en-US"/>
          </a:p>
        </p:txBody>
      </p:sp>
    </p:spTree>
    <p:extLst>
      <p:ext uri="{BB962C8B-B14F-4D97-AF65-F5344CB8AC3E}">
        <p14:creationId xmlns:p14="http://schemas.microsoft.com/office/powerpoint/2010/main" val="23053053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8303F3-8DA1-4EFE-BDD9-5222369B1843}"/>
              </a:ext>
            </a:extLst>
          </p:cNvPr>
          <p:cNvSpPr>
            <a:spLocks noGrp="1"/>
          </p:cNvSpPr>
          <p:nvPr>
            <p:ph type="title"/>
          </p:nvPr>
        </p:nvSpPr>
        <p:spPr>
          <a:xfrm>
            <a:off x="1927123" y="381000"/>
            <a:ext cx="9937953" cy="1325563"/>
          </a:xfrm>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BB4AA497-EBFB-4110-8479-ADBF01AF1370}"/>
              </a:ext>
            </a:extLst>
          </p:cNvPr>
          <p:cNvSpPr>
            <a:spLocks noGrp="1"/>
          </p:cNvSpPr>
          <p:nvPr>
            <p:ph idx="1"/>
          </p:nvPr>
        </p:nvSpPr>
        <p:spPr>
          <a:xfrm>
            <a:off x="1927122" y="2125662"/>
            <a:ext cx="9937953" cy="414731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81AD0B90-AEEF-4CA0-9562-4BE2B440BF56}"/>
              </a:ext>
            </a:extLst>
          </p:cNvPr>
          <p:cNvSpPr>
            <a:spLocks noGrp="1"/>
          </p:cNvSpPr>
          <p:nvPr>
            <p:ph type="dt" sz="half" idx="10"/>
          </p:nvPr>
        </p:nvSpPr>
        <p:spPr/>
        <p:txBody>
          <a:bodyPr/>
          <a:lstStyle/>
          <a:p>
            <a:fld id="{C45D1FCC-284F-4C3C-BA40-CB1D1CEDBBD3}" type="datetimeFigureOut">
              <a:rPr lang="en-US" smtClean="0"/>
              <a:t>9/19/2023</a:t>
            </a:fld>
            <a:endParaRPr lang="en-US" dirty="0"/>
          </a:p>
        </p:txBody>
      </p:sp>
      <p:sp>
        <p:nvSpPr>
          <p:cNvPr id="5" name="Footer Placeholder 4">
            <a:extLst>
              <a:ext uri="{FF2B5EF4-FFF2-40B4-BE49-F238E27FC236}">
                <a16:creationId xmlns:a16="http://schemas.microsoft.com/office/drawing/2014/main" id="{939006D6-3390-4DC7-8F2E-6F3088ED9F6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CC33CD0-94F3-4920-A81C-60F4EDAE0CAB}"/>
              </a:ext>
            </a:extLst>
          </p:cNvPr>
          <p:cNvSpPr>
            <a:spLocks noGrp="1"/>
          </p:cNvSpPr>
          <p:nvPr>
            <p:ph type="sldNum" sz="quarter" idx="12"/>
          </p:nvPr>
        </p:nvSpPr>
        <p:spPr/>
        <p:txBody>
          <a:bodyPr/>
          <a:lstStyle/>
          <a:p>
            <a:fld id="{E7549034-8FEB-4CC2-88A9-C5653FCAF810}" type="slidenum">
              <a:rPr lang="en-US" smtClean="0"/>
              <a:t>‹#›</a:t>
            </a:fld>
            <a:endParaRPr lang="en-US" dirty="0"/>
          </a:p>
        </p:txBody>
      </p:sp>
    </p:spTree>
    <p:extLst>
      <p:ext uri="{BB962C8B-B14F-4D97-AF65-F5344CB8AC3E}">
        <p14:creationId xmlns:p14="http://schemas.microsoft.com/office/powerpoint/2010/main" val="3594569010"/>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Custom Layou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20C57B-C01C-4EA9-B79A-A451ECC1EDBE}"/>
              </a:ext>
            </a:extLst>
          </p:cNvPr>
          <p:cNvSpPr>
            <a:spLocks noGrp="1"/>
          </p:cNvSpPr>
          <p:nvPr>
            <p:ph type="title"/>
          </p:nvPr>
        </p:nvSpPr>
        <p:spPr>
          <a:xfrm>
            <a:off x="385916" y="365125"/>
            <a:ext cx="10134600" cy="1325563"/>
          </a:xfrm>
        </p:spPr>
        <p:txBody>
          <a:bodyPr/>
          <a:lstStyle/>
          <a:p>
            <a:r>
              <a:rPr lang="en-US"/>
              <a:t>Click to edit Master title style</a:t>
            </a:r>
          </a:p>
        </p:txBody>
      </p:sp>
      <p:sp>
        <p:nvSpPr>
          <p:cNvPr id="3" name="Date Placeholder 2">
            <a:extLst>
              <a:ext uri="{FF2B5EF4-FFF2-40B4-BE49-F238E27FC236}">
                <a16:creationId xmlns:a16="http://schemas.microsoft.com/office/drawing/2014/main" id="{FB3C3C36-D062-443A-A5A8-706C1AAAE450}"/>
              </a:ext>
            </a:extLst>
          </p:cNvPr>
          <p:cNvSpPr>
            <a:spLocks noGrp="1"/>
          </p:cNvSpPr>
          <p:nvPr>
            <p:ph type="dt" sz="half" idx="10"/>
          </p:nvPr>
        </p:nvSpPr>
        <p:spPr/>
        <p:txBody>
          <a:bodyPr/>
          <a:lstStyle/>
          <a:p>
            <a:fld id="{C45D1FCC-284F-4C3C-BA40-CB1D1CEDBBD3}" type="datetimeFigureOut">
              <a:rPr lang="en-US" smtClean="0"/>
              <a:t>9/19/2023</a:t>
            </a:fld>
            <a:endParaRPr lang="en-US"/>
          </a:p>
        </p:txBody>
      </p:sp>
      <p:sp>
        <p:nvSpPr>
          <p:cNvPr id="4" name="Footer Placeholder 3">
            <a:extLst>
              <a:ext uri="{FF2B5EF4-FFF2-40B4-BE49-F238E27FC236}">
                <a16:creationId xmlns:a16="http://schemas.microsoft.com/office/drawing/2014/main" id="{BD93F53C-8891-45CE-A908-66E7222981D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A418DB5-618A-46DA-B86D-BDF9212D4D3C}"/>
              </a:ext>
            </a:extLst>
          </p:cNvPr>
          <p:cNvSpPr>
            <a:spLocks noGrp="1"/>
          </p:cNvSpPr>
          <p:nvPr>
            <p:ph type="sldNum" sz="quarter" idx="12"/>
          </p:nvPr>
        </p:nvSpPr>
        <p:spPr/>
        <p:txBody>
          <a:bodyPr/>
          <a:lstStyle/>
          <a:p>
            <a:fld id="{E7549034-8FEB-4CC2-88A9-C5653FCAF810}" type="slidenum">
              <a:rPr lang="en-US" smtClean="0"/>
              <a:t>‹#›</a:t>
            </a:fld>
            <a:endParaRPr lang="en-US"/>
          </a:p>
        </p:txBody>
      </p:sp>
      <p:sp>
        <p:nvSpPr>
          <p:cNvPr id="7" name="Text Placeholder 6">
            <a:extLst>
              <a:ext uri="{FF2B5EF4-FFF2-40B4-BE49-F238E27FC236}">
                <a16:creationId xmlns:a16="http://schemas.microsoft.com/office/drawing/2014/main" id="{55A4FAB3-9772-4199-BAFE-9CA06C38D9E5}"/>
              </a:ext>
            </a:extLst>
          </p:cNvPr>
          <p:cNvSpPr>
            <a:spLocks noGrp="1"/>
          </p:cNvSpPr>
          <p:nvPr>
            <p:ph type="body" sz="quarter" idx="13"/>
          </p:nvPr>
        </p:nvSpPr>
        <p:spPr>
          <a:xfrm>
            <a:off x="385763" y="2133600"/>
            <a:ext cx="10134600" cy="375602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3911832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AB0A5D-9D4E-482A-82BB-76386CD0266B}"/>
              </a:ext>
            </a:extLst>
          </p:cNvPr>
          <p:cNvSpPr>
            <a:spLocks noGrp="1"/>
          </p:cNvSpPr>
          <p:nvPr>
            <p:ph type="title"/>
          </p:nvPr>
        </p:nvSpPr>
        <p:spPr/>
        <p:txBody>
          <a:bodyPr/>
          <a:lstStyle>
            <a:lvl1pPr>
              <a:defRPr>
                <a:solidFill>
                  <a:schemeClr val="bg2"/>
                </a:solidFill>
              </a:defRPr>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9AAC10C9-1A05-47FB-83DA-783D82F03390}"/>
              </a:ext>
            </a:extLst>
          </p:cNvPr>
          <p:cNvSpPr>
            <a:spLocks noGrp="1"/>
          </p:cNvSpPr>
          <p:nvPr>
            <p:ph sz="half" idx="1"/>
          </p:nvPr>
        </p:nvSpPr>
        <p:spPr>
          <a:xfrm>
            <a:off x="838200" y="1984784"/>
            <a:ext cx="2101645" cy="2018788"/>
          </a:xfrm>
          <a:prstGeom prst="ellipse">
            <a:avLst/>
          </a:prstGeom>
        </p:spPr>
        <p:txBody>
          <a:bodyPr/>
          <a:lstStyle>
            <a:lvl1pPr marL="0" indent="0" algn="ctr">
              <a:buNone/>
              <a:defRPr/>
            </a:lvl1pPr>
          </a:lstStyle>
          <a:p>
            <a:pPr lvl="0"/>
            <a:r>
              <a:rPr lang="en-US"/>
              <a:t>Edit Master text styles</a:t>
            </a:r>
          </a:p>
        </p:txBody>
      </p:sp>
      <p:sp>
        <p:nvSpPr>
          <p:cNvPr id="5" name="Date Placeholder 4">
            <a:extLst>
              <a:ext uri="{FF2B5EF4-FFF2-40B4-BE49-F238E27FC236}">
                <a16:creationId xmlns:a16="http://schemas.microsoft.com/office/drawing/2014/main" id="{FE69BF1A-D2BB-4E8E-8253-7E3AC7936EC0}"/>
              </a:ext>
            </a:extLst>
          </p:cNvPr>
          <p:cNvSpPr>
            <a:spLocks noGrp="1"/>
          </p:cNvSpPr>
          <p:nvPr>
            <p:ph type="dt" sz="half" idx="10"/>
          </p:nvPr>
        </p:nvSpPr>
        <p:spPr/>
        <p:txBody>
          <a:bodyPr/>
          <a:lstStyle/>
          <a:p>
            <a:fld id="{C45D1FCC-284F-4C3C-BA40-CB1D1CEDBBD3}" type="datetimeFigureOut">
              <a:rPr lang="en-US" smtClean="0"/>
              <a:t>9/19/2023</a:t>
            </a:fld>
            <a:endParaRPr lang="en-US"/>
          </a:p>
        </p:txBody>
      </p:sp>
      <p:sp>
        <p:nvSpPr>
          <p:cNvPr id="6" name="Footer Placeholder 5">
            <a:extLst>
              <a:ext uri="{FF2B5EF4-FFF2-40B4-BE49-F238E27FC236}">
                <a16:creationId xmlns:a16="http://schemas.microsoft.com/office/drawing/2014/main" id="{D2472FDA-57A9-45CC-B8DD-F6401085455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1DB2E62-66DC-494B-81B8-482424AC8662}"/>
              </a:ext>
            </a:extLst>
          </p:cNvPr>
          <p:cNvSpPr>
            <a:spLocks noGrp="1"/>
          </p:cNvSpPr>
          <p:nvPr>
            <p:ph type="sldNum" sz="quarter" idx="12"/>
          </p:nvPr>
        </p:nvSpPr>
        <p:spPr/>
        <p:txBody>
          <a:bodyPr/>
          <a:lstStyle/>
          <a:p>
            <a:fld id="{E7549034-8FEB-4CC2-88A9-C5653FCAF810}" type="slidenum">
              <a:rPr lang="en-US" smtClean="0"/>
              <a:t>‹#›</a:t>
            </a:fld>
            <a:endParaRPr lang="en-US"/>
          </a:p>
        </p:txBody>
      </p:sp>
      <p:sp>
        <p:nvSpPr>
          <p:cNvPr id="14" name="Content Placeholder 2">
            <a:extLst>
              <a:ext uri="{FF2B5EF4-FFF2-40B4-BE49-F238E27FC236}">
                <a16:creationId xmlns:a16="http://schemas.microsoft.com/office/drawing/2014/main" id="{D85A96EC-9C35-4AB4-BA58-69ED63D1C429}"/>
              </a:ext>
            </a:extLst>
          </p:cNvPr>
          <p:cNvSpPr>
            <a:spLocks noGrp="1"/>
          </p:cNvSpPr>
          <p:nvPr>
            <p:ph sz="half" idx="13"/>
          </p:nvPr>
        </p:nvSpPr>
        <p:spPr>
          <a:xfrm>
            <a:off x="5045177" y="1984784"/>
            <a:ext cx="2101645" cy="2018788"/>
          </a:xfrm>
          <a:prstGeom prst="ellipse">
            <a:avLst/>
          </a:prstGeom>
        </p:spPr>
        <p:txBody>
          <a:bodyPr/>
          <a:lstStyle>
            <a:lvl2pPr marL="457200" indent="0" algn="ctr">
              <a:buNone/>
              <a:defRPr/>
            </a:lvl2pPr>
          </a:lstStyle>
          <a:p>
            <a:pPr lvl="0"/>
            <a:r>
              <a:rPr lang="en-US"/>
              <a:t>Edit Master text styles</a:t>
            </a:r>
          </a:p>
        </p:txBody>
      </p:sp>
      <p:sp>
        <p:nvSpPr>
          <p:cNvPr id="15" name="Content Placeholder 2">
            <a:extLst>
              <a:ext uri="{FF2B5EF4-FFF2-40B4-BE49-F238E27FC236}">
                <a16:creationId xmlns:a16="http://schemas.microsoft.com/office/drawing/2014/main" id="{4DD83939-CC46-4171-92C9-9A719D205B99}"/>
              </a:ext>
            </a:extLst>
          </p:cNvPr>
          <p:cNvSpPr>
            <a:spLocks noGrp="1"/>
          </p:cNvSpPr>
          <p:nvPr>
            <p:ph sz="half" idx="14"/>
          </p:nvPr>
        </p:nvSpPr>
        <p:spPr>
          <a:xfrm>
            <a:off x="9252155" y="1984784"/>
            <a:ext cx="2101645" cy="2018788"/>
          </a:xfrm>
          <a:prstGeom prst="ellipse">
            <a:avLst/>
          </a:prstGeom>
        </p:spPr>
        <p:txBody>
          <a:bodyPr/>
          <a:lstStyle>
            <a:lvl1pPr marL="0" indent="0" algn="ctr">
              <a:buNone/>
              <a:defRPr/>
            </a:lvl1pPr>
          </a:lstStyle>
          <a:p>
            <a:pPr lvl="0"/>
            <a:r>
              <a:rPr lang="en-US"/>
              <a:t>Edit Master text styles</a:t>
            </a:r>
          </a:p>
        </p:txBody>
      </p:sp>
      <p:sp>
        <p:nvSpPr>
          <p:cNvPr id="21" name="Text Placeholder 20">
            <a:extLst>
              <a:ext uri="{FF2B5EF4-FFF2-40B4-BE49-F238E27FC236}">
                <a16:creationId xmlns:a16="http://schemas.microsoft.com/office/drawing/2014/main" id="{87C6DA1E-2BDB-4E20-9958-A4D751813193}"/>
              </a:ext>
            </a:extLst>
          </p:cNvPr>
          <p:cNvSpPr>
            <a:spLocks noGrp="1"/>
          </p:cNvSpPr>
          <p:nvPr>
            <p:ph type="body" sz="quarter" idx="15"/>
          </p:nvPr>
        </p:nvSpPr>
        <p:spPr>
          <a:xfrm>
            <a:off x="357033" y="4033479"/>
            <a:ext cx="3063978" cy="2305460"/>
          </a:xfrm>
          <a:solidFill>
            <a:schemeClr val="bg2"/>
          </a:solidFill>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4" name="Text Placeholder 20">
            <a:extLst>
              <a:ext uri="{FF2B5EF4-FFF2-40B4-BE49-F238E27FC236}">
                <a16:creationId xmlns:a16="http://schemas.microsoft.com/office/drawing/2014/main" id="{5A6D5740-EF4D-45EC-B238-918CF4437BF7}"/>
              </a:ext>
            </a:extLst>
          </p:cNvPr>
          <p:cNvSpPr>
            <a:spLocks noGrp="1"/>
          </p:cNvSpPr>
          <p:nvPr>
            <p:ph type="body" sz="quarter" idx="16"/>
          </p:nvPr>
        </p:nvSpPr>
        <p:spPr>
          <a:xfrm>
            <a:off x="4564010" y="4034810"/>
            <a:ext cx="3063978" cy="2305460"/>
          </a:xfrm>
          <a:solidFill>
            <a:schemeClr val="bg2"/>
          </a:solidFill>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5" name="Text Placeholder 20">
            <a:extLst>
              <a:ext uri="{FF2B5EF4-FFF2-40B4-BE49-F238E27FC236}">
                <a16:creationId xmlns:a16="http://schemas.microsoft.com/office/drawing/2014/main" id="{F95B9529-DA76-4967-8E53-B2C0F85D0456}"/>
              </a:ext>
            </a:extLst>
          </p:cNvPr>
          <p:cNvSpPr>
            <a:spLocks noGrp="1"/>
          </p:cNvSpPr>
          <p:nvPr>
            <p:ph type="body" sz="quarter" idx="17"/>
          </p:nvPr>
        </p:nvSpPr>
        <p:spPr>
          <a:xfrm>
            <a:off x="8770989" y="4027231"/>
            <a:ext cx="3063978" cy="2305460"/>
          </a:xfrm>
          <a:solidFill>
            <a:schemeClr val="bg2"/>
          </a:solidFill>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40788686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Blank">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AD6293E-4446-4C2B-9F0D-F8790EB68029}"/>
              </a:ext>
            </a:extLst>
          </p:cNvPr>
          <p:cNvSpPr>
            <a:spLocks noGrp="1"/>
          </p:cNvSpPr>
          <p:nvPr>
            <p:ph type="title"/>
          </p:nvPr>
        </p:nvSpPr>
        <p:spPr>
          <a:xfrm>
            <a:off x="2035276" y="1377848"/>
            <a:ext cx="8111613" cy="3911907"/>
          </a:xfrm>
        </p:spPr>
        <p:txBody>
          <a:bodyPr/>
          <a:lstStyle>
            <a:lvl1pPr algn="ctr">
              <a:defRPr/>
            </a:lvl1pPr>
          </a:lstStyle>
          <a:p>
            <a:r>
              <a:rPr lang="en-US"/>
              <a:t>Click to edit Master title style</a:t>
            </a:r>
            <a:endParaRPr lang="en-US" dirty="0"/>
          </a:p>
        </p:txBody>
      </p:sp>
    </p:spTree>
    <p:extLst>
      <p:ext uri="{BB962C8B-B14F-4D97-AF65-F5344CB8AC3E}">
        <p14:creationId xmlns:p14="http://schemas.microsoft.com/office/powerpoint/2010/main" val="4992571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picTx" preserve="1">
  <p:cSld name="Picture with Capti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EC1C7B-9F9B-4B22-A566-F2E704BD933C}"/>
              </a:ext>
            </a:extLst>
          </p:cNvPr>
          <p:cNvSpPr>
            <a:spLocks noGrp="1"/>
          </p:cNvSpPr>
          <p:nvPr>
            <p:ph type="title"/>
          </p:nvPr>
        </p:nvSpPr>
        <p:spPr>
          <a:xfrm>
            <a:off x="838200" y="136525"/>
            <a:ext cx="3932237" cy="1600200"/>
          </a:xfrm>
        </p:spPr>
        <p:txBody>
          <a:bodyPr anchor="b"/>
          <a:lstStyle>
            <a:lvl1pPr>
              <a:defRPr sz="32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AB2E7EA4-0FEB-4F42-874C-63D9EBBC2D01}"/>
              </a:ext>
            </a:extLst>
          </p:cNvPr>
          <p:cNvSpPr>
            <a:spLocks noGrp="1"/>
          </p:cNvSpPr>
          <p:nvPr>
            <p:ph type="pic" idx="1"/>
          </p:nvPr>
        </p:nvSpPr>
        <p:spPr>
          <a:xfrm>
            <a:off x="5733794" y="457200"/>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a:extLst>
              <a:ext uri="{FF2B5EF4-FFF2-40B4-BE49-F238E27FC236}">
                <a16:creationId xmlns:a16="http://schemas.microsoft.com/office/drawing/2014/main" id="{FE1F77EF-1473-4D15-BF04-2CE8A5452DE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0CCFFAB5-B8CE-4770-B1C7-C6117741B220}"/>
              </a:ext>
            </a:extLst>
          </p:cNvPr>
          <p:cNvSpPr>
            <a:spLocks noGrp="1"/>
          </p:cNvSpPr>
          <p:nvPr>
            <p:ph type="dt" sz="half" idx="10"/>
          </p:nvPr>
        </p:nvSpPr>
        <p:spPr/>
        <p:txBody>
          <a:bodyPr/>
          <a:lstStyle/>
          <a:p>
            <a:fld id="{C45D1FCC-284F-4C3C-BA40-CB1D1CEDBBD3}" type="datetimeFigureOut">
              <a:rPr lang="en-US" smtClean="0"/>
              <a:t>9/19/2023</a:t>
            </a:fld>
            <a:endParaRPr lang="en-US"/>
          </a:p>
        </p:txBody>
      </p:sp>
      <p:sp>
        <p:nvSpPr>
          <p:cNvPr id="6" name="Footer Placeholder 5">
            <a:extLst>
              <a:ext uri="{FF2B5EF4-FFF2-40B4-BE49-F238E27FC236}">
                <a16:creationId xmlns:a16="http://schemas.microsoft.com/office/drawing/2014/main" id="{5AB1894A-F81C-4146-820B-B8EFEC63614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69E3380-6FD5-48FB-976D-124186AB64F9}"/>
              </a:ext>
            </a:extLst>
          </p:cNvPr>
          <p:cNvSpPr>
            <a:spLocks noGrp="1"/>
          </p:cNvSpPr>
          <p:nvPr>
            <p:ph type="sldNum" sz="quarter" idx="12"/>
          </p:nvPr>
        </p:nvSpPr>
        <p:spPr/>
        <p:txBody>
          <a:bodyPr/>
          <a:lstStyle/>
          <a:p>
            <a:fld id="{E7549034-8FEB-4CC2-88A9-C5653FCAF810}" type="slidenum">
              <a:rPr lang="en-US" smtClean="0"/>
              <a:t>‹#›</a:t>
            </a:fld>
            <a:endParaRPr lang="en-US"/>
          </a:p>
        </p:txBody>
      </p:sp>
    </p:spTree>
    <p:extLst>
      <p:ext uri="{BB962C8B-B14F-4D97-AF65-F5344CB8AC3E}">
        <p14:creationId xmlns:p14="http://schemas.microsoft.com/office/powerpoint/2010/main" val="41755740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ustom Layou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B4E165-0068-4728-AF26-C0305B8DCA69}"/>
              </a:ext>
            </a:extLst>
          </p:cNvPr>
          <p:cNvSpPr>
            <a:spLocks noGrp="1"/>
          </p:cNvSpPr>
          <p:nvPr>
            <p:ph type="title"/>
          </p:nvPr>
        </p:nvSpPr>
        <p:spPr>
          <a:xfrm>
            <a:off x="969707" y="276636"/>
            <a:ext cx="6260690" cy="3018502"/>
          </a:xfrm>
        </p:spPr>
        <p:txBody>
          <a:bodyPr>
            <a:noAutofit/>
          </a:bodyPr>
          <a:lstStyle>
            <a:lvl1pPr>
              <a:defRPr sz="8000"/>
            </a:lvl1p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4EA15C4A-7EE2-4F09-A81C-FABFBAA4F2E5}"/>
              </a:ext>
            </a:extLst>
          </p:cNvPr>
          <p:cNvSpPr>
            <a:spLocks noGrp="1"/>
          </p:cNvSpPr>
          <p:nvPr>
            <p:ph type="dt" sz="half" idx="10"/>
          </p:nvPr>
        </p:nvSpPr>
        <p:spPr/>
        <p:txBody>
          <a:bodyPr/>
          <a:lstStyle/>
          <a:p>
            <a:fld id="{C45D1FCC-284F-4C3C-BA40-CB1D1CEDBBD3}" type="datetimeFigureOut">
              <a:rPr lang="en-US" smtClean="0"/>
              <a:t>9/19/2023</a:t>
            </a:fld>
            <a:endParaRPr lang="en-US"/>
          </a:p>
        </p:txBody>
      </p:sp>
      <p:sp>
        <p:nvSpPr>
          <p:cNvPr id="4" name="Footer Placeholder 3">
            <a:extLst>
              <a:ext uri="{FF2B5EF4-FFF2-40B4-BE49-F238E27FC236}">
                <a16:creationId xmlns:a16="http://schemas.microsoft.com/office/drawing/2014/main" id="{D563B9CC-5F0A-4E44-A405-7C2B7312E00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DF55345-76E8-4D2B-A996-9199E9A0343E}"/>
              </a:ext>
            </a:extLst>
          </p:cNvPr>
          <p:cNvSpPr>
            <a:spLocks noGrp="1"/>
          </p:cNvSpPr>
          <p:nvPr>
            <p:ph type="sldNum" sz="quarter" idx="12"/>
          </p:nvPr>
        </p:nvSpPr>
        <p:spPr/>
        <p:txBody>
          <a:bodyPr/>
          <a:lstStyle/>
          <a:p>
            <a:fld id="{E7549034-8FEB-4CC2-88A9-C5653FCAF810}" type="slidenum">
              <a:rPr lang="en-US" smtClean="0"/>
              <a:t>‹#›</a:t>
            </a:fld>
            <a:endParaRPr lang="en-US"/>
          </a:p>
        </p:txBody>
      </p:sp>
      <p:sp>
        <p:nvSpPr>
          <p:cNvPr id="7" name="Text Placeholder 6">
            <a:extLst>
              <a:ext uri="{FF2B5EF4-FFF2-40B4-BE49-F238E27FC236}">
                <a16:creationId xmlns:a16="http://schemas.microsoft.com/office/drawing/2014/main" id="{C71ADEBA-E127-4FC3-9183-364F01AE6F06}"/>
              </a:ext>
            </a:extLst>
          </p:cNvPr>
          <p:cNvSpPr>
            <a:spLocks noGrp="1"/>
          </p:cNvSpPr>
          <p:nvPr>
            <p:ph type="body" sz="quarter" idx="13"/>
          </p:nvPr>
        </p:nvSpPr>
        <p:spPr>
          <a:xfrm>
            <a:off x="757084" y="3736975"/>
            <a:ext cx="6754761" cy="21034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3034458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9">
            <a:lum/>
          </a:blip>
          <a:srcRect/>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B4E14A7-9446-4BBB-81A3-D45AAAE328A0}"/>
              </a:ext>
            </a:extLst>
          </p:cNvPr>
          <p:cNvSpPr>
            <a:spLocks noGrp="1"/>
          </p:cNvSpPr>
          <p:nvPr>
            <p:ph type="title"/>
          </p:nvPr>
        </p:nvSpPr>
        <p:spPr>
          <a:xfrm>
            <a:off x="2123768" y="320675"/>
            <a:ext cx="9583994"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97777395-A7EA-4FBD-BFEA-34781A7A9E00}"/>
              </a:ext>
            </a:extLst>
          </p:cNvPr>
          <p:cNvSpPr>
            <a:spLocks noGrp="1"/>
          </p:cNvSpPr>
          <p:nvPr>
            <p:ph type="body" idx="1"/>
          </p:nvPr>
        </p:nvSpPr>
        <p:spPr>
          <a:xfrm>
            <a:off x="1860754" y="2015613"/>
            <a:ext cx="10095272" cy="4161350"/>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15689B6C-BEC8-4357-AC77-15E77961A5C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45D1FCC-284F-4C3C-BA40-CB1D1CEDBBD3}" type="datetimeFigureOut">
              <a:rPr lang="en-US" smtClean="0"/>
              <a:t>9/19/2023</a:t>
            </a:fld>
            <a:endParaRPr lang="en-US"/>
          </a:p>
        </p:txBody>
      </p:sp>
      <p:sp>
        <p:nvSpPr>
          <p:cNvPr id="5" name="Footer Placeholder 4">
            <a:extLst>
              <a:ext uri="{FF2B5EF4-FFF2-40B4-BE49-F238E27FC236}">
                <a16:creationId xmlns:a16="http://schemas.microsoft.com/office/drawing/2014/main" id="{C057B0E8-DEEA-45F9-838E-B56C3E93776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5F9AF29-107D-478B-939D-54722D5931F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7549034-8FEB-4CC2-88A9-C5653FCAF810}" type="slidenum">
              <a:rPr lang="en-US" smtClean="0"/>
              <a:t>‹#›</a:t>
            </a:fld>
            <a:endParaRPr lang="en-US"/>
          </a:p>
        </p:txBody>
      </p:sp>
    </p:spTree>
    <p:extLst>
      <p:ext uri="{BB962C8B-B14F-4D97-AF65-F5344CB8AC3E}">
        <p14:creationId xmlns:p14="http://schemas.microsoft.com/office/powerpoint/2010/main" val="9055875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9" r:id="rId3"/>
    <p:sldLayoutId id="2147483652" r:id="rId4"/>
    <p:sldLayoutId id="2147483655" r:id="rId5"/>
    <p:sldLayoutId id="2147483657" r:id="rId6"/>
    <p:sldLayoutId id="2147483658" r:id="rId7"/>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hyperlink" Target="https://www.dmas.virginia.gov/media/4167/member-dsnp-faq.pdf" TargetMode="Externa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hyperlink" Target="https://coverva.dmas.virginia.gov/learn/insurance-for-adults/medicaid-for-persons-who-are-aged-blind-or-disabled-abd/" TargetMode="Externa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hyperlink" Target="https://coverva.dmas.virginia.gov/learn/insurance-for-adults/medicaid-for-persons-who-are-aged-blind-or-disabled-abd/" TargetMode="Externa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hyperlink" Target="https://www.vda.virginia.gov/vicap.htm#:~:text=The%20Virginia%20Insurance%20Counseling%20and,assistance%20for%20people%20with%20Medicare" TargetMode="Externa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2" Type="http://schemas.openxmlformats.org/officeDocument/2006/relationships/hyperlink" Target="https://www.ssa.gov/pubs/EN-05-10095.pdf" TargetMode="Externa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hyperlink" Target="https://www.ssa.gov/work/overview.html?tl=0%2C1%2C2" TargetMode="Externa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2" Type="http://schemas.openxmlformats.org/officeDocument/2006/relationships/hyperlink" Target="http://www.ssa.gov/redbook" TargetMode="Externa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2" Type="http://schemas.openxmlformats.org/officeDocument/2006/relationships/hyperlink" Target="http://www.ssa.gov/myaccount"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2" Type="http://schemas.openxmlformats.org/officeDocument/2006/relationships/hyperlink" Target="http://www.dlcv.org/socialsecurity"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3" Type="http://schemas.openxmlformats.org/officeDocument/2006/relationships/hyperlink" Target="https://www.ssa.gov/ssi/text-resources-ussi.htm" TargetMode="External"/><Relationship Id="rId2" Type="http://schemas.openxmlformats.org/officeDocument/2006/relationships/hyperlink" Target="https://www.ssa.gov/ssi/text-child-ussi.htm" TargetMode="External"/><Relationship Id="rId1" Type="http://schemas.openxmlformats.org/officeDocument/2006/relationships/slideLayout" Target="../slideLayouts/slideLayout2.xml"/><Relationship Id="rId5" Type="http://schemas.openxmlformats.org/officeDocument/2006/relationships/hyperlink" Target="https://www.ssa.gov/pubs/EN-05-10098.pdf" TargetMode="External"/><Relationship Id="rId4" Type="http://schemas.openxmlformats.org/officeDocument/2006/relationships/hyperlink" Target="https://www.ssa.gov/ssi/text-income-ussi.htm#:~:text=Generally%2C%20the%20more%20countable%20income,income%20for%20the%20SSI%20program" TargetMode="Externa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9.xml.rels><?xml version="1.0" encoding="UTF-8" standalone="yes"?>
<Relationships xmlns="http://schemas.openxmlformats.org/package/2006/relationships"><Relationship Id="rId3" Type="http://schemas.openxmlformats.org/officeDocument/2006/relationships/hyperlink" Target="https://endependence.org/services/benefits-counseling/" TargetMode="External"/><Relationship Id="rId2" Type="http://schemas.openxmlformats.org/officeDocument/2006/relationships/hyperlink" Target="https://infinityss.org/our-services"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hyperlink" Target="https://www.dlcv.org/get-help" TargetMode="External"/><Relationship Id="rId7" Type="http://schemas.openxmlformats.org/officeDocument/2006/relationships/hyperlink" Target="https://twitter.com/disabilitylawva" TargetMode="External"/><Relationship Id="rId12" Type="http://schemas.openxmlformats.org/officeDocument/2006/relationships/image" Target="../media/image12.png"/><Relationship Id="rId2" Type="http://schemas.openxmlformats.org/officeDocument/2006/relationships/hyperlink" Target="http://www.dlcv.org/" TargetMode="External"/><Relationship Id="rId1" Type="http://schemas.openxmlformats.org/officeDocument/2006/relationships/slideLayout" Target="../slideLayouts/slideLayout7.xml"/><Relationship Id="rId6" Type="http://schemas.openxmlformats.org/officeDocument/2006/relationships/image" Target="../media/image9.png"/><Relationship Id="rId11" Type="http://schemas.openxmlformats.org/officeDocument/2006/relationships/hyperlink" Target="https://open.spotify.com/show/5KmZ4m7UELghjM55p5EyPR" TargetMode="External"/><Relationship Id="rId5" Type="http://schemas.openxmlformats.org/officeDocument/2006/relationships/hyperlink" Target="https://www.facebook.com/disAbilityLawVA/" TargetMode="External"/><Relationship Id="rId10" Type="http://schemas.openxmlformats.org/officeDocument/2006/relationships/image" Target="../media/image11.png"/><Relationship Id="rId4" Type="http://schemas.openxmlformats.org/officeDocument/2006/relationships/image" Target="../media/image8.png"/><Relationship Id="rId9" Type="http://schemas.openxmlformats.org/officeDocument/2006/relationships/hyperlink" Target="https://www.instagram.com/disabilitylawva/"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hyperlink" Target="https://www.dmas.virginia.gov/for-members/other-programs-and-guidelines/premium-assistance/health-insurance-premium-program/" TargetMode="External"/><Relationship Id="rId2" Type="http://schemas.openxmlformats.org/officeDocument/2006/relationships/hyperlink" Target="https://commonhelp.virginia.gov/" TargetMode="Externa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33AAD6-CFE6-4640-9111-C53F4521FEF2}"/>
              </a:ext>
            </a:extLst>
          </p:cNvPr>
          <p:cNvSpPr>
            <a:spLocks noGrp="1"/>
          </p:cNvSpPr>
          <p:nvPr>
            <p:ph type="ctrTitle"/>
          </p:nvPr>
        </p:nvSpPr>
        <p:spPr/>
        <p:txBody>
          <a:bodyPr>
            <a:normAutofit/>
          </a:bodyPr>
          <a:lstStyle/>
          <a:p>
            <a:r>
              <a:rPr lang="en-US" sz="4000" dirty="0"/>
              <a:t>Maximizing your Social Security Benefits: Perks &amp; Pitfalls to be Aware of to Get all you Deserve!</a:t>
            </a:r>
          </a:p>
        </p:txBody>
      </p:sp>
      <p:sp>
        <p:nvSpPr>
          <p:cNvPr id="3" name="Subtitle 2">
            <a:extLst>
              <a:ext uri="{FF2B5EF4-FFF2-40B4-BE49-F238E27FC236}">
                <a16:creationId xmlns:a16="http://schemas.microsoft.com/office/drawing/2014/main" id="{A658F7C0-0E09-4763-9B58-7BAA1AA13746}"/>
              </a:ext>
            </a:extLst>
          </p:cNvPr>
          <p:cNvSpPr>
            <a:spLocks noGrp="1"/>
          </p:cNvSpPr>
          <p:nvPr>
            <p:ph type="subTitle" idx="1"/>
          </p:nvPr>
        </p:nvSpPr>
        <p:spPr/>
        <p:txBody>
          <a:bodyPr>
            <a:normAutofit/>
          </a:bodyPr>
          <a:lstStyle/>
          <a:p>
            <a:endParaRPr lang="en-US" sz="2000" dirty="0"/>
          </a:p>
          <a:p>
            <a:r>
              <a:rPr lang="en-US" sz="2000" dirty="0"/>
              <a:t>Presented at </a:t>
            </a:r>
          </a:p>
          <a:p>
            <a:r>
              <a:rPr lang="en-US" sz="2000" dirty="0" err="1"/>
              <a:t>dLCV’s</a:t>
            </a:r>
            <a:r>
              <a:rPr lang="en-US" sz="2000" dirty="0"/>
              <a:t> 2023 Disability Summit</a:t>
            </a:r>
          </a:p>
          <a:p>
            <a:r>
              <a:rPr lang="en-US" sz="2000" dirty="0"/>
              <a:t>Elizabeth Horn, Senior Disability Rights Advocate, </a:t>
            </a:r>
            <a:r>
              <a:rPr lang="en-US" sz="2000" dirty="0" err="1"/>
              <a:t>dLCV</a:t>
            </a:r>
            <a:endParaRPr lang="en-US" sz="2000" dirty="0"/>
          </a:p>
        </p:txBody>
      </p:sp>
    </p:spTree>
    <p:extLst>
      <p:ext uri="{BB962C8B-B14F-4D97-AF65-F5344CB8AC3E}">
        <p14:creationId xmlns:p14="http://schemas.microsoft.com/office/powerpoint/2010/main" val="16749410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62D64A-0BED-4CD0-AB2D-0CBCFDAFCF9A}"/>
              </a:ext>
            </a:extLst>
          </p:cNvPr>
          <p:cNvSpPr>
            <a:spLocks noGrp="1"/>
          </p:cNvSpPr>
          <p:nvPr>
            <p:ph type="title"/>
          </p:nvPr>
        </p:nvSpPr>
        <p:spPr/>
        <p:txBody>
          <a:bodyPr>
            <a:normAutofit/>
          </a:bodyPr>
          <a:lstStyle/>
          <a:p>
            <a:r>
              <a:rPr lang="en-US" sz="2800" dirty="0"/>
              <a:t>   What about this huge 24+5 month gap in healthcare??  </a:t>
            </a:r>
          </a:p>
        </p:txBody>
      </p:sp>
      <p:sp>
        <p:nvSpPr>
          <p:cNvPr id="3" name="Content Placeholder 2">
            <a:extLst>
              <a:ext uri="{FF2B5EF4-FFF2-40B4-BE49-F238E27FC236}">
                <a16:creationId xmlns:a16="http://schemas.microsoft.com/office/drawing/2014/main" id="{5DBD7D7B-8A36-40AF-A2F4-0525389014B2}"/>
              </a:ext>
            </a:extLst>
          </p:cNvPr>
          <p:cNvSpPr>
            <a:spLocks noGrp="1"/>
          </p:cNvSpPr>
          <p:nvPr>
            <p:ph idx="1"/>
          </p:nvPr>
        </p:nvSpPr>
        <p:spPr/>
        <p:txBody>
          <a:bodyPr/>
          <a:lstStyle/>
          <a:p>
            <a:pPr marL="0" indent="0">
              <a:buNone/>
            </a:pPr>
            <a:endParaRPr lang="en-US" sz="2400" dirty="0"/>
          </a:p>
          <a:p>
            <a:pPr marL="548640" indent="0">
              <a:buNone/>
            </a:pPr>
            <a:r>
              <a:rPr lang="en-US" sz="2400" dirty="0"/>
              <a:t>Maintaining health care coverage is crucial to:</a:t>
            </a:r>
          </a:p>
          <a:p>
            <a:pPr marL="891540" indent="-342900"/>
            <a:r>
              <a:rPr lang="en-US" sz="2400" dirty="0"/>
              <a:t>avoid physical and/or mental decline and </a:t>
            </a:r>
          </a:p>
          <a:p>
            <a:pPr marL="891540" indent="-342900"/>
            <a:r>
              <a:rPr lang="en-US" sz="2400" dirty="0"/>
              <a:t>to keep your disability documented for a review </a:t>
            </a:r>
          </a:p>
          <a:p>
            <a:pPr marL="548640" indent="0">
              <a:buNone/>
            </a:pPr>
            <a:endParaRPr lang="en-US" sz="2400" dirty="0"/>
          </a:p>
          <a:p>
            <a:pPr marL="548640" indent="0">
              <a:buNone/>
            </a:pPr>
            <a:r>
              <a:rPr lang="en-US" sz="2400" dirty="0">
                <a:solidFill>
                  <a:schemeClr val="bg1"/>
                </a:solidFill>
              </a:rPr>
              <a:t>To cover this healthcare coverage gap you may qualify for the  “Medicare Savings Program  –  Qualified Medicare Beneficiary”</a:t>
            </a:r>
          </a:p>
          <a:p>
            <a:pPr marL="0" indent="0">
              <a:buNone/>
            </a:pPr>
            <a:endParaRPr lang="en-US" sz="2400" dirty="0"/>
          </a:p>
          <a:p>
            <a:pPr marL="0" indent="0">
              <a:buNone/>
            </a:pPr>
            <a:endParaRPr lang="en-US" dirty="0"/>
          </a:p>
        </p:txBody>
      </p:sp>
    </p:spTree>
    <p:extLst>
      <p:ext uri="{BB962C8B-B14F-4D97-AF65-F5344CB8AC3E}">
        <p14:creationId xmlns:p14="http://schemas.microsoft.com/office/powerpoint/2010/main" val="37862308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FAAE00-EC19-4DE1-B275-F620039FD359}"/>
              </a:ext>
            </a:extLst>
          </p:cNvPr>
          <p:cNvSpPr>
            <a:spLocks noGrp="1"/>
          </p:cNvSpPr>
          <p:nvPr>
            <p:ph type="title"/>
          </p:nvPr>
        </p:nvSpPr>
        <p:spPr/>
        <p:txBody>
          <a:bodyPr>
            <a:normAutofit/>
          </a:bodyPr>
          <a:lstStyle/>
          <a:p>
            <a:r>
              <a:rPr lang="en-US" sz="3200" dirty="0"/>
              <a:t>Medicare Savings Program when on SSDI</a:t>
            </a:r>
            <a:br>
              <a:rPr lang="en-US" sz="3200" dirty="0"/>
            </a:br>
            <a:r>
              <a:rPr lang="en-US" sz="2000" dirty="0"/>
              <a:t>https://www.medicare.gov/medicare-savings-programs</a:t>
            </a:r>
          </a:p>
        </p:txBody>
      </p:sp>
      <p:sp>
        <p:nvSpPr>
          <p:cNvPr id="3" name="Text Placeholder 2">
            <a:extLst>
              <a:ext uri="{FF2B5EF4-FFF2-40B4-BE49-F238E27FC236}">
                <a16:creationId xmlns:a16="http://schemas.microsoft.com/office/drawing/2014/main" id="{3C931B5C-D986-445E-99AA-819A024169A2}"/>
              </a:ext>
            </a:extLst>
          </p:cNvPr>
          <p:cNvSpPr>
            <a:spLocks noGrp="1"/>
          </p:cNvSpPr>
          <p:nvPr>
            <p:ph type="body" sz="quarter" idx="13"/>
          </p:nvPr>
        </p:nvSpPr>
        <p:spPr/>
        <p:txBody>
          <a:bodyPr>
            <a:normAutofit lnSpcReduction="10000"/>
          </a:bodyPr>
          <a:lstStyle/>
          <a:p>
            <a:pPr marL="0" indent="0">
              <a:buNone/>
            </a:pPr>
            <a:endParaRPr lang="en-US" sz="2400" dirty="0"/>
          </a:p>
          <a:p>
            <a:pPr marL="0" indent="0">
              <a:buNone/>
            </a:pPr>
            <a:r>
              <a:rPr lang="en-US" sz="2400" dirty="0"/>
              <a:t>      </a:t>
            </a:r>
          </a:p>
          <a:p>
            <a:pPr marL="457200" indent="0">
              <a:buNone/>
            </a:pPr>
            <a:r>
              <a:rPr lang="en-US" sz="2400" dirty="0"/>
              <a:t>SSDI payments less than $1660/month (2023) </a:t>
            </a:r>
          </a:p>
          <a:p>
            <a:pPr marL="457200" indent="0">
              <a:buNone/>
            </a:pPr>
            <a:r>
              <a:rPr lang="en-US" sz="2400" dirty="0"/>
              <a:t>qualify for Medicare Savings Program. </a:t>
            </a:r>
          </a:p>
          <a:p>
            <a:pPr marL="457200" indent="0">
              <a:buNone/>
            </a:pPr>
            <a:endParaRPr lang="en-US" sz="2400" dirty="0"/>
          </a:p>
          <a:p>
            <a:pPr marL="457200" indent="0">
              <a:buNone/>
            </a:pPr>
            <a:r>
              <a:rPr lang="en-US" sz="2400" dirty="0"/>
              <a:t>The less your monthly payment the more you qualify for!</a:t>
            </a:r>
          </a:p>
          <a:p>
            <a:pPr marL="457200" indent="0">
              <a:buNone/>
            </a:pPr>
            <a:endParaRPr lang="en-US" sz="2400" dirty="0"/>
          </a:p>
          <a:p>
            <a:pPr marL="457200" indent="0">
              <a:buNone/>
            </a:pPr>
            <a:r>
              <a:rPr lang="en-US" sz="2400" dirty="0"/>
              <a:t>Please note: The amounts quoted go up each year due to federal cost of living increases. </a:t>
            </a:r>
          </a:p>
          <a:p>
            <a:endParaRPr lang="en-US" dirty="0"/>
          </a:p>
        </p:txBody>
      </p:sp>
    </p:spTree>
    <p:extLst>
      <p:ext uri="{BB962C8B-B14F-4D97-AF65-F5344CB8AC3E}">
        <p14:creationId xmlns:p14="http://schemas.microsoft.com/office/powerpoint/2010/main" val="29539175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E0C2F1-5239-4B36-8B5D-44BC1A2FE9E7}"/>
              </a:ext>
            </a:extLst>
          </p:cNvPr>
          <p:cNvSpPr>
            <a:spLocks noGrp="1"/>
          </p:cNvSpPr>
          <p:nvPr>
            <p:ph type="title"/>
          </p:nvPr>
        </p:nvSpPr>
        <p:spPr/>
        <p:txBody>
          <a:bodyPr>
            <a:normAutofit/>
          </a:bodyPr>
          <a:lstStyle/>
          <a:p>
            <a:r>
              <a:rPr lang="en-US" sz="3600" dirty="0"/>
              <a:t>	Medicare Savings Program – Tier 1</a:t>
            </a:r>
            <a:br>
              <a:rPr lang="en-US" sz="3600" dirty="0"/>
            </a:br>
            <a:r>
              <a:rPr lang="en-US" sz="3600" dirty="0"/>
              <a:t> </a:t>
            </a:r>
            <a:r>
              <a:rPr lang="en-US" sz="2400" dirty="0"/>
              <a:t>for SSDI payment below $1235 (2023) – Resources below $9090 (2023)</a:t>
            </a:r>
          </a:p>
        </p:txBody>
      </p:sp>
      <p:sp>
        <p:nvSpPr>
          <p:cNvPr id="3" name="Text Placeholder 2">
            <a:extLst>
              <a:ext uri="{FF2B5EF4-FFF2-40B4-BE49-F238E27FC236}">
                <a16:creationId xmlns:a16="http://schemas.microsoft.com/office/drawing/2014/main" id="{A9165BDE-9043-424E-ACF0-8D39407F290C}"/>
              </a:ext>
            </a:extLst>
          </p:cNvPr>
          <p:cNvSpPr>
            <a:spLocks noGrp="1"/>
          </p:cNvSpPr>
          <p:nvPr>
            <p:ph type="body" sz="quarter" idx="13"/>
          </p:nvPr>
        </p:nvSpPr>
        <p:spPr/>
        <p:txBody>
          <a:bodyPr>
            <a:normAutofit/>
          </a:bodyPr>
          <a:lstStyle/>
          <a:p>
            <a:pPr marL="0" indent="0">
              <a:buNone/>
            </a:pPr>
            <a:r>
              <a:rPr lang="en-US" sz="2400" u="sng" dirty="0"/>
              <a:t>Tier 1 Qualified Medicare Beneficiary (QMB)</a:t>
            </a:r>
          </a:p>
          <a:p>
            <a:r>
              <a:rPr lang="en-US" sz="2400" dirty="0"/>
              <a:t>Medicaid pays Medicare Part B premium ($165)</a:t>
            </a:r>
          </a:p>
          <a:p>
            <a:r>
              <a:rPr lang="en-US" sz="2400" dirty="0"/>
              <a:t>Extra Help  – inexpensive prescription coverage is included – </a:t>
            </a:r>
          </a:p>
          <a:p>
            <a:pPr marL="0" indent="0">
              <a:buNone/>
            </a:pPr>
            <a:r>
              <a:rPr lang="en-US" sz="2400" dirty="0"/>
              <a:t>                          you’ll pay no more than $4.30/script in 2023</a:t>
            </a:r>
          </a:p>
          <a:p>
            <a:r>
              <a:rPr lang="en-US" sz="2400" dirty="0"/>
              <a:t>Medicaid pays for Medicare’s deductibles, coinsurance, and copayments</a:t>
            </a:r>
          </a:p>
          <a:p>
            <a:endParaRPr lang="en-US" sz="2400" dirty="0"/>
          </a:p>
          <a:p>
            <a:pPr marL="0" indent="0">
              <a:buNone/>
            </a:pPr>
            <a:r>
              <a:rPr lang="en-US" sz="2000" dirty="0"/>
              <a:t>Medicare + QMB = Full healthcare coverage w/Extra Help and no premiums</a:t>
            </a:r>
          </a:p>
          <a:p>
            <a:endParaRPr lang="en-US" dirty="0"/>
          </a:p>
        </p:txBody>
      </p:sp>
    </p:spTree>
    <p:extLst>
      <p:ext uri="{BB962C8B-B14F-4D97-AF65-F5344CB8AC3E}">
        <p14:creationId xmlns:p14="http://schemas.microsoft.com/office/powerpoint/2010/main" val="34424538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62E77C-D45B-4EE3-B749-CFBB28522DE8}"/>
              </a:ext>
            </a:extLst>
          </p:cNvPr>
          <p:cNvSpPr>
            <a:spLocks noGrp="1"/>
          </p:cNvSpPr>
          <p:nvPr>
            <p:ph type="title"/>
          </p:nvPr>
        </p:nvSpPr>
        <p:spPr/>
        <p:txBody>
          <a:bodyPr/>
          <a:lstStyle/>
          <a:p>
            <a:r>
              <a:rPr lang="en-US" dirty="0"/>
              <a:t>Extra perks when you meet QMB</a:t>
            </a:r>
          </a:p>
        </p:txBody>
      </p:sp>
      <p:sp>
        <p:nvSpPr>
          <p:cNvPr id="3" name="Text Placeholder 2">
            <a:extLst>
              <a:ext uri="{FF2B5EF4-FFF2-40B4-BE49-F238E27FC236}">
                <a16:creationId xmlns:a16="http://schemas.microsoft.com/office/drawing/2014/main" id="{E0E22DD9-0B31-4876-AEF5-02E3064CA24E}"/>
              </a:ext>
            </a:extLst>
          </p:cNvPr>
          <p:cNvSpPr>
            <a:spLocks noGrp="1"/>
          </p:cNvSpPr>
          <p:nvPr>
            <p:ph type="body" sz="quarter" idx="13"/>
          </p:nvPr>
        </p:nvSpPr>
        <p:spPr>
          <a:xfrm>
            <a:off x="385763" y="2133600"/>
            <a:ext cx="10134600" cy="4359275"/>
          </a:xfrm>
        </p:spPr>
        <p:txBody>
          <a:bodyPr>
            <a:normAutofit lnSpcReduction="10000"/>
          </a:bodyPr>
          <a:lstStyle/>
          <a:p>
            <a:pPr marL="0" indent="0">
              <a:buNone/>
            </a:pPr>
            <a:endParaRPr lang="en-US" sz="2000" dirty="0"/>
          </a:p>
          <a:p>
            <a:pPr marL="0" indent="0">
              <a:buNone/>
            </a:pPr>
            <a:r>
              <a:rPr lang="en-US" sz="2000" dirty="0"/>
              <a:t>When you qualify for QMB you can enroll in a Dual Eligible - Special Needs Plan that provides and coordinates all of your healthcare needs. </a:t>
            </a:r>
          </a:p>
          <a:p>
            <a:pPr marL="0" indent="0">
              <a:buNone/>
            </a:pPr>
            <a:endParaRPr lang="en-US" sz="2000" dirty="0"/>
          </a:p>
          <a:p>
            <a:pPr marL="0" indent="0">
              <a:buNone/>
            </a:pPr>
            <a:r>
              <a:rPr lang="en-US" sz="2000" dirty="0"/>
              <a:t>	</a:t>
            </a:r>
            <a:r>
              <a:rPr lang="en-US" sz="2000" dirty="0">
                <a:hlinkClick r:id="rId2"/>
              </a:rPr>
              <a:t>https://www.dmas.virginia.gov/media/4167/member-dsnp-faq.pdf</a:t>
            </a:r>
            <a:endParaRPr lang="en-US" sz="2000" dirty="0"/>
          </a:p>
          <a:p>
            <a:pPr marL="0" indent="0">
              <a:buNone/>
            </a:pPr>
            <a:endParaRPr lang="en-US" sz="2400" dirty="0"/>
          </a:p>
          <a:p>
            <a:pPr marL="0" indent="0">
              <a:buNone/>
            </a:pPr>
            <a:r>
              <a:rPr lang="en-US" sz="2000" dirty="0"/>
              <a:t>These plans usually come with additional benefits to include:</a:t>
            </a:r>
          </a:p>
          <a:p>
            <a:r>
              <a:rPr lang="en-US" sz="2000" dirty="0"/>
              <a:t>Dental </a:t>
            </a:r>
          </a:p>
          <a:p>
            <a:r>
              <a:rPr lang="en-US" sz="2000" dirty="0"/>
              <a:t>Healthy Living Card – to pay for groceries ($75/month)</a:t>
            </a:r>
          </a:p>
          <a:p>
            <a:r>
              <a:rPr lang="en-US" sz="2000" dirty="0"/>
              <a:t>Over the Counter card to pay for non-prescription medications, hygiene items etc. (may also be used to pay for utilities) $400/quarter</a:t>
            </a:r>
          </a:p>
          <a:p>
            <a:r>
              <a:rPr lang="en-US" sz="2000" dirty="0"/>
              <a:t>Gym memberships </a:t>
            </a:r>
          </a:p>
        </p:txBody>
      </p:sp>
    </p:spTree>
    <p:extLst>
      <p:ext uri="{BB962C8B-B14F-4D97-AF65-F5344CB8AC3E}">
        <p14:creationId xmlns:p14="http://schemas.microsoft.com/office/powerpoint/2010/main" val="19208269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2BC8A0-8FCE-4739-9CA8-22C0E649E99F}"/>
              </a:ext>
            </a:extLst>
          </p:cNvPr>
          <p:cNvSpPr>
            <a:spLocks noGrp="1"/>
          </p:cNvSpPr>
          <p:nvPr>
            <p:ph type="title"/>
          </p:nvPr>
        </p:nvSpPr>
        <p:spPr/>
        <p:txBody>
          <a:bodyPr>
            <a:normAutofit/>
          </a:bodyPr>
          <a:lstStyle/>
          <a:p>
            <a:r>
              <a:rPr lang="en-US" sz="3600" dirty="0"/>
              <a:t>	    Medicare Savings Program – Tier 2</a:t>
            </a:r>
            <a:br>
              <a:rPr lang="en-US" sz="3600" dirty="0"/>
            </a:br>
            <a:r>
              <a:rPr lang="en-US" sz="2000" dirty="0"/>
              <a:t>For SSDI payment between $1236 and  $1478 (2023) – Resources below $9090 (2023)</a:t>
            </a:r>
          </a:p>
        </p:txBody>
      </p:sp>
      <p:sp>
        <p:nvSpPr>
          <p:cNvPr id="3" name="Text Placeholder 2">
            <a:extLst>
              <a:ext uri="{FF2B5EF4-FFF2-40B4-BE49-F238E27FC236}">
                <a16:creationId xmlns:a16="http://schemas.microsoft.com/office/drawing/2014/main" id="{5DD3A179-8584-4FD3-BE28-47FE8F306D73}"/>
              </a:ext>
            </a:extLst>
          </p:cNvPr>
          <p:cNvSpPr>
            <a:spLocks noGrp="1"/>
          </p:cNvSpPr>
          <p:nvPr>
            <p:ph type="body" sz="quarter" idx="13"/>
          </p:nvPr>
        </p:nvSpPr>
        <p:spPr>
          <a:xfrm>
            <a:off x="385916" y="1764146"/>
            <a:ext cx="10134600" cy="4581236"/>
          </a:xfrm>
        </p:spPr>
        <p:txBody>
          <a:bodyPr>
            <a:normAutofit fontScale="92500" lnSpcReduction="10000"/>
          </a:bodyPr>
          <a:lstStyle/>
          <a:p>
            <a:pPr marL="0" indent="0">
              <a:buNone/>
            </a:pPr>
            <a:endParaRPr lang="en-US" sz="2400" u="sng" dirty="0"/>
          </a:p>
          <a:p>
            <a:pPr marL="0" indent="0">
              <a:buNone/>
            </a:pPr>
            <a:r>
              <a:rPr lang="en-US" sz="2000" u="sng" dirty="0"/>
              <a:t>Tier 2 - Specified Low Income Medicare Beneficiary  </a:t>
            </a:r>
          </a:p>
          <a:p>
            <a:r>
              <a:rPr lang="en-US" sz="2000" dirty="0"/>
              <a:t>Medicaid pays the Medicare Part B premium ($165)</a:t>
            </a:r>
          </a:p>
          <a:p>
            <a:r>
              <a:rPr lang="en-US" sz="2000" dirty="0"/>
              <a:t>Extra Help – inexpensive prescription coverage is included</a:t>
            </a:r>
          </a:p>
          <a:p>
            <a:pPr marL="0" indent="0">
              <a:buNone/>
            </a:pPr>
            <a:r>
              <a:rPr lang="en-US" sz="2000" dirty="0"/>
              <a:t>                       You’ll pay no more than $10.35/script in 2023</a:t>
            </a:r>
          </a:p>
          <a:p>
            <a:pPr marL="0" indent="0">
              <a:buNone/>
            </a:pPr>
            <a:endParaRPr lang="en-US" sz="2000" dirty="0"/>
          </a:p>
          <a:p>
            <a:pPr marL="0" indent="0">
              <a:buNone/>
            </a:pPr>
            <a:r>
              <a:rPr lang="en-US" sz="2000" dirty="0"/>
              <a:t>NOTE - Medicaid coverage is </a:t>
            </a:r>
            <a:r>
              <a:rPr lang="en-US" sz="2000" u="sng" dirty="0"/>
              <a:t>not</a:t>
            </a:r>
            <a:r>
              <a:rPr lang="en-US" sz="2000" dirty="0"/>
              <a:t> included in this tier…BUT if your income is under $972/mo. (2023) you may qualify for Medicaid. Apply here:  </a:t>
            </a:r>
          </a:p>
          <a:p>
            <a:pPr marL="0" lvl="0" indent="0">
              <a:buNone/>
            </a:pPr>
            <a:endParaRPr lang="en-US" sz="1800" dirty="0">
              <a:solidFill>
                <a:srgbClr val="FFFFFF"/>
              </a:solidFill>
              <a:hlinkClick r:id="rId2"/>
            </a:endParaRPr>
          </a:p>
          <a:p>
            <a:pPr marL="0" lvl="0" indent="0">
              <a:buNone/>
            </a:pPr>
            <a:r>
              <a:rPr lang="en-US" sz="1800" dirty="0">
                <a:solidFill>
                  <a:srgbClr val="FFFFFF"/>
                </a:solidFill>
                <a:hlinkClick r:id="rId2"/>
              </a:rPr>
              <a:t>https://coverva.dmas.virginia.gov/learn/insurance-for-adults/medicaid-for-persons-who-are-aged-blind-or-disabled-abd</a:t>
            </a:r>
            <a:r>
              <a:rPr lang="en-US" sz="2200" dirty="0">
                <a:solidFill>
                  <a:srgbClr val="FFFFFF"/>
                </a:solidFill>
                <a:hlinkClick r:id="rId2"/>
              </a:rPr>
              <a:t>/</a:t>
            </a:r>
            <a:endParaRPr lang="en-US" sz="2200" dirty="0">
              <a:solidFill>
                <a:srgbClr val="FFFFFF"/>
              </a:solidFill>
            </a:endParaRPr>
          </a:p>
          <a:p>
            <a:pPr marL="0" indent="0">
              <a:buNone/>
            </a:pPr>
            <a:endParaRPr lang="en-US" sz="2400" dirty="0"/>
          </a:p>
          <a:p>
            <a:pPr marL="0" indent="0">
              <a:buNone/>
            </a:pPr>
            <a:r>
              <a:rPr lang="en-US" sz="2000" dirty="0"/>
              <a:t>NOTE - If not, you need to find additional coverage as Medicare alone only covers 80%.</a:t>
            </a:r>
          </a:p>
        </p:txBody>
      </p:sp>
    </p:spTree>
    <p:extLst>
      <p:ext uri="{BB962C8B-B14F-4D97-AF65-F5344CB8AC3E}">
        <p14:creationId xmlns:p14="http://schemas.microsoft.com/office/powerpoint/2010/main" val="38084235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125C2C-F63D-4CDB-AD9F-75F89F55B30B}"/>
              </a:ext>
            </a:extLst>
          </p:cNvPr>
          <p:cNvSpPr>
            <a:spLocks noGrp="1"/>
          </p:cNvSpPr>
          <p:nvPr>
            <p:ph type="title"/>
          </p:nvPr>
        </p:nvSpPr>
        <p:spPr/>
        <p:txBody>
          <a:bodyPr>
            <a:normAutofit/>
          </a:bodyPr>
          <a:lstStyle/>
          <a:p>
            <a:r>
              <a:rPr lang="en-US" sz="3600" dirty="0"/>
              <a:t>	      Medicare Savings Program – Tier 3</a:t>
            </a:r>
            <a:br>
              <a:rPr lang="en-US" sz="3600" dirty="0"/>
            </a:br>
            <a:r>
              <a:rPr lang="en-US" sz="2000" dirty="0"/>
              <a:t>For SSDI payment between $1479 and $1660 (2023)-Resources below $9090 (2023)</a:t>
            </a:r>
          </a:p>
        </p:txBody>
      </p:sp>
      <p:sp>
        <p:nvSpPr>
          <p:cNvPr id="3" name="Text Placeholder 2">
            <a:extLst>
              <a:ext uri="{FF2B5EF4-FFF2-40B4-BE49-F238E27FC236}">
                <a16:creationId xmlns:a16="http://schemas.microsoft.com/office/drawing/2014/main" id="{D94EF522-389C-4D03-8C47-683700F0D2A7}"/>
              </a:ext>
            </a:extLst>
          </p:cNvPr>
          <p:cNvSpPr>
            <a:spLocks noGrp="1"/>
          </p:cNvSpPr>
          <p:nvPr>
            <p:ph type="body" sz="quarter" idx="13"/>
          </p:nvPr>
        </p:nvSpPr>
        <p:spPr>
          <a:xfrm>
            <a:off x="385763" y="2133600"/>
            <a:ext cx="10134600" cy="4202545"/>
          </a:xfrm>
        </p:spPr>
        <p:txBody>
          <a:bodyPr>
            <a:normAutofit lnSpcReduction="10000"/>
          </a:bodyPr>
          <a:lstStyle/>
          <a:p>
            <a:pPr marL="0" lvl="0" indent="0">
              <a:buNone/>
            </a:pPr>
            <a:endParaRPr lang="en-US" sz="2400" dirty="0">
              <a:solidFill>
                <a:srgbClr val="FFFFFF"/>
              </a:solidFill>
            </a:endParaRPr>
          </a:p>
          <a:p>
            <a:pPr marL="0" lvl="0" indent="0">
              <a:buNone/>
            </a:pPr>
            <a:r>
              <a:rPr lang="en-US" sz="2200" u="sng" dirty="0">
                <a:solidFill>
                  <a:srgbClr val="FFFFFF"/>
                </a:solidFill>
              </a:rPr>
              <a:t>Tier 3 – Qualified Individual</a:t>
            </a:r>
          </a:p>
          <a:p>
            <a:r>
              <a:rPr lang="en-US" sz="2200" dirty="0"/>
              <a:t>Medicaid covers Medicare Part B premium ($165)</a:t>
            </a:r>
          </a:p>
          <a:p>
            <a:pPr marL="0" indent="0">
              <a:buNone/>
            </a:pPr>
            <a:endParaRPr lang="en-US" sz="2200" dirty="0"/>
          </a:p>
          <a:p>
            <a:pPr marL="0" indent="0">
              <a:buNone/>
            </a:pPr>
            <a:r>
              <a:rPr lang="en-US" sz="2200" dirty="0"/>
              <a:t>NOTE - Medicaid coverage and Extra Help are </a:t>
            </a:r>
            <a:r>
              <a:rPr lang="en-US" sz="2200" u="sng" dirty="0"/>
              <a:t>not</a:t>
            </a:r>
            <a:r>
              <a:rPr lang="en-US" sz="2200" dirty="0"/>
              <a:t> included in this tier…BUT if your income is under $972 (2023) you may qualify for Medicaid. Apply here:  </a:t>
            </a:r>
          </a:p>
          <a:p>
            <a:pPr marL="0" lvl="0" indent="0">
              <a:buNone/>
            </a:pPr>
            <a:r>
              <a:rPr lang="en-US" sz="2200" dirty="0">
                <a:solidFill>
                  <a:srgbClr val="FFFFFF"/>
                </a:solidFill>
                <a:hlinkClick r:id="rId2"/>
              </a:rPr>
              <a:t>https://coverva.dmas.virginia.gov/learn/insurance-for-adults/medicaid-for-persons-who-are-aged-blind-or-disabled-abd/</a:t>
            </a:r>
            <a:endParaRPr lang="en-US" sz="2200" dirty="0">
              <a:solidFill>
                <a:srgbClr val="FFFFFF"/>
              </a:solidFill>
            </a:endParaRPr>
          </a:p>
          <a:p>
            <a:pPr marL="0" indent="0">
              <a:buNone/>
            </a:pPr>
            <a:endParaRPr lang="en-US" sz="2200" dirty="0"/>
          </a:p>
          <a:p>
            <a:pPr marL="0" indent="0">
              <a:buNone/>
            </a:pPr>
            <a:r>
              <a:rPr lang="en-US" sz="2200" dirty="0"/>
              <a:t>NOTE - If not, you need to find additional coverage as Medicare alone only covers 80%.</a:t>
            </a:r>
          </a:p>
          <a:p>
            <a:endParaRPr lang="en-US" sz="2400" dirty="0"/>
          </a:p>
          <a:p>
            <a:endParaRPr lang="en-US" sz="2400" dirty="0"/>
          </a:p>
          <a:p>
            <a:pPr marL="0" indent="0">
              <a:buNone/>
            </a:pPr>
            <a:endParaRPr lang="en-US" sz="2100" dirty="0"/>
          </a:p>
          <a:p>
            <a:pPr marL="0" lvl="0" indent="0">
              <a:buNone/>
            </a:pPr>
            <a:endParaRPr lang="en-US" sz="2400" dirty="0">
              <a:solidFill>
                <a:srgbClr val="FFFFFF"/>
              </a:solidFill>
            </a:endParaRPr>
          </a:p>
          <a:p>
            <a:pPr marL="0" lvl="0" indent="0">
              <a:buNone/>
            </a:pPr>
            <a:endParaRPr lang="en-US" sz="2400" dirty="0">
              <a:solidFill>
                <a:srgbClr val="FFFFFF"/>
              </a:solidFill>
            </a:endParaRPr>
          </a:p>
          <a:p>
            <a:pPr marL="0" lvl="0" indent="0">
              <a:buNone/>
            </a:pPr>
            <a:endParaRPr lang="en-US" sz="2400" dirty="0">
              <a:solidFill>
                <a:srgbClr val="FFFFFF"/>
              </a:solidFill>
            </a:endParaRPr>
          </a:p>
          <a:p>
            <a:pPr marL="0" lvl="0" indent="0">
              <a:buNone/>
            </a:pPr>
            <a:endParaRPr lang="en-US" sz="2400" dirty="0">
              <a:solidFill>
                <a:srgbClr val="FFFFFF"/>
              </a:solidFill>
            </a:endParaRPr>
          </a:p>
          <a:p>
            <a:endParaRPr lang="en-US" dirty="0"/>
          </a:p>
        </p:txBody>
      </p:sp>
    </p:spTree>
    <p:extLst>
      <p:ext uri="{BB962C8B-B14F-4D97-AF65-F5344CB8AC3E}">
        <p14:creationId xmlns:p14="http://schemas.microsoft.com/office/powerpoint/2010/main" val="25321926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563290-579F-435C-B2A5-A3480D07897C}"/>
              </a:ext>
            </a:extLst>
          </p:cNvPr>
          <p:cNvSpPr>
            <a:spLocks noGrp="1"/>
          </p:cNvSpPr>
          <p:nvPr>
            <p:ph type="title"/>
          </p:nvPr>
        </p:nvSpPr>
        <p:spPr>
          <a:xfrm>
            <a:off x="385916" y="365125"/>
            <a:ext cx="10134600" cy="1325563"/>
          </a:xfrm>
        </p:spPr>
        <p:txBody>
          <a:bodyPr>
            <a:normAutofit fontScale="90000"/>
          </a:bodyPr>
          <a:lstStyle/>
          <a:p>
            <a:pPr lvl="0">
              <a:spcBef>
                <a:spcPts val="1000"/>
              </a:spcBef>
            </a:pPr>
            <a:r>
              <a:rPr lang="en-US" sz="3200" dirty="0"/>
              <a:t>   </a:t>
            </a:r>
            <a:br>
              <a:rPr lang="en-US" sz="3200" dirty="0"/>
            </a:br>
            <a:r>
              <a:rPr lang="en-US" sz="3200" dirty="0"/>
              <a:t>     For a secondary healthcare coverage contact VICAP</a:t>
            </a:r>
            <a:br>
              <a:rPr lang="en-US" sz="3200" dirty="0"/>
            </a:br>
            <a:br>
              <a:rPr lang="en-US" sz="2000" dirty="0">
                <a:solidFill>
                  <a:srgbClr val="FFFFFF"/>
                </a:solidFill>
                <a:latin typeface="Roboto"/>
                <a:ea typeface="+mn-ea"/>
                <a:cs typeface="+mn-cs"/>
              </a:rPr>
            </a:br>
            <a:endParaRPr lang="en-US" sz="3200" dirty="0"/>
          </a:p>
        </p:txBody>
      </p:sp>
      <p:sp>
        <p:nvSpPr>
          <p:cNvPr id="3" name="Text Placeholder 2">
            <a:extLst>
              <a:ext uri="{FF2B5EF4-FFF2-40B4-BE49-F238E27FC236}">
                <a16:creationId xmlns:a16="http://schemas.microsoft.com/office/drawing/2014/main" id="{2A1961E4-7CCF-4A26-939D-CE105646FF1C}"/>
              </a:ext>
            </a:extLst>
          </p:cNvPr>
          <p:cNvSpPr>
            <a:spLocks noGrp="1"/>
          </p:cNvSpPr>
          <p:nvPr>
            <p:ph type="body" sz="quarter" idx="13"/>
          </p:nvPr>
        </p:nvSpPr>
        <p:spPr>
          <a:xfrm>
            <a:off x="385763" y="1930400"/>
            <a:ext cx="10134600" cy="4562475"/>
          </a:xfrm>
        </p:spPr>
        <p:txBody>
          <a:bodyPr>
            <a:normAutofit fontScale="92500" lnSpcReduction="20000"/>
          </a:bodyPr>
          <a:lstStyle/>
          <a:p>
            <a:pPr marL="3657600" lvl="8" indent="0">
              <a:buNone/>
            </a:pPr>
            <a:r>
              <a:rPr lang="en-US" dirty="0"/>
              <a:t>       </a:t>
            </a:r>
            <a:r>
              <a:rPr lang="en-US" sz="2800" dirty="0"/>
              <a:t> </a:t>
            </a:r>
          </a:p>
          <a:p>
            <a:pPr marL="0" indent="0">
              <a:buNone/>
            </a:pPr>
            <a:r>
              <a:rPr lang="en-US" sz="2400" b="1" dirty="0"/>
              <a:t>Virginia Insurance Counseling and Assistance Program </a:t>
            </a:r>
            <a:r>
              <a:rPr lang="en-US" sz="2400" dirty="0"/>
              <a:t>offers FREE, unbiased, confidential Medicare insurance counseling and assistance for people with Medicare. Apply here for help: </a:t>
            </a:r>
          </a:p>
          <a:p>
            <a:pPr marL="0" indent="0">
              <a:buNone/>
            </a:pPr>
            <a:endParaRPr lang="en-US" sz="2400" dirty="0">
              <a:solidFill>
                <a:srgbClr val="FFFFFF"/>
              </a:solidFill>
              <a:hlinkClick r:id="rId2">
                <a:extLst>
                  <a:ext uri="{A12FA001-AC4F-418D-AE19-62706E023703}">
                    <ahyp:hlinkClr xmlns:ahyp="http://schemas.microsoft.com/office/drawing/2018/hyperlinkcolor" val="tx"/>
                  </a:ext>
                </a:extLst>
              </a:hlinkClick>
            </a:endParaRPr>
          </a:p>
          <a:p>
            <a:pPr marL="0" indent="0">
              <a:buNone/>
            </a:pPr>
            <a:r>
              <a:rPr lang="en-US" sz="2000" dirty="0">
                <a:solidFill>
                  <a:srgbClr val="FFFFFF"/>
                </a:solidFill>
                <a:hlinkClick r:id="rId2">
                  <a:extLst>
                    <a:ext uri="{A12FA001-AC4F-418D-AE19-62706E023703}">
                      <ahyp:hlinkClr xmlns:ahyp="http://schemas.microsoft.com/office/drawing/2018/hyperlinkcolor" val="tx"/>
                    </a:ext>
                  </a:extLst>
                </a:hlinkClick>
              </a:rPr>
              <a:t>https://www.vda.virginia.gov/vicap.htm#:~:text=The%20Virginia%20Insurance%20Counseling%20and,assistance%20for%20people%20with%20Medicare</a:t>
            </a:r>
            <a:endParaRPr lang="en-US" sz="2000" dirty="0"/>
          </a:p>
          <a:p>
            <a:pPr marL="0" indent="0">
              <a:buNone/>
            </a:pPr>
            <a:endParaRPr lang="en-US" sz="2400" dirty="0"/>
          </a:p>
          <a:p>
            <a:pPr marL="0" indent="0">
              <a:buNone/>
            </a:pPr>
            <a:r>
              <a:rPr lang="en-US" sz="2400" dirty="0"/>
              <a:t>E-mail: Aginginfo@dars.virginia.gov</a:t>
            </a:r>
          </a:p>
          <a:p>
            <a:endParaRPr lang="en-US" sz="2400" dirty="0"/>
          </a:p>
          <a:p>
            <a:pPr marL="0" indent="0">
              <a:buNone/>
            </a:pPr>
            <a:r>
              <a:rPr lang="en-US" sz="2400" dirty="0"/>
              <a:t>Toll-Free 1-800-552-3402</a:t>
            </a:r>
          </a:p>
          <a:p>
            <a:pPr marL="0" indent="0">
              <a:buNone/>
            </a:pPr>
            <a:endParaRPr lang="en-US" sz="2400" dirty="0"/>
          </a:p>
          <a:p>
            <a:pPr marL="0" indent="0">
              <a:buNone/>
            </a:pPr>
            <a:r>
              <a:rPr lang="en-US" sz="2400" dirty="0"/>
              <a:t>If you have a hearing or speech impairment, use the free Virginia Relay telephone relay service by dialing Phone icon 7-1-1.</a:t>
            </a:r>
          </a:p>
          <a:p>
            <a:endParaRPr lang="en-US" sz="2000" dirty="0"/>
          </a:p>
        </p:txBody>
      </p:sp>
    </p:spTree>
    <p:extLst>
      <p:ext uri="{BB962C8B-B14F-4D97-AF65-F5344CB8AC3E}">
        <p14:creationId xmlns:p14="http://schemas.microsoft.com/office/powerpoint/2010/main" val="35165457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4E34D3-93AF-4D9B-89A3-F9CA3159579F}"/>
              </a:ext>
            </a:extLst>
          </p:cNvPr>
          <p:cNvSpPr>
            <a:spLocks noGrp="1"/>
          </p:cNvSpPr>
          <p:nvPr>
            <p:ph type="title"/>
          </p:nvPr>
        </p:nvSpPr>
        <p:spPr/>
        <p:txBody>
          <a:bodyPr>
            <a:normAutofit/>
          </a:bodyPr>
          <a:lstStyle/>
          <a:p>
            <a:r>
              <a:rPr lang="en-US" sz="2800" dirty="0"/>
              <a:t>Review </a:t>
            </a:r>
            <a:r>
              <a:rPr lang="en-US" sz="2800" dirty="0" err="1"/>
              <a:t>dLCV’s</a:t>
            </a:r>
            <a:r>
              <a:rPr lang="en-US" sz="2800" dirty="0"/>
              <a:t> guide entitled: </a:t>
            </a:r>
            <a:br>
              <a:rPr lang="en-US" sz="2800" dirty="0"/>
            </a:br>
            <a:br>
              <a:rPr lang="en-US" sz="2800" dirty="0"/>
            </a:br>
            <a:r>
              <a:rPr lang="en-US" sz="2400" b="1" dirty="0"/>
              <a:t>Do You Have a Disability and Need Healthcare?</a:t>
            </a:r>
            <a:br>
              <a:rPr lang="en-US" sz="2400" dirty="0"/>
            </a:br>
            <a:br>
              <a:rPr lang="en-US" sz="2400" dirty="0"/>
            </a:br>
            <a:r>
              <a:rPr lang="en-US" sz="2400" dirty="0"/>
              <a:t>Go to:</a:t>
            </a:r>
            <a:br>
              <a:rPr lang="en-US" sz="2400" dirty="0"/>
            </a:br>
            <a:r>
              <a:rPr lang="en-US" sz="2400" dirty="0"/>
              <a:t>www.dlcv.org/socialsecurity</a:t>
            </a:r>
          </a:p>
        </p:txBody>
      </p:sp>
    </p:spTree>
    <p:extLst>
      <p:ext uri="{BB962C8B-B14F-4D97-AF65-F5344CB8AC3E}">
        <p14:creationId xmlns:p14="http://schemas.microsoft.com/office/powerpoint/2010/main" val="227569383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5E852B-A592-42A5-9F8A-D3C362DB79AF}"/>
              </a:ext>
            </a:extLst>
          </p:cNvPr>
          <p:cNvSpPr>
            <a:spLocks noGrp="1"/>
          </p:cNvSpPr>
          <p:nvPr>
            <p:ph type="title"/>
          </p:nvPr>
        </p:nvSpPr>
        <p:spPr/>
        <p:txBody>
          <a:bodyPr>
            <a:normAutofit/>
          </a:bodyPr>
          <a:lstStyle/>
          <a:p>
            <a:r>
              <a:rPr lang="en-US" sz="3200" dirty="0"/>
              <a:t>Benefit Perk # 3 –</a:t>
            </a:r>
            <a:br>
              <a:rPr lang="en-US" sz="3200" dirty="0"/>
            </a:br>
            <a:br>
              <a:rPr lang="en-US" sz="3200" dirty="0"/>
            </a:br>
            <a:r>
              <a:rPr lang="en-US" sz="3200" dirty="0"/>
              <a:t>Social Security Work Incentives &amp; Employment Supports</a:t>
            </a:r>
            <a:br>
              <a:rPr lang="en-US" sz="3200" dirty="0"/>
            </a:br>
            <a:r>
              <a:rPr lang="en-US" sz="3200" dirty="0"/>
              <a:t>for </a:t>
            </a:r>
            <a:br>
              <a:rPr lang="en-US" sz="3200" dirty="0"/>
            </a:br>
            <a:r>
              <a:rPr lang="en-US" sz="3200" dirty="0"/>
              <a:t>SSDI and SSI beneficiaries</a:t>
            </a:r>
          </a:p>
        </p:txBody>
      </p:sp>
    </p:spTree>
    <p:extLst>
      <p:ext uri="{BB962C8B-B14F-4D97-AF65-F5344CB8AC3E}">
        <p14:creationId xmlns:p14="http://schemas.microsoft.com/office/powerpoint/2010/main" val="319269925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AAEF44-3F3C-4295-891E-7888BAE0350D}"/>
              </a:ext>
            </a:extLst>
          </p:cNvPr>
          <p:cNvSpPr>
            <a:spLocks noGrp="1"/>
          </p:cNvSpPr>
          <p:nvPr>
            <p:ph type="title"/>
          </p:nvPr>
        </p:nvSpPr>
        <p:spPr/>
        <p:txBody>
          <a:bodyPr>
            <a:normAutofit/>
          </a:bodyPr>
          <a:lstStyle/>
          <a:p>
            <a:r>
              <a:rPr lang="en-US" sz="3200" dirty="0"/>
              <a:t> Employment Supports Help You Work While Disabled</a:t>
            </a:r>
            <a:br>
              <a:rPr lang="en-US" sz="3200" dirty="0"/>
            </a:br>
            <a:r>
              <a:rPr lang="en-US" sz="3200" dirty="0"/>
              <a:t>		    </a:t>
            </a:r>
            <a:r>
              <a:rPr lang="en-US" sz="2400" dirty="0"/>
              <a:t>(also known as work incentives) </a:t>
            </a:r>
          </a:p>
        </p:txBody>
      </p:sp>
      <p:sp>
        <p:nvSpPr>
          <p:cNvPr id="3" name="Text Placeholder 2">
            <a:extLst>
              <a:ext uri="{FF2B5EF4-FFF2-40B4-BE49-F238E27FC236}">
                <a16:creationId xmlns:a16="http://schemas.microsoft.com/office/drawing/2014/main" id="{396BC348-42EF-4F54-BA34-0E46679C2E30}"/>
              </a:ext>
            </a:extLst>
          </p:cNvPr>
          <p:cNvSpPr>
            <a:spLocks noGrp="1"/>
          </p:cNvSpPr>
          <p:nvPr>
            <p:ph type="body" sz="quarter" idx="13"/>
          </p:nvPr>
        </p:nvSpPr>
        <p:spPr>
          <a:xfrm>
            <a:off x="385763" y="2142836"/>
            <a:ext cx="10134600" cy="4350039"/>
          </a:xfrm>
        </p:spPr>
        <p:txBody>
          <a:bodyPr>
            <a:normAutofit fontScale="92500"/>
          </a:bodyPr>
          <a:lstStyle/>
          <a:p>
            <a:pPr marL="0" indent="0">
              <a:buNone/>
            </a:pPr>
            <a:r>
              <a:rPr lang="en-US" sz="2400" dirty="0"/>
              <a:t>The SSDI and SSI programs include several work incentives designed to protect your cash benefit and healthcare benefits while you</a:t>
            </a:r>
            <a:r>
              <a:rPr lang="en-US" sz="2600" dirty="0">
                <a:solidFill>
                  <a:srgbClr val="FFFFFF"/>
                </a:solidFill>
              </a:rPr>
              <a:t> test your ability to work</a:t>
            </a:r>
            <a:r>
              <a:rPr lang="en-US" sz="2400" dirty="0"/>
              <a:t>.</a:t>
            </a:r>
          </a:p>
          <a:p>
            <a:pPr marL="0" indent="0">
              <a:buNone/>
            </a:pPr>
            <a:endParaRPr lang="en-US" sz="2400" dirty="0"/>
          </a:p>
          <a:p>
            <a:pPr marL="0" indent="0">
              <a:buNone/>
            </a:pPr>
            <a:r>
              <a:rPr lang="en-US" sz="2400" dirty="0"/>
              <a:t>If your benefits end because you start to work and you have to stop working later, work incentives can make it easier to begin receiving benefits again.</a:t>
            </a:r>
          </a:p>
          <a:p>
            <a:pPr marL="0" indent="0">
              <a:buNone/>
            </a:pPr>
            <a:r>
              <a:rPr lang="en-US" sz="2400" dirty="0"/>
              <a:t> </a:t>
            </a:r>
          </a:p>
          <a:p>
            <a:pPr marL="0" indent="0">
              <a:buNone/>
            </a:pPr>
            <a:r>
              <a:rPr lang="en-US" sz="2400" dirty="0"/>
              <a:t>SSA PUBLICATION - WORKING WHILE DISABLED</a:t>
            </a:r>
          </a:p>
          <a:p>
            <a:pPr marL="0" indent="0">
              <a:buNone/>
            </a:pPr>
            <a:r>
              <a:rPr lang="en-US" sz="2400" dirty="0">
                <a:hlinkClick r:id="rId2"/>
              </a:rPr>
              <a:t>https://www.ssa.gov/pubs/EN-05-10095.pdf</a:t>
            </a:r>
            <a:endParaRPr lang="en-US" sz="2400" dirty="0"/>
          </a:p>
          <a:p>
            <a:pPr marL="0" indent="0">
              <a:buNone/>
            </a:pPr>
            <a:endParaRPr lang="en-US" sz="2400" dirty="0"/>
          </a:p>
          <a:p>
            <a:pPr marL="0" indent="0">
              <a:buNone/>
            </a:pPr>
            <a:r>
              <a:rPr lang="en-US" sz="2400" dirty="0">
                <a:solidFill>
                  <a:schemeClr val="bg1"/>
                </a:solidFill>
              </a:rPr>
              <a:t>Note: There are work incentives for SSDI beneficiaries only, SSI beneficiaries only and some that are for both.</a:t>
            </a:r>
          </a:p>
          <a:p>
            <a:pPr marL="0" indent="0">
              <a:buNone/>
            </a:pPr>
            <a:endParaRPr lang="en-US" sz="2400" dirty="0"/>
          </a:p>
          <a:p>
            <a:pPr marL="0" indent="0">
              <a:buNone/>
            </a:pPr>
            <a:endParaRPr lang="en-US" sz="2400" dirty="0"/>
          </a:p>
          <a:p>
            <a:pPr marL="0" indent="0">
              <a:buNone/>
            </a:pPr>
            <a:endParaRPr lang="en-US" sz="2400" dirty="0"/>
          </a:p>
        </p:txBody>
      </p:sp>
    </p:spTree>
    <p:extLst>
      <p:ext uri="{BB962C8B-B14F-4D97-AF65-F5344CB8AC3E}">
        <p14:creationId xmlns:p14="http://schemas.microsoft.com/office/powerpoint/2010/main" val="27392621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DAB5FA-E401-41C4-A488-5E24F3AE533E}"/>
              </a:ext>
            </a:extLst>
          </p:cNvPr>
          <p:cNvSpPr>
            <a:spLocks noGrp="1"/>
          </p:cNvSpPr>
          <p:nvPr>
            <p:ph type="title"/>
          </p:nvPr>
        </p:nvSpPr>
        <p:spPr/>
        <p:txBody>
          <a:bodyPr>
            <a:normAutofit/>
          </a:bodyPr>
          <a:lstStyle/>
          <a:p>
            <a:r>
              <a:rPr lang="en-US" sz="3200" dirty="0"/>
              <a:t>		ACRONYM SOUP for the SOUL!</a:t>
            </a:r>
          </a:p>
        </p:txBody>
      </p:sp>
      <p:sp>
        <p:nvSpPr>
          <p:cNvPr id="3" name="Text Placeholder 2">
            <a:extLst>
              <a:ext uri="{FF2B5EF4-FFF2-40B4-BE49-F238E27FC236}">
                <a16:creationId xmlns:a16="http://schemas.microsoft.com/office/drawing/2014/main" id="{444D49C2-C7DC-4D5E-B721-69A95C6801BD}"/>
              </a:ext>
            </a:extLst>
          </p:cNvPr>
          <p:cNvSpPr>
            <a:spLocks noGrp="1"/>
          </p:cNvSpPr>
          <p:nvPr>
            <p:ph type="body" sz="quarter" idx="13"/>
          </p:nvPr>
        </p:nvSpPr>
        <p:spPr>
          <a:xfrm>
            <a:off x="385763" y="2133600"/>
            <a:ext cx="10134600" cy="4248727"/>
          </a:xfrm>
        </p:spPr>
        <p:txBody>
          <a:bodyPr>
            <a:normAutofit/>
          </a:bodyPr>
          <a:lstStyle/>
          <a:p>
            <a:pPr marL="0" indent="0">
              <a:buNone/>
            </a:pPr>
            <a:r>
              <a:rPr lang="en-US" sz="2000" dirty="0"/>
              <a:t>SSA = Social Security Administration</a:t>
            </a:r>
          </a:p>
          <a:p>
            <a:pPr marL="0" indent="0">
              <a:buNone/>
            </a:pPr>
            <a:endParaRPr lang="en-US" sz="2000" dirty="0"/>
          </a:p>
          <a:p>
            <a:pPr marL="0" indent="0">
              <a:buNone/>
            </a:pPr>
            <a:r>
              <a:rPr lang="en-US" sz="2000" dirty="0"/>
              <a:t>SSDI = Social Security Disability Insurance for “workers” who are or become disabled; referred to as “disability”</a:t>
            </a:r>
          </a:p>
          <a:p>
            <a:pPr marL="0" indent="0">
              <a:buNone/>
            </a:pPr>
            <a:endParaRPr lang="en-US" sz="2000" dirty="0"/>
          </a:p>
          <a:p>
            <a:pPr marL="0" indent="0">
              <a:buNone/>
            </a:pPr>
            <a:r>
              <a:rPr lang="en-US" sz="2000" dirty="0"/>
              <a:t>SSI = Supplemental Security Income for individuals who lack credits for SSDI and are low income elderly or disabled. Child SSI is dependent on parental income.</a:t>
            </a:r>
          </a:p>
          <a:p>
            <a:pPr marL="0" indent="0">
              <a:buNone/>
            </a:pPr>
            <a:r>
              <a:rPr lang="en-US" sz="2000" dirty="0"/>
              <a:t> </a:t>
            </a:r>
          </a:p>
          <a:p>
            <a:pPr marL="0" indent="0">
              <a:buNone/>
            </a:pPr>
            <a:r>
              <a:rPr lang="en-US" sz="2000" dirty="0"/>
              <a:t>Medicare healthcare coverage is for SSDI recipients</a:t>
            </a:r>
          </a:p>
          <a:p>
            <a:pPr marL="0" indent="0">
              <a:buNone/>
            </a:pPr>
            <a:endParaRPr lang="en-US" sz="2000" dirty="0"/>
          </a:p>
          <a:p>
            <a:pPr marL="0" indent="0">
              <a:buNone/>
            </a:pPr>
            <a:r>
              <a:rPr lang="en-US" sz="2000" dirty="0"/>
              <a:t>Medicaid healthcare coverage is for SSI recipients</a:t>
            </a:r>
          </a:p>
        </p:txBody>
      </p:sp>
    </p:spTree>
    <p:extLst>
      <p:ext uri="{BB962C8B-B14F-4D97-AF65-F5344CB8AC3E}">
        <p14:creationId xmlns:p14="http://schemas.microsoft.com/office/powerpoint/2010/main" val="362581305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9E6CF4-A110-4F53-B57A-9DC960261875}"/>
              </a:ext>
            </a:extLst>
          </p:cNvPr>
          <p:cNvSpPr>
            <a:spLocks noGrp="1"/>
          </p:cNvSpPr>
          <p:nvPr>
            <p:ph type="title"/>
          </p:nvPr>
        </p:nvSpPr>
        <p:spPr/>
        <p:txBody>
          <a:bodyPr>
            <a:normAutofit/>
          </a:bodyPr>
          <a:lstStyle/>
          <a:p>
            <a:r>
              <a:rPr lang="en-US" sz="3200" dirty="0"/>
              <a:t>	SSDI employment supports (do not apply to SSI)</a:t>
            </a:r>
          </a:p>
        </p:txBody>
      </p:sp>
      <p:sp>
        <p:nvSpPr>
          <p:cNvPr id="3" name="Text Placeholder 2">
            <a:extLst>
              <a:ext uri="{FF2B5EF4-FFF2-40B4-BE49-F238E27FC236}">
                <a16:creationId xmlns:a16="http://schemas.microsoft.com/office/drawing/2014/main" id="{FDA150E9-1D94-4207-AD7B-EC19B686E7CA}"/>
              </a:ext>
            </a:extLst>
          </p:cNvPr>
          <p:cNvSpPr>
            <a:spLocks noGrp="1"/>
          </p:cNvSpPr>
          <p:nvPr>
            <p:ph type="body" sz="quarter" idx="13"/>
          </p:nvPr>
        </p:nvSpPr>
        <p:spPr>
          <a:xfrm>
            <a:off x="385763" y="1976582"/>
            <a:ext cx="10134600" cy="4608945"/>
          </a:xfrm>
        </p:spPr>
        <p:txBody>
          <a:bodyPr>
            <a:normAutofit/>
          </a:bodyPr>
          <a:lstStyle/>
          <a:p>
            <a:r>
              <a:rPr lang="en-US" sz="2200" dirty="0"/>
              <a:t>The SSDI work incentives provide help over a long period of time to allow you to test your ability to work or to continue working. </a:t>
            </a:r>
          </a:p>
          <a:p>
            <a:endParaRPr lang="en-US" sz="2200" dirty="0"/>
          </a:p>
          <a:p>
            <a:r>
              <a:rPr lang="en-US" sz="2200" dirty="0"/>
              <a:t>These incentives help you gradually become self-sufficient. </a:t>
            </a:r>
          </a:p>
          <a:p>
            <a:endParaRPr lang="en-US" sz="2200" dirty="0"/>
          </a:p>
          <a:p>
            <a:r>
              <a:rPr lang="en-US" sz="2200" dirty="0"/>
              <a:t>In general, you have at least 9 years to test your ability to work. </a:t>
            </a:r>
          </a:p>
          <a:p>
            <a:endParaRPr lang="en-US" sz="2200" dirty="0"/>
          </a:p>
          <a:p>
            <a:r>
              <a:rPr lang="en-US" sz="2200" dirty="0"/>
              <a:t>This includes: full cash payments during the first 12 months of work activity; a 36-month re-entitlement period during the extended period of eligibility; and a 5-year period in which SSA can start your cash benefits again without a new application (called Expedited Reinstatement). You may continue to have Medicare coverage during this time or even longer.</a:t>
            </a:r>
          </a:p>
        </p:txBody>
      </p:sp>
    </p:spTree>
    <p:extLst>
      <p:ext uri="{BB962C8B-B14F-4D97-AF65-F5344CB8AC3E}">
        <p14:creationId xmlns:p14="http://schemas.microsoft.com/office/powerpoint/2010/main" val="195198717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A85390-CFEB-412C-AF58-7A21FDD2CFD4}"/>
              </a:ext>
            </a:extLst>
          </p:cNvPr>
          <p:cNvSpPr>
            <a:spLocks noGrp="1"/>
          </p:cNvSpPr>
          <p:nvPr>
            <p:ph type="title"/>
          </p:nvPr>
        </p:nvSpPr>
        <p:spPr/>
        <p:txBody>
          <a:bodyPr>
            <a:normAutofit fontScale="90000"/>
          </a:bodyPr>
          <a:lstStyle/>
          <a:p>
            <a:r>
              <a:rPr lang="en-US" sz="3600" dirty="0"/>
              <a:t>SSDI employment supports as you go to work…    </a:t>
            </a:r>
            <a:r>
              <a:rPr lang="en-US" sz="2200" dirty="0"/>
              <a:t>You may continue to have Medicare coverage during this time or even longer.</a:t>
            </a:r>
          </a:p>
        </p:txBody>
      </p:sp>
      <p:sp>
        <p:nvSpPr>
          <p:cNvPr id="3" name="Content Placeholder 2">
            <a:extLst>
              <a:ext uri="{FF2B5EF4-FFF2-40B4-BE49-F238E27FC236}">
                <a16:creationId xmlns:a16="http://schemas.microsoft.com/office/drawing/2014/main" id="{094F0E0A-6B46-4C0D-BFE6-FB93FAC2A85D}"/>
              </a:ext>
            </a:extLst>
          </p:cNvPr>
          <p:cNvSpPr>
            <a:spLocks noGrp="1"/>
          </p:cNvSpPr>
          <p:nvPr>
            <p:ph sz="half" idx="1"/>
          </p:nvPr>
        </p:nvSpPr>
        <p:spPr/>
        <p:txBody>
          <a:bodyPr/>
          <a:lstStyle/>
          <a:p>
            <a:endParaRPr lang="en-US" dirty="0"/>
          </a:p>
        </p:txBody>
      </p:sp>
      <p:sp>
        <p:nvSpPr>
          <p:cNvPr id="4" name="Content Placeholder 3">
            <a:extLst>
              <a:ext uri="{FF2B5EF4-FFF2-40B4-BE49-F238E27FC236}">
                <a16:creationId xmlns:a16="http://schemas.microsoft.com/office/drawing/2014/main" id="{82859CB1-03EA-4968-8740-9EDA3521DFA2}"/>
              </a:ext>
            </a:extLst>
          </p:cNvPr>
          <p:cNvSpPr>
            <a:spLocks noGrp="1"/>
          </p:cNvSpPr>
          <p:nvPr>
            <p:ph sz="half" idx="13"/>
          </p:nvPr>
        </p:nvSpPr>
        <p:spPr/>
        <p:txBody>
          <a:bodyPr/>
          <a:lstStyle/>
          <a:p>
            <a:endParaRPr lang="en-US"/>
          </a:p>
        </p:txBody>
      </p:sp>
      <p:sp>
        <p:nvSpPr>
          <p:cNvPr id="5" name="Content Placeholder 4">
            <a:extLst>
              <a:ext uri="{FF2B5EF4-FFF2-40B4-BE49-F238E27FC236}">
                <a16:creationId xmlns:a16="http://schemas.microsoft.com/office/drawing/2014/main" id="{3E7B7044-B249-4BE0-9E95-815116A39D75}"/>
              </a:ext>
            </a:extLst>
          </p:cNvPr>
          <p:cNvSpPr>
            <a:spLocks noGrp="1"/>
          </p:cNvSpPr>
          <p:nvPr>
            <p:ph sz="half" idx="14"/>
          </p:nvPr>
        </p:nvSpPr>
        <p:spPr/>
        <p:txBody>
          <a:bodyPr/>
          <a:lstStyle/>
          <a:p>
            <a:endParaRPr lang="en-US"/>
          </a:p>
        </p:txBody>
      </p:sp>
      <p:sp>
        <p:nvSpPr>
          <p:cNvPr id="6" name="Text Placeholder 5">
            <a:extLst>
              <a:ext uri="{FF2B5EF4-FFF2-40B4-BE49-F238E27FC236}">
                <a16:creationId xmlns:a16="http://schemas.microsoft.com/office/drawing/2014/main" id="{A7CBA302-373E-4415-81ED-A8C1E1965E38}"/>
              </a:ext>
            </a:extLst>
          </p:cNvPr>
          <p:cNvSpPr>
            <a:spLocks noGrp="1"/>
          </p:cNvSpPr>
          <p:nvPr>
            <p:ph type="body" sz="quarter" idx="15"/>
          </p:nvPr>
        </p:nvSpPr>
        <p:spPr>
          <a:xfrm>
            <a:off x="687949" y="1984784"/>
            <a:ext cx="3063978" cy="2305460"/>
          </a:xfrm>
        </p:spPr>
        <p:txBody>
          <a:bodyPr/>
          <a:lstStyle/>
          <a:p>
            <a:r>
              <a:rPr lang="en-US" dirty="0"/>
              <a:t>9-month Trial Work Period</a:t>
            </a:r>
          </a:p>
          <a:p>
            <a:pPr marL="0" indent="0">
              <a:buNone/>
            </a:pPr>
            <a:r>
              <a:rPr lang="en-US" dirty="0"/>
              <a:t>Keep SSDI +      all earnings </a:t>
            </a:r>
          </a:p>
        </p:txBody>
      </p:sp>
      <p:sp>
        <p:nvSpPr>
          <p:cNvPr id="7" name="Text Placeholder 6">
            <a:extLst>
              <a:ext uri="{FF2B5EF4-FFF2-40B4-BE49-F238E27FC236}">
                <a16:creationId xmlns:a16="http://schemas.microsoft.com/office/drawing/2014/main" id="{80342588-6B18-478B-B4F9-50F39525878E}"/>
              </a:ext>
            </a:extLst>
          </p:cNvPr>
          <p:cNvSpPr>
            <a:spLocks noGrp="1"/>
          </p:cNvSpPr>
          <p:nvPr>
            <p:ph type="body" sz="quarter" idx="16"/>
          </p:nvPr>
        </p:nvSpPr>
        <p:spPr>
          <a:xfrm>
            <a:off x="4564010" y="1984783"/>
            <a:ext cx="3063978" cy="3224525"/>
          </a:xfrm>
        </p:spPr>
        <p:txBody>
          <a:bodyPr/>
          <a:lstStyle/>
          <a:p>
            <a:r>
              <a:rPr lang="en-US" dirty="0"/>
              <a:t>36 month Extended Period of Eligibility</a:t>
            </a:r>
          </a:p>
          <a:p>
            <a:pPr marL="0" indent="0">
              <a:buNone/>
            </a:pPr>
            <a:r>
              <a:rPr lang="en-US" dirty="0"/>
              <a:t>Each month you fall under limit you keep your benefit, then benefit ends.</a:t>
            </a:r>
          </a:p>
        </p:txBody>
      </p:sp>
      <p:sp>
        <p:nvSpPr>
          <p:cNvPr id="8" name="Text Placeholder 7">
            <a:extLst>
              <a:ext uri="{FF2B5EF4-FFF2-40B4-BE49-F238E27FC236}">
                <a16:creationId xmlns:a16="http://schemas.microsoft.com/office/drawing/2014/main" id="{F8DD0AD9-1436-4F26-ABE5-F368808CB0EF}"/>
              </a:ext>
            </a:extLst>
          </p:cNvPr>
          <p:cNvSpPr>
            <a:spLocks noGrp="1"/>
          </p:cNvSpPr>
          <p:nvPr>
            <p:ph type="body" sz="quarter" idx="17"/>
          </p:nvPr>
        </p:nvSpPr>
        <p:spPr>
          <a:xfrm>
            <a:off x="8770989" y="1984784"/>
            <a:ext cx="3063978" cy="4711579"/>
          </a:xfrm>
        </p:spPr>
        <p:txBody>
          <a:bodyPr>
            <a:normAutofit fontScale="92500" lnSpcReduction="10000"/>
          </a:bodyPr>
          <a:lstStyle/>
          <a:p>
            <a:r>
              <a:rPr lang="en-US" dirty="0"/>
              <a:t>5-year Expedited Reinstatement </a:t>
            </a:r>
          </a:p>
          <a:p>
            <a:endParaRPr lang="en-US" dirty="0"/>
          </a:p>
          <a:p>
            <a:pPr marL="0" indent="0">
              <a:buNone/>
            </a:pPr>
            <a:r>
              <a:rPr lang="en-US" dirty="0"/>
              <a:t>If you become unable to work again due to same disability your benefit is re-instated without a new application though some documentation is necessary. </a:t>
            </a:r>
          </a:p>
        </p:txBody>
      </p:sp>
    </p:spTree>
    <p:extLst>
      <p:ext uri="{BB962C8B-B14F-4D97-AF65-F5344CB8AC3E}">
        <p14:creationId xmlns:p14="http://schemas.microsoft.com/office/powerpoint/2010/main" val="16820916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0982C2-0B0A-40F9-A563-1891470416A0}"/>
              </a:ext>
            </a:extLst>
          </p:cNvPr>
          <p:cNvSpPr>
            <a:spLocks noGrp="1"/>
          </p:cNvSpPr>
          <p:nvPr>
            <p:ph type="title"/>
          </p:nvPr>
        </p:nvSpPr>
        <p:spPr/>
        <p:txBody>
          <a:bodyPr/>
          <a:lstStyle/>
          <a:p>
            <a:r>
              <a:rPr lang="en-US" dirty="0"/>
              <a:t>SSI employment support if you work</a:t>
            </a:r>
          </a:p>
        </p:txBody>
      </p:sp>
      <p:sp>
        <p:nvSpPr>
          <p:cNvPr id="3" name="Text Placeholder 2">
            <a:extLst>
              <a:ext uri="{FF2B5EF4-FFF2-40B4-BE49-F238E27FC236}">
                <a16:creationId xmlns:a16="http://schemas.microsoft.com/office/drawing/2014/main" id="{33AA72CC-643F-4317-AD7F-0AC0B6164AE9}"/>
              </a:ext>
            </a:extLst>
          </p:cNvPr>
          <p:cNvSpPr>
            <a:spLocks noGrp="1"/>
          </p:cNvSpPr>
          <p:nvPr>
            <p:ph type="body" sz="quarter" idx="13"/>
          </p:nvPr>
        </p:nvSpPr>
        <p:spPr>
          <a:xfrm>
            <a:off x="385763" y="2133600"/>
            <a:ext cx="10134600" cy="4359275"/>
          </a:xfrm>
        </p:spPr>
        <p:txBody>
          <a:bodyPr>
            <a:normAutofit fontScale="70000" lnSpcReduction="20000"/>
          </a:bodyPr>
          <a:lstStyle/>
          <a:p>
            <a:r>
              <a:rPr lang="en-US" dirty="0"/>
              <a:t>Once you receive SSI, your disability payments continue until you medically recover, and meet the income and resources limits. </a:t>
            </a:r>
          </a:p>
          <a:p>
            <a:endParaRPr lang="en-US" dirty="0"/>
          </a:p>
          <a:p>
            <a:r>
              <a:rPr lang="en-US" dirty="0"/>
              <a:t>After $85 in exclusions, SSI will be reduced $1 for every $2 you earn (ex. $500 of earnings will reduce your SSI payment by $250.)</a:t>
            </a:r>
          </a:p>
          <a:p>
            <a:endParaRPr lang="en-US" dirty="0"/>
          </a:p>
          <a:p>
            <a:r>
              <a:rPr lang="en-US" dirty="0"/>
              <a:t>If your earnings get too high (approx. $1650/month) you may lose SSI payments BUT your eligibility for Medicaid may continue while you are working. </a:t>
            </a:r>
          </a:p>
          <a:p>
            <a:pPr marL="0" indent="0">
              <a:buNone/>
            </a:pPr>
            <a:endParaRPr lang="en-US" dirty="0"/>
          </a:p>
          <a:p>
            <a:r>
              <a:rPr lang="en-US" dirty="0"/>
              <a:t>In most cases, if you are unable to continue working due to your disability, you can begin receiving payments again without a new application. </a:t>
            </a:r>
          </a:p>
          <a:p>
            <a:pPr marL="0" indent="0">
              <a:buNone/>
            </a:pPr>
            <a:endParaRPr lang="en-US" dirty="0"/>
          </a:p>
          <a:p>
            <a:r>
              <a:rPr lang="en-US" dirty="0"/>
              <a:t>Again, even $1 of SSI keeps you qualified for Medicaid</a:t>
            </a:r>
          </a:p>
          <a:p>
            <a:endParaRPr lang="en-US" dirty="0"/>
          </a:p>
        </p:txBody>
      </p:sp>
    </p:spTree>
    <p:extLst>
      <p:ext uri="{BB962C8B-B14F-4D97-AF65-F5344CB8AC3E}">
        <p14:creationId xmlns:p14="http://schemas.microsoft.com/office/powerpoint/2010/main" val="354148754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C4C557-4B9D-4F41-AB6C-B8DACBD94941}"/>
              </a:ext>
            </a:extLst>
          </p:cNvPr>
          <p:cNvSpPr>
            <a:spLocks noGrp="1"/>
          </p:cNvSpPr>
          <p:nvPr>
            <p:ph type="title"/>
          </p:nvPr>
        </p:nvSpPr>
        <p:spPr>
          <a:xfrm>
            <a:off x="434109" y="320675"/>
            <a:ext cx="11273653" cy="1325563"/>
          </a:xfrm>
        </p:spPr>
        <p:txBody>
          <a:bodyPr>
            <a:normAutofit/>
          </a:bodyPr>
          <a:lstStyle/>
          <a:p>
            <a:r>
              <a:rPr lang="en-US" sz="3600" dirty="0">
                <a:solidFill>
                  <a:srgbClr val="FF0000"/>
                </a:solidFill>
              </a:rPr>
              <a:t>Helpful SSDI/SSI employment supports…</a:t>
            </a:r>
          </a:p>
        </p:txBody>
      </p:sp>
      <p:sp>
        <p:nvSpPr>
          <p:cNvPr id="3" name="Content Placeholder 2">
            <a:extLst>
              <a:ext uri="{FF2B5EF4-FFF2-40B4-BE49-F238E27FC236}">
                <a16:creationId xmlns:a16="http://schemas.microsoft.com/office/drawing/2014/main" id="{966CBDD0-D683-424B-80ED-7E2BF85DEFEB}"/>
              </a:ext>
            </a:extLst>
          </p:cNvPr>
          <p:cNvSpPr>
            <a:spLocks noGrp="1"/>
          </p:cNvSpPr>
          <p:nvPr>
            <p:ph sz="half" idx="1"/>
          </p:nvPr>
        </p:nvSpPr>
        <p:spPr/>
        <p:txBody>
          <a:bodyPr/>
          <a:lstStyle/>
          <a:p>
            <a:endParaRPr lang="en-US"/>
          </a:p>
        </p:txBody>
      </p:sp>
      <p:sp>
        <p:nvSpPr>
          <p:cNvPr id="4" name="Content Placeholder 3">
            <a:extLst>
              <a:ext uri="{FF2B5EF4-FFF2-40B4-BE49-F238E27FC236}">
                <a16:creationId xmlns:a16="http://schemas.microsoft.com/office/drawing/2014/main" id="{BB215687-71E4-48D3-AB7F-28159CD754C6}"/>
              </a:ext>
            </a:extLst>
          </p:cNvPr>
          <p:cNvSpPr>
            <a:spLocks noGrp="1"/>
          </p:cNvSpPr>
          <p:nvPr>
            <p:ph sz="half" idx="13"/>
          </p:nvPr>
        </p:nvSpPr>
        <p:spPr/>
        <p:txBody>
          <a:bodyPr/>
          <a:lstStyle/>
          <a:p>
            <a:endParaRPr lang="en-US"/>
          </a:p>
        </p:txBody>
      </p:sp>
      <p:sp>
        <p:nvSpPr>
          <p:cNvPr id="5" name="Content Placeholder 4">
            <a:extLst>
              <a:ext uri="{FF2B5EF4-FFF2-40B4-BE49-F238E27FC236}">
                <a16:creationId xmlns:a16="http://schemas.microsoft.com/office/drawing/2014/main" id="{621D2F1F-BD11-4578-A667-A00E47B37F51}"/>
              </a:ext>
            </a:extLst>
          </p:cNvPr>
          <p:cNvSpPr>
            <a:spLocks noGrp="1"/>
          </p:cNvSpPr>
          <p:nvPr>
            <p:ph sz="half" idx="14"/>
          </p:nvPr>
        </p:nvSpPr>
        <p:spPr/>
        <p:txBody>
          <a:bodyPr/>
          <a:lstStyle/>
          <a:p>
            <a:endParaRPr lang="en-US"/>
          </a:p>
        </p:txBody>
      </p:sp>
      <p:sp>
        <p:nvSpPr>
          <p:cNvPr id="6" name="Text Placeholder 5">
            <a:extLst>
              <a:ext uri="{FF2B5EF4-FFF2-40B4-BE49-F238E27FC236}">
                <a16:creationId xmlns:a16="http://schemas.microsoft.com/office/drawing/2014/main" id="{B4109C94-DC24-49E6-9209-B4EED7353698}"/>
              </a:ext>
            </a:extLst>
          </p:cNvPr>
          <p:cNvSpPr>
            <a:spLocks noGrp="1"/>
          </p:cNvSpPr>
          <p:nvPr>
            <p:ph type="body" sz="quarter" idx="15"/>
          </p:nvPr>
        </p:nvSpPr>
        <p:spPr>
          <a:xfrm>
            <a:off x="357033" y="1984784"/>
            <a:ext cx="3063978" cy="4354155"/>
          </a:xfrm>
        </p:spPr>
        <p:txBody>
          <a:bodyPr>
            <a:normAutofit/>
          </a:bodyPr>
          <a:lstStyle/>
          <a:p>
            <a:pPr marL="0" indent="0">
              <a:buNone/>
            </a:pPr>
            <a:r>
              <a:rPr lang="en-US" sz="2400" b="1" dirty="0">
                <a:solidFill>
                  <a:schemeClr val="bg1"/>
                </a:solidFill>
              </a:rPr>
              <a:t>Impairment-Related Work Expenses:</a:t>
            </a:r>
          </a:p>
          <a:p>
            <a:pPr marL="0" indent="0">
              <a:buNone/>
            </a:pPr>
            <a:r>
              <a:rPr lang="en-US" sz="2000" dirty="0"/>
              <a:t>SSA deducts the cost of out-of-pocket disability-related services or  items you need to work from your SSI earnings or when determining if your work is substantial. </a:t>
            </a:r>
          </a:p>
          <a:p>
            <a:pPr marL="0" indent="0">
              <a:buNone/>
            </a:pPr>
            <a:r>
              <a:rPr lang="en-US" sz="2000" dirty="0"/>
              <a:t>Ex. Specialized transportation, service animal costs, medical devices, etc. </a:t>
            </a:r>
          </a:p>
        </p:txBody>
      </p:sp>
      <p:sp>
        <p:nvSpPr>
          <p:cNvPr id="7" name="Text Placeholder 6">
            <a:extLst>
              <a:ext uri="{FF2B5EF4-FFF2-40B4-BE49-F238E27FC236}">
                <a16:creationId xmlns:a16="http://schemas.microsoft.com/office/drawing/2014/main" id="{023D8BD1-5D66-42DE-9EEE-65A2F1FA4B7E}"/>
              </a:ext>
            </a:extLst>
          </p:cNvPr>
          <p:cNvSpPr>
            <a:spLocks noGrp="1"/>
          </p:cNvSpPr>
          <p:nvPr>
            <p:ph type="body" sz="quarter" idx="16"/>
          </p:nvPr>
        </p:nvSpPr>
        <p:spPr>
          <a:xfrm>
            <a:off x="4564010" y="1984784"/>
            <a:ext cx="3063978" cy="4355486"/>
          </a:xfrm>
        </p:spPr>
        <p:txBody>
          <a:bodyPr>
            <a:normAutofit lnSpcReduction="10000"/>
          </a:bodyPr>
          <a:lstStyle/>
          <a:p>
            <a:pPr marL="0" indent="0">
              <a:buNone/>
            </a:pPr>
            <a:r>
              <a:rPr lang="en-US" sz="2400" b="1" dirty="0">
                <a:solidFill>
                  <a:schemeClr val="bg1"/>
                </a:solidFill>
              </a:rPr>
              <a:t>Plan to Achieve Self-Support (PASS)</a:t>
            </a:r>
          </a:p>
          <a:p>
            <a:pPr marL="0" indent="0">
              <a:buNone/>
            </a:pPr>
            <a:r>
              <a:rPr lang="en-US" sz="2000" dirty="0">
                <a:solidFill>
                  <a:schemeClr val="bg1"/>
                </a:solidFill>
              </a:rPr>
              <a:t>A PASS allows you to set aside other income to pursue a work goal. That income is not counted as a resource  or when calculating your SSI payment.  The income can be used for education, vocational training, assistive technology, or starting a business. </a:t>
            </a:r>
          </a:p>
        </p:txBody>
      </p:sp>
      <p:sp>
        <p:nvSpPr>
          <p:cNvPr id="8" name="Text Placeholder 7">
            <a:extLst>
              <a:ext uri="{FF2B5EF4-FFF2-40B4-BE49-F238E27FC236}">
                <a16:creationId xmlns:a16="http://schemas.microsoft.com/office/drawing/2014/main" id="{4BDD882E-6513-4549-935B-D6A273E5EEA1}"/>
              </a:ext>
            </a:extLst>
          </p:cNvPr>
          <p:cNvSpPr>
            <a:spLocks noGrp="1"/>
          </p:cNvSpPr>
          <p:nvPr>
            <p:ph type="body" sz="quarter" idx="17"/>
          </p:nvPr>
        </p:nvSpPr>
        <p:spPr>
          <a:xfrm>
            <a:off x="8770989" y="1977205"/>
            <a:ext cx="3063978" cy="4355486"/>
          </a:xfrm>
        </p:spPr>
        <p:txBody>
          <a:bodyPr>
            <a:normAutofit/>
          </a:bodyPr>
          <a:lstStyle/>
          <a:p>
            <a:pPr marL="0" indent="0">
              <a:buNone/>
            </a:pPr>
            <a:r>
              <a:rPr lang="en-US" sz="2000" b="1" dirty="0">
                <a:solidFill>
                  <a:schemeClr val="bg1"/>
                </a:solidFill>
              </a:rPr>
              <a:t>Subsidies &amp; Special Conditions</a:t>
            </a:r>
          </a:p>
          <a:p>
            <a:pPr marL="0" indent="0">
              <a:buNone/>
            </a:pPr>
            <a:r>
              <a:rPr lang="en-US" sz="2000" dirty="0">
                <a:solidFill>
                  <a:schemeClr val="bg1"/>
                </a:solidFill>
              </a:rPr>
              <a:t>A </a:t>
            </a:r>
            <a:r>
              <a:rPr lang="en-US" sz="2000" u="sng" dirty="0">
                <a:solidFill>
                  <a:schemeClr val="bg1"/>
                </a:solidFill>
              </a:rPr>
              <a:t>subsidy</a:t>
            </a:r>
            <a:r>
              <a:rPr lang="en-US" sz="2000" dirty="0">
                <a:solidFill>
                  <a:schemeClr val="bg1"/>
                </a:solidFill>
              </a:rPr>
              <a:t> is when support is provided by the employer that results in you receiving more pay than the value of your services.</a:t>
            </a:r>
          </a:p>
          <a:p>
            <a:pPr marL="0" indent="0">
              <a:buNone/>
            </a:pPr>
            <a:r>
              <a:rPr lang="en-US" sz="2000" dirty="0">
                <a:solidFill>
                  <a:schemeClr val="bg1"/>
                </a:solidFill>
              </a:rPr>
              <a:t>A </a:t>
            </a:r>
            <a:r>
              <a:rPr lang="en-US" sz="2000" u="sng" dirty="0">
                <a:solidFill>
                  <a:schemeClr val="bg1"/>
                </a:solidFill>
              </a:rPr>
              <a:t>special condition</a:t>
            </a:r>
            <a:r>
              <a:rPr lang="en-US" sz="2000" dirty="0">
                <a:solidFill>
                  <a:schemeClr val="bg1"/>
                </a:solidFill>
              </a:rPr>
              <a:t> is support you receive on the job by an agency such as job coaching, etc. </a:t>
            </a:r>
          </a:p>
          <a:p>
            <a:pPr marL="0" indent="0">
              <a:buNone/>
            </a:pPr>
            <a:endParaRPr lang="en-US" sz="2400" dirty="0">
              <a:solidFill>
                <a:srgbClr val="FF0000"/>
              </a:solidFill>
            </a:endParaRPr>
          </a:p>
        </p:txBody>
      </p:sp>
    </p:spTree>
    <p:extLst>
      <p:ext uri="{BB962C8B-B14F-4D97-AF65-F5344CB8AC3E}">
        <p14:creationId xmlns:p14="http://schemas.microsoft.com/office/powerpoint/2010/main" val="169436365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CF53AC-6000-4A59-93D0-D43D31CEAB8F}"/>
              </a:ext>
            </a:extLst>
          </p:cNvPr>
          <p:cNvSpPr>
            <a:spLocks noGrp="1"/>
          </p:cNvSpPr>
          <p:nvPr>
            <p:ph type="title"/>
          </p:nvPr>
        </p:nvSpPr>
        <p:spPr/>
        <p:txBody>
          <a:bodyPr/>
          <a:lstStyle/>
          <a:p>
            <a:r>
              <a:rPr lang="en-US"/>
              <a:t>		  Ticket </a:t>
            </a:r>
            <a:r>
              <a:rPr lang="en-US" dirty="0"/>
              <a:t>to Work (TTW)</a:t>
            </a:r>
          </a:p>
        </p:txBody>
      </p:sp>
      <p:sp>
        <p:nvSpPr>
          <p:cNvPr id="3" name="Text Placeholder 2">
            <a:extLst>
              <a:ext uri="{FF2B5EF4-FFF2-40B4-BE49-F238E27FC236}">
                <a16:creationId xmlns:a16="http://schemas.microsoft.com/office/drawing/2014/main" id="{55870401-9813-4162-B8A6-97A55814B338}"/>
              </a:ext>
            </a:extLst>
          </p:cNvPr>
          <p:cNvSpPr>
            <a:spLocks noGrp="1"/>
          </p:cNvSpPr>
          <p:nvPr>
            <p:ph type="body" sz="quarter" idx="13"/>
          </p:nvPr>
        </p:nvSpPr>
        <p:spPr>
          <a:xfrm>
            <a:off x="385763" y="1884218"/>
            <a:ext cx="10134600" cy="4876800"/>
          </a:xfrm>
        </p:spPr>
        <p:txBody>
          <a:bodyPr>
            <a:normAutofit/>
          </a:bodyPr>
          <a:lstStyle/>
          <a:p>
            <a:pPr marL="0" indent="0">
              <a:buNone/>
            </a:pPr>
            <a:r>
              <a:rPr lang="en-US" sz="2200" dirty="0"/>
              <a:t>			</a:t>
            </a:r>
          </a:p>
          <a:p>
            <a:pPr marL="0" indent="0">
              <a:buNone/>
            </a:pPr>
            <a:r>
              <a:rPr lang="en-US" sz="2000" dirty="0"/>
              <a:t>Ticket to Work is a Social Security Administration </a:t>
            </a:r>
            <a:r>
              <a:rPr lang="en-US" sz="2000" u="sng" dirty="0"/>
              <a:t>no-cost, optional</a:t>
            </a:r>
            <a:r>
              <a:rPr lang="en-US" sz="2000" dirty="0"/>
              <a:t> employment program for Social Security disability beneficiaries between ages 18 and 64 who can and want to work. The program increases your available choices when obtaining employment services, vocational rehabilitation (VR) services, and other support services you may need to get or keep a job.</a:t>
            </a:r>
          </a:p>
          <a:p>
            <a:pPr marL="0" indent="0">
              <a:buNone/>
            </a:pPr>
            <a:endParaRPr lang="en-US" sz="2000" dirty="0"/>
          </a:p>
          <a:p>
            <a:pPr marL="0" indent="0">
              <a:buNone/>
            </a:pPr>
            <a:r>
              <a:rPr lang="en-US" sz="2000" dirty="0"/>
              <a:t>Both SSI and SSDI beneficiaries can sign up for Ticket to Work.</a:t>
            </a:r>
          </a:p>
          <a:p>
            <a:r>
              <a:rPr lang="en-US" sz="2000" dirty="0"/>
              <a:t>DARS clients are enrolled in TTW but you can choose a different employment network (EN) </a:t>
            </a:r>
          </a:p>
          <a:p>
            <a:r>
              <a:rPr lang="en-US" sz="2000" dirty="0"/>
              <a:t>Learn more about TTW and choosing an EN at:</a:t>
            </a:r>
          </a:p>
          <a:p>
            <a:pPr marL="0" indent="0">
              <a:buNone/>
            </a:pPr>
            <a:r>
              <a:rPr lang="en-US" sz="2000" dirty="0"/>
              <a:t>    </a:t>
            </a:r>
            <a:r>
              <a:rPr lang="en-US" sz="2000" dirty="0">
                <a:hlinkClick r:id="rId2"/>
              </a:rPr>
              <a:t>https://www.ssa.gov/work/overview.html?tl=0%2C1%2C2</a:t>
            </a:r>
            <a:endParaRPr lang="en-US" sz="2000" dirty="0"/>
          </a:p>
          <a:p>
            <a:pPr marL="0" indent="0">
              <a:buNone/>
            </a:pPr>
            <a:endParaRPr lang="en-US" sz="2200" dirty="0"/>
          </a:p>
          <a:p>
            <a:endParaRPr lang="en-US" sz="2200" dirty="0"/>
          </a:p>
          <a:p>
            <a:endParaRPr lang="en-US" sz="2600" dirty="0"/>
          </a:p>
          <a:p>
            <a:pPr marL="0" indent="0">
              <a:buNone/>
            </a:pPr>
            <a:endParaRPr lang="en-US" sz="2600" dirty="0"/>
          </a:p>
          <a:p>
            <a:pPr marL="0" indent="0">
              <a:buNone/>
            </a:pPr>
            <a:endParaRPr lang="en-US" sz="2600" dirty="0"/>
          </a:p>
          <a:p>
            <a:pPr marL="0" indent="0">
              <a:buNone/>
            </a:pPr>
            <a:endParaRPr lang="en-US" sz="2600" dirty="0"/>
          </a:p>
          <a:p>
            <a:pPr marL="0" indent="0">
              <a:buNone/>
            </a:pPr>
            <a:endParaRPr lang="en-US" dirty="0"/>
          </a:p>
          <a:p>
            <a:endParaRPr lang="en-US" dirty="0"/>
          </a:p>
        </p:txBody>
      </p:sp>
    </p:spTree>
    <p:extLst>
      <p:ext uri="{BB962C8B-B14F-4D97-AF65-F5344CB8AC3E}">
        <p14:creationId xmlns:p14="http://schemas.microsoft.com/office/powerpoint/2010/main" val="359024538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EC9567-2214-4062-89C6-351749FAB541}"/>
              </a:ext>
            </a:extLst>
          </p:cNvPr>
          <p:cNvSpPr>
            <a:spLocks noGrp="1"/>
          </p:cNvSpPr>
          <p:nvPr>
            <p:ph type="title"/>
          </p:nvPr>
        </p:nvSpPr>
        <p:spPr/>
        <p:txBody>
          <a:bodyPr/>
          <a:lstStyle/>
          <a:p>
            <a:pPr algn="ctr"/>
            <a:r>
              <a:rPr lang="en-US" sz="4400" dirty="0"/>
              <a:t>A key benefit to enrolling in              Ticket to Work</a:t>
            </a:r>
          </a:p>
        </p:txBody>
      </p:sp>
      <p:sp>
        <p:nvSpPr>
          <p:cNvPr id="3" name="Text Placeholder 2">
            <a:extLst>
              <a:ext uri="{FF2B5EF4-FFF2-40B4-BE49-F238E27FC236}">
                <a16:creationId xmlns:a16="http://schemas.microsoft.com/office/drawing/2014/main" id="{A958BBC2-603B-48DB-A061-2B8D2670603F}"/>
              </a:ext>
            </a:extLst>
          </p:cNvPr>
          <p:cNvSpPr>
            <a:spLocks noGrp="1"/>
          </p:cNvSpPr>
          <p:nvPr>
            <p:ph type="body" sz="quarter" idx="13"/>
          </p:nvPr>
        </p:nvSpPr>
        <p:spPr>
          <a:xfrm>
            <a:off x="757084" y="3736974"/>
            <a:ext cx="6754761" cy="2608407"/>
          </a:xfrm>
        </p:spPr>
        <p:txBody>
          <a:bodyPr>
            <a:normAutofit/>
          </a:bodyPr>
          <a:lstStyle/>
          <a:p>
            <a:pPr marL="0" indent="0">
              <a:buNone/>
            </a:pPr>
            <a:r>
              <a:rPr lang="en-US" dirty="0"/>
              <a:t>If you are making progress in your TTW program you will not be subject to:</a:t>
            </a:r>
          </a:p>
          <a:p>
            <a:pPr marL="0" indent="0">
              <a:buNone/>
            </a:pPr>
            <a:r>
              <a:rPr lang="en-US" dirty="0"/>
              <a:t>….work triggered or </a:t>
            </a:r>
          </a:p>
          <a:p>
            <a:pPr marL="0" indent="0">
              <a:buNone/>
            </a:pPr>
            <a:r>
              <a:rPr lang="en-US" dirty="0"/>
              <a:t>…..regularly scheduled medical</a:t>
            </a:r>
          </a:p>
          <a:p>
            <a:pPr marL="0" indent="0">
              <a:buNone/>
            </a:pPr>
            <a:r>
              <a:rPr lang="en-US" dirty="0"/>
              <a:t>      Continuing Disability Reviews</a:t>
            </a:r>
          </a:p>
          <a:p>
            <a:endParaRPr lang="en-US" dirty="0"/>
          </a:p>
        </p:txBody>
      </p:sp>
    </p:spTree>
    <p:extLst>
      <p:ext uri="{BB962C8B-B14F-4D97-AF65-F5344CB8AC3E}">
        <p14:creationId xmlns:p14="http://schemas.microsoft.com/office/powerpoint/2010/main" val="172664172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ADC74C-7445-4CD4-82DE-45028E302B3C}"/>
              </a:ext>
            </a:extLst>
          </p:cNvPr>
          <p:cNvSpPr>
            <a:spLocks noGrp="1"/>
          </p:cNvSpPr>
          <p:nvPr>
            <p:ph type="title"/>
          </p:nvPr>
        </p:nvSpPr>
        <p:spPr/>
        <p:txBody>
          <a:bodyPr>
            <a:normAutofit fontScale="90000"/>
          </a:bodyPr>
          <a:lstStyle/>
          <a:p>
            <a:pPr lvl="0">
              <a:spcBef>
                <a:spcPts val="1000"/>
              </a:spcBef>
            </a:pPr>
            <a:br>
              <a:rPr lang="en-US" dirty="0"/>
            </a:br>
            <a:br>
              <a:rPr lang="en-US" dirty="0"/>
            </a:br>
            <a:br>
              <a:rPr lang="en-US" dirty="0"/>
            </a:br>
            <a:br>
              <a:rPr lang="en-US" dirty="0"/>
            </a:br>
            <a:r>
              <a:rPr lang="en-US" dirty="0"/>
              <a:t>SSA’s </a:t>
            </a:r>
            <a:r>
              <a:rPr lang="en-US" dirty="0">
                <a:solidFill>
                  <a:schemeClr val="bg1"/>
                </a:solidFill>
              </a:rPr>
              <a:t>REDBOOK</a:t>
            </a:r>
            <a:r>
              <a:rPr lang="en-US" dirty="0">
                <a:solidFill>
                  <a:srgbClr val="FF0000"/>
                </a:solidFill>
              </a:rPr>
              <a:t> </a:t>
            </a:r>
            <a:br>
              <a:rPr lang="en-US" dirty="0">
                <a:solidFill>
                  <a:srgbClr val="FF0000"/>
                </a:solidFill>
              </a:rPr>
            </a:br>
            <a:br>
              <a:rPr lang="en-US" dirty="0">
                <a:solidFill>
                  <a:srgbClr val="FF0000"/>
                </a:solidFill>
              </a:rPr>
            </a:br>
            <a:r>
              <a:rPr lang="en-US" sz="2200" dirty="0">
                <a:solidFill>
                  <a:srgbClr val="FFFFFF"/>
                </a:solidFill>
                <a:latin typeface="Roboto"/>
                <a:ea typeface="+mn-ea"/>
                <a:cs typeface="+mn-cs"/>
              </a:rPr>
              <a:t>The Red Book serves as a general reference source about the employment-related provisions of the Social Security Disability Insurance and the Supplemental Security Income Programs for educators, advocates, rehabilitation professionals, and counselors who serve people with disabilities.</a:t>
            </a:r>
            <a:br>
              <a:rPr lang="en-US" sz="2200" dirty="0">
                <a:solidFill>
                  <a:srgbClr val="FFFFFF"/>
                </a:solidFill>
                <a:latin typeface="Roboto"/>
                <a:ea typeface="+mn-ea"/>
                <a:cs typeface="+mn-cs"/>
              </a:rPr>
            </a:br>
            <a:br>
              <a:rPr lang="en-US" dirty="0">
                <a:solidFill>
                  <a:srgbClr val="FF0000"/>
                </a:solidFill>
              </a:rPr>
            </a:br>
            <a:br>
              <a:rPr lang="en-US" dirty="0">
                <a:solidFill>
                  <a:srgbClr val="FF0000"/>
                </a:solidFill>
              </a:rPr>
            </a:br>
            <a:br>
              <a:rPr lang="en-US" dirty="0">
                <a:solidFill>
                  <a:srgbClr val="FF0000"/>
                </a:solidFill>
              </a:rPr>
            </a:br>
            <a:endParaRPr lang="en-US" dirty="0"/>
          </a:p>
        </p:txBody>
      </p:sp>
    </p:spTree>
    <p:extLst>
      <p:ext uri="{BB962C8B-B14F-4D97-AF65-F5344CB8AC3E}">
        <p14:creationId xmlns:p14="http://schemas.microsoft.com/office/powerpoint/2010/main" val="418892575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4781AB-817D-41F2-BA6F-7CC4D8B8B7C7}"/>
              </a:ext>
            </a:extLst>
          </p:cNvPr>
          <p:cNvSpPr>
            <a:spLocks noGrp="1"/>
          </p:cNvSpPr>
          <p:nvPr>
            <p:ph type="title"/>
          </p:nvPr>
        </p:nvSpPr>
        <p:spPr/>
        <p:txBody>
          <a:bodyPr/>
          <a:lstStyle/>
          <a:p>
            <a:r>
              <a:rPr lang="en-US" dirty="0"/>
              <a:t>SSA – </a:t>
            </a:r>
            <a:r>
              <a:rPr lang="en-US" b="1" dirty="0">
                <a:solidFill>
                  <a:schemeClr val="bg1"/>
                </a:solidFill>
              </a:rPr>
              <a:t>REDBOOK</a:t>
            </a:r>
            <a:r>
              <a:rPr lang="en-US" b="1" dirty="0">
                <a:solidFill>
                  <a:srgbClr val="002060"/>
                </a:solidFill>
              </a:rPr>
              <a:t> </a:t>
            </a:r>
            <a:r>
              <a:rPr lang="en-US" sz="3200" b="1" dirty="0">
                <a:solidFill>
                  <a:srgbClr val="002060"/>
                </a:solidFill>
                <a:hlinkClick r:id="rId2"/>
              </a:rPr>
              <a:t>www.ssa.gov/redbook</a:t>
            </a:r>
            <a:endParaRPr lang="en-US" sz="3200" dirty="0"/>
          </a:p>
        </p:txBody>
      </p:sp>
      <p:sp>
        <p:nvSpPr>
          <p:cNvPr id="3" name="Text Placeholder 2">
            <a:extLst>
              <a:ext uri="{FF2B5EF4-FFF2-40B4-BE49-F238E27FC236}">
                <a16:creationId xmlns:a16="http://schemas.microsoft.com/office/drawing/2014/main" id="{CF141752-0A8D-48F0-87F9-ECF3AD37CCDD}"/>
              </a:ext>
            </a:extLst>
          </p:cNvPr>
          <p:cNvSpPr>
            <a:spLocks noGrp="1"/>
          </p:cNvSpPr>
          <p:nvPr>
            <p:ph type="body" sz="quarter" idx="13"/>
          </p:nvPr>
        </p:nvSpPr>
        <p:spPr/>
        <p:txBody>
          <a:bodyPr/>
          <a:lstStyle/>
          <a:p>
            <a:r>
              <a:rPr lang="en-US" dirty="0"/>
              <a:t>English PDF Version – can be printed</a:t>
            </a:r>
          </a:p>
          <a:p>
            <a:r>
              <a:rPr lang="en-US" dirty="0"/>
              <a:t>English HTML Version – to view online</a:t>
            </a:r>
          </a:p>
          <a:p>
            <a:r>
              <a:rPr lang="en-US" dirty="0"/>
              <a:t>Spanish PDF Version – can be printed</a:t>
            </a:r>
          </a:p>
          <a:p>
            <a:r>
              <a:rPr lang="en-US" dirty="0"/>
              <a:t>To Order Printed Publication, select Order.</a:t>
            </a:r>
          </a:p>
          <a:p>
            <a:endParaRPr lang="en-US" dirty="0"/>
          </a:p>
          <a:p>
            <a:r>
              <a:rPr lang="en-US" dirty="0"/>
              <a:t>To Order the Red Book in Alternative Format, select Alternative Format.</a:t>
            </a:r>
          </a:p>
          <a:p>
            <a:endParaRPr lang="en-US" dirty="0"/>
          </a:p>
        </p:txBody>
      </p:sp>
    </p:spTree>
    <p:extLst>
      <p:ext uri="{BB962C8B-B14F-4D97-AF65-F5344CB8AC3E}">
        <p14:creationId xmlns:p14="http://schemas.microsoft.com/office/powerpoint/2010/main" val="315370549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17EFFE-D0F6-4F22-B907-B655C4C4A114}"/>
              </a:ext>
            </a:extLst>
          </p:cNvPr>
          <p:cNvSpPr>
            <a:spLocks noGrp="1"/>
          </p:cNvSpPr>
          <p:nvPr>
            <p:ph type="title"/>
          </p:nvPr>
        </p:nvSpPr>
        <p:spPr/>
        <p:txBody>
          <a:bodyPr>
            <a:normAutofit/>
          </a:bodyPr>
          <a:lstStyle/>
          <a:p>
            <a:r>
              <a:rPr lang="en-US" sz="3200" dirty="0"/>
              <a:t>Benefit Perk #4</a:t>
            </a:r>
            <a:br>
              <a:rPr lang="en-US" sz="3200" dirty="0"/>
            </a:br>
            <a:br>
              <a:rPr lang="en-US" sz="3200" dirty="0"/>
            </a:br>
            <a:r>
              <a:rPr lang="en-US" sz="3200" dirty="0"/>
              <a:t>Keeping or obtaining SSDI at 62 vs. collecting retirement</a:t>
            </a:r>
          </a:p>
        </p:txBody>
      </p:sp>
    </p:spTree>
    <p:extLst>
      <p:ext uri="{BB962C8B-B14F-4D97-AF65-F5344CB8AC3E}">
        <p14:creationId xmlns:p14="http://schemas.microsoft.com/office/powerpoint/2010/main" val="214459412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F42B6C-09A7-4A6D-A4C1-D879ADD65AAA}"/>
              </a:ext>
            </a:extLst>
          </p:cNvPr>
          <p:cNvSpPr>
            <a:spLocks noGrp="1"/>
          </p:cNvSpPr>
          <p:nvPr>
            <p:ph type="title"/>
          </p:nvPr>
        </p:nvSpPr>
        <p:spPr/>
        <p:txBody>
          <a:bodyPr>
            <a:normAutofit/>
          </a:bodyPr>
          <a:lstStyle/>
          <a:p>
            <a:r>
              <a:rPr lang="en-US" sz="3200" dirty="0"/>
              <a:t>Disability benefits vs collecting early retirement at 62</a:t>
            </a:r>
          </a:p>
        </p:txBody>
      </p:sp>
      <p:sp>
        <p:nvSpPr>
          <p:cNvPr id="3" name="Content Placeholder 2">
            <a:extLst>
              <a:ext uri="{FF2B5EF4-FFF2-40B4-BE49-F238E27FC236}">
                <a16:creationId xmlns:a16="http://schemas.microsoft.com/office/drawing/2014/main" id="{BAFC865B-F388-44EC-BB49-863FA8154376}"/>
              </a:ext>
            </a:extLst>
          </p:cNvPr>
          <p:cNvSpPr>
            <a:spLocks noGrp="1"/>
          </p:cNvSpPr>
          <p:nvPr>
            <p:ph idx="1"/>
          </p:nvPr>
        </p:nvSpPr>
        <p:spPr/>
        <p:txBody>
          <a:bodyPr>
            <a:normAutofit lnSpcReduction="10000"/>
          </a:bodyPr>
          <a:lstStyle/>
          <a:p>
            <a:pPr marL="0" indent="0">
              <a:buNone/>
            </a:pPr>
            <a:endParaRPr lang="en-US" sz="2400" dirty="0"/>
          </a:p>
          <a:p>
            <a:pPr marL="0" indent="0">
              <a:buNone/>
            </a:pPr>
            <a:r>
              <a:rPr lang="en-US" sz="2400" dirty="0"/>
              <a:t>For those with a work record, your benefit estimate statement</a:t>
            </a:r>
            <a:r>
              <a:rPr lang="en-US" sz="2400" dirty="0">
                <a:solidFill>
                  <a:srgbClr val="FF0000"/>
                </a:solidFill>
              </a:rPr>
              <a:t>*</a:t>
            </a:r>
            <a:r>
              <a:rPr lang="en-US" sz="2400" dirty="0"/>
              <a:t> quotes your payments at the following events/ages:</a:t>
            </a:r>
          </a:p>
          <a:p>
            <a:pPr lvl="1"/>
            <a:r>
              <a:rPr lang="en-US" sz="2000" dirty="0"/>
              <a:t>Disability </a:t>
            </a:r>
            <a:r>
              <a:rPr lang="en-US" sz="1800" dirty="0"/>
              <a:t>(ex. $2000/month) (can occur from age 18 up to your retirement age)</a:t>
            </a:r>
          </a:p>
          <a:p>
            <a:pPr lvl="1"/>
            <a:r>
              <a:rPr lang="en-US" sz="2000" dirty="0"/>
              <a:t>62  (ex. $1500) – </a:t>
            </a:r>
            <a:r>
              <a:rPr lang="en-US" sz="1800" dirty="0"/>
              <a:t>keep this amount permanently (25% penalty)</a:t>
            </a:r>
          </a:p>
          <a:p>
            <a:pPr lvl="1"/>
            <a:r>
              <a:rPr lang="en-US" sz="2000" dirty="0"/>
              <a:t>Or at your FRA </a:t>
            </a:r>
            <a:r>
              <a:rPr lang="en-US" sz="1800" dirty="0"/>
              <a:t>(full retirement age) your disability benefit will convert to your full payment (Ex. $2000/month) – </a:t>
            </a:r>
            <a:r>
              <a:rPr lang="en-US" sz="1800" u="sng" dirty="0"/>
              <a:t>no penalty to your retirement</a:t>
            </a:r>
            <a:r>
              <a:rPr lang="en-US" sz="1800" dirty="0"/>
              <a:t> by collecting disability. </a:t>
            </a:r>
          </a:p>
          <a:p>
            <a:pPr marL="0" indent="0">
              <a:buNone/>
            </a:pPr>
            <a:endParaRPr lang="en-US" sz="2000" dirty="0"/>
          </a:p>
          <a:p>
            <a:pPr marL="0" indent="0">
              <a:buNone/>
            </a:pPr>
            <a:r>
              <a:rPr lang="en-US" sz="2000" dirty="0"/>
              <a:t>SSA’s eligibility rules relax at age 50, 55, 60 so it’s much easier to be approved.    Avoid collecting at 62 in favor of obtaining or continuing disability. </a:t>
            </a:r>
          </a:p>
          <a:p>
            <a:pPr marL="0" indent="0">
              <a:buNone/>
            </a:pPr>
            <a:endParaRPr lang="en-US" sz="2000" dirty="0"/>
          </a:p>
          <a:p>
            <a:pPr marL="0" indent="0">
              <a:buNone/>
            </a:pPr>
            <a:r>
              <a:rPr lang="en-US" sz="2000" dirty="0">
                <a:solidFill>
                  <a:srgbClr val="FF0000"/>
                </a:solidFill>
              </a:rPr>
              <a:t>*</a:t>
            </a:r>
            <a:r>
              <a:rPr lang="en-US" sz="2000" dirty="0"/>
              <a:t>Your SSA MyAccount: </a:t>
            </a:r>
            <a:r>
              <a:rPr lang="en-US" sz="2000" dirty="0">
                <a:hlinkClick r:id="rId2"/>
              </a:rPr>
              <a:t>www.ssa.gov/myaccount</a:t>
            </a:r>
            <a:endParaRPr lang="en-US" sz="2000" dirty="0"/>
          </a:p>
          <a:p>
            <a:pPr marL="0" indent="0">
              <a:buNone/>
            </a:pPr>
            <a:endParaRPr lang="en-US" dirty="0"/>
          </a:p>
        </p:txBody>
      </p:sp>
    </p:spTree>
    <p:extLst>
      <p:ext uri="{BB962C8B-B14F-4D97-AF65-F5344CB8AC3E}">
        <p14:creationId xmlns:p14="http://schemas.microsoft.com/office/powerpoint/2010/main" val="1712444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6B0BC62-F7E1-49F5-8B8A-0E0A84103709}"/>
              </a:ext>
            </a:extLst>
          </p:cNvPr>
          <p:cNvSpPr>
            <a:spLocks noGrp="1"/>
          </p:cNvSpPr>
          <p:nvPr>
            <p:ph type="title"/>
          </p:nvPr>
        </p:nvSpPr>
        <p:spPr/>
        <p:txBody>
          <a:bodyPr/>
          <a:lstStyle/>
          <a:p>
            <a:r>
              <a:rPr lang="en-US" dirty="0"/>
              <a:t>What you will learn about today….</a:t>
            </a:r>
          </a:p>
        </p:txBody>
      </p:sp>
      <p:sp>
        <p:nvSpPr>
          <p:cNvPr id="5" name="Text Placeholder 4">
            <a:extLst>
              <a:ext uri="{FF2B5EF4-FFF2-40B4-BE49-F238E27FC236}">
                <a16:creationId xmlns:a16="http://schemas.microsoft.com/office/drawing/2014/main" id="{0A640AF4-5F67-4D04-9767-8CFBBF8F7B41}"/>
              </a:ext>
            </a:extLst>
          </p:cNvPr>
          <p:cNvSpPr>
            <a:spLocks noGrp="1"/>
          </p:cNvSpPr>
          <p:nvPr>
            <p:ph type="body" sz="quarter" idx="13"/>
          </p:nvPr>
        </p:nvSpPr>
        <p:spPr>
          <a:xfrm>
            <a:off x="385763" y="1967345"/>
            <a:ext cx="10134600" cy="3922280"/>
          </a:xfrm>
        </p:spPr>
        <p:txBody>
          <a:bodyPr>
            <a:normAutofit fontScale="55000" lnSpcReduction="20000"/>
          </a:bodyPr>
          <a:lstStyle/>
          <a:p>
            <a:pPr marL="0" indent="0">
              <a:buNone/>
            </a:pPr>
            <a:r>
              <a:rPr lang="en-US" sz="4400" dirty="0"/>
              <a:t>				</a:t>
            </a:r>
          </a:p>
          <a:p>
            <a:pPr marL="0" indent="0">
              <a:buNone/>
            </a:pPr>
            <a:r>
              <a:rPr lang="en-US" sz="4400" dirty="0"/>
              <a:t>				Benefit Perks</a:t>
            </a:r>
          </a:p>
          <a:p>
            <a:r>
              <a:rPr lang="en-US" sz="3800" dirty="0"/>
              <a:t>Medicaid when on SSI  </a:t>
            </a:r>
          </a:p>
          <a:p>
            <a:pPr marL="0" indent="0">
              <a:buNone/>
            </a:pPr>
            <a:endParaRPr lang="en-US" sz="4400" dirty="0"/>
          </a:p>
          <a:p>
            <a:r>
              <a:rPr lang="en-US" sz="3600" dirty="0"/>
              <a:t>Medicare Savings Program when on SSDI</a:t>
            </a:r>
          </a:p>
          <a:p>
            <a:endParaRPr lang="en-US" sz="3600" dirty="0"/>
          </a:p>
          <a:p>
            <a:r>
              <a:rPr lang="en-US" sz="3600" dirty="0"/>
              <a:t>Ticket to Work</a:t>
            </a:r>
          </a:p>
          <a:p>
            <a:pPr marL="0" indent="0">
              <a:buNone/>
            </a:pPr>
            <a:endParaRPr lang="en-US" sz="3600" dirty="0"/>
          </a:p>
          <a:p>
            <a:r>
              <a:rPr lang="en-US" sz="3600" dirty="0"/>
              <a:t>Employment Supports or Work Incentives &amp; the need for benefits planning</a:t>
            </a:r>
          </a:p>
          <a:p>
            <a:endParaRPr lang="en-US" sz="3600" dirty="0"/>
          </a:p>
          <a:p>
            <a:r>
              <a:rPr lang="en-US" sz="3600" dirty="0"/>
              <a:t>Disability benefits vs collecting early retirement at 62 </a:t>
            </a:r>
          </a:p>
        </p:txBody>
      </p:sp>
    </p:spTree>
    <p:extLst>
      <p:ext uri="{BB962C8B-B14F-4D97-AF65-F5344CB8AC3E}">
        <p14:creationId xmlns:p14="http://schemas.microsoft.com/office/powerpoint/2010/main" val="301999863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298C9A-B303-4277-AB4E-AB32644F7626}"/>
              </a:ext>
            </a:extLst>
          </p:cNvPr>
          <p:cNvSpPr>
            <a:spLocks noGrp="1"/>
          </p:cNvSpPr>
          <p:nvPr>
            <p:ph type="title"/>
          </p:nvPr>
        </p:nvSpPr>
        <p:spPr/>
        <p:txBody>
          <a:bodyPr>
            <a:normAutofit/>
          </a:bodyPr>
          <a:lstStyle/>
          <a:p>
            <a:r>
              <a:rPr lang="en-US" sz="3200" dirty="0"/>
              <a:t>Benefit Pitfall</a:t>
            </a:r>
            <a:br>
              <a:rPr lang="en-US" sz="3200" dirty="0"/>
            </a:br>
            <a:r>
              <a:rPr lang="en-US" sz="3200" dirty="0"/>
              <a:t>#1</a:t>
            </a:r>
            <a:br>
              <a:rPr lang="en-US" sz="3200" dirty="0"/>
            </a:br>
            <a:br>
              <a:rPr lang="en-US" sz="3200" dirty="0"/>
            </a:br>
            <a:r>
              <a:rPr lang="en-US" sz="3200" dirty="0"/>
              <a:t>SSA’s one-third reduction to SSI </a:t>
            </a:r>
          </a:p>
        </p:txBody>
      </p:sp>
    </p:spTree>
    <p:extLst>
      <p:ext uri="{BB962C8B-B14F-4D97-AF65-F5344CB8AC3E}">
        <p14:creationId xmlns:p14="http://schemas.microsoft.com/office/powerpoint/2010/main" val="284554574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A1A7DE-6AFC-44D9-8525-D192A9B93A66}"/>
              </a:ext>
            </a:extLst>
          </p:cNvPr>
          <p:cNvSpPr>
            <a:spLocks noGrp="1"/>
          </p:cNvSpPr>
          <p:nvPr>
            <p:ph type="title"/>
          </p:nvPr>
        </p:nvSpPr>
        <p:spPr/>
        <p:txBody>
          <a:bodyPr/>
          <a:lstStyle/>
          <a:p>
            <a:r>
              <a:rPr lang="en-US" sz="3200" dirty="0"/>
              <a:t>		  SSI’s One-Third Reduction </a:t>
            </a:r>
            <a:br>
              <a:rPr lang="en-US" dirty="0"/>
            </a:br>
            <a:endParaRPr lang="en-US" dirty="0"/>
          </a:p>
        </p:txBody>
      </p:sp>
      <p:sp>
        <p:nvSpPr>
          <p:cNvPr id="3" name="Content Placeholder 2">
            <a:extLst>
              <a:ext uri="{FF2B5EF4-FFF2-40B4-BE49-F238E27FC236}">
                <a16:creationId xmlns:a16="http://schemas.microsoft.com/office/drawing/2014/main" id="{350ABAF8-F11D-41BB-BBF8-A6B9F9A8615D}"/>
              </a:ext>
            </a:extLst>
          </p:cNvPr>
          <p:cNvSpPr>
            <a:spLocks noGrp="1"/>
          </p:cNvSpPr>
          <p:nvPr>
            <p:ph idx="1"/>
          </p:nvPr>
        </p:nvSpPr>
        <p:spPr/>
        <p:txBody>
          <a:bodyPr>
            <a:normAutofit fontScale="92500" lnSpcReduction="10000"/>
          </a:bodyPr>
          <a:lstStyle/>
          <a:p>
            <a:pPr marL="0" indent="0">
              <a:buNone/>
            </a:pPr>
            <a:endParaRPr lang="en-US" sz="2400" dirty="0"/>
          </a:p>
          <a:p>
            <a:pPr marL="0" indent="0">
              <a:buNone/>
            </a:pPr>
            <a:r>
              <a:rPr lang="en-US" sz="2400" dirty="0"/>
              <a:t>SSA monthly benefit rate is reduced by one-third when an individual lives throughout a month in another person’s household and receives both food and shelter from others living in the household. </a:t>
            </a:r>
          </a:p>
          <a:p>
            <a:pPr marL="0" indent="0">
              <a:buNone/>
            </a:pPr>
            <a:r>
              <a:rPr lang="en-US" sz="2400" dirty="0">
                <a:solidFill>
                  <a:schemeClr val="bg1"/>
                </a:solidFill>
              </a:rPr>
              <a:t>	2023 SSI rate = $914; with 1/3 reduction = $603</a:t>
            </a:r>
          </a:p>
          <a:p>
            <a:pPr marL="0" indent="0">
              <a:buNone/>
            </a:pPr>
            <a:r>
              <a:rPr lang="en-US" sz="2400" dirty="0"/>
              <a:t>To avoid this reduction, tell SSA during the initial or annual financial screening that you intend to assist with household expenses when you receive income. </a:t>
            </a:r>
          </a:p>
          <a:p>
            <a:pPr marL="0" indent="0">
              <a:buNone/>
            </a:pPr>
            <a:endParaRPr lang="en-US" sz="2400" dirty="0"/>
          </a:p>
          <a:p>
            <a:pPr marL="0" indent="0">
              <a:buNone/>
            </a:pPr>
            <a:r>
              <a:rPr lang="en-US" sz="2400" dirty="0">
                <a:solidFill>
                  <a:schemeClr val="bg1"/>
                </a:solidFill>
              </a:rPr>
              <a:t>For more information see </a:t>
            </a:r>
            <a:r>
              <a:rPr lang="en-US" sz="2400" dirty="0" err="1">
                <a:solidFill>
                  <a:schemeClr val="bg1"/>
                </a:solidFill>
              </a:rPr>
              <a:t>dLCV’s</a:t>
            </a:r>
            <a:r>
              <a:rPr lang="en-US" sz="2400" dirty="0">
                <a:solidFill>
                  <a:schemeClr val="bg1"/>
                </a:solidFill>
              </a:rPr>
              <a:t> guide or video on:                                      How to Avoid the One-Third Reduction – </a:t>
            </a:r>
            <a:r>
              <a:rPr lang="en-US" sz="2400" dirty="0">
                <a:solidFill>
                  <a:schemeClr val="bg1"/>
                </a:solidFill>
                <a:hlinkClick r:id="rId2">
                  <a:extLst>
                    <a:ext uri="{A12FA001-AC4F-418D-AE19-62706E023703}">
                      <ahyp:hlinkClr xmlns:ahyp="http://schemas.microsoft.com/office/drawing/2018/hyperlinkcolor" val="tx"/>
                    </a:ext>
                  </a:extLst>
                </a:hlinkClick>
              </a:rPr>
              <a:t>www.dlcv.org/socialsecurity</a:t>
            </a:r>
            <a:endParaRPr lang="en-US" sz="2400" dirty="0">
              <a:solidFill>
                <a:schemeClr val="bg1"/>
              </a:solidFill>
            </a:endParaRPr>
          </a:p>
          <a:p>
            <a:pPr marL="0" indent="0">
              <a:buNone/>
            </a:pPr>
            <a:r>
              <a:rPr lang="en-US" sz="2400" dirty="0"/>
              <a:t> </a:t>
            </a:r>
          </a:p>
        </p:txBody>
      </p:sp>
    </p:spTree>
    <p:extLst>
      <p:ext uri="{BB962C8B-B14F-4D97-AF65-F5344CB8AC3E}">
        <p14:creationId xmlns:p14="http://schemas.microsoft.com/office/powerpoint/2010/main" val="257236872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6E123D-DEC6-4133-A0DA-530B5997AB0D}"/>
              </a:ext>
            </a:extLst>
          </p:cNvPr>
          <p:cNvSpPr>
            <a:spLocks noGrp="1"/>
          </p:cNvSpPr>
          <p:nvPr>
            <p:ph type="title"/>
          </p:nvPr>
        </p:nvSpPr>
        <p:spPr/>
        <p:txBody>
          <a:bodyPr>
            <a:normAutofit/>
          </a:bodyPr>
          <a:lstStyle/>
          <a:p>
            <a:r>
              <a:rPr lang="en-US" sz="3200" dirty="0"/>
              <a:t>Benefit Pitfall </a:t>
            </a:r>
            <a:br>
              <a:rPr lang="en-US" sz="3200" dirty="0"/>
            </a:br>
            <a:r>
              <a:rPr lang="en-US" sz="3200" dirty="0"/>
              <a:t>#2</a:t>
            </a:r>
            <a:br>
              <a:rPr lang="en-US" sz="3200" dirty="0"/>
            </a:br>
            <a:br>
              <a:rPr lang="en-US" sz="3200" dirty="0"/>
            </a:br>
            <a:r>
              <a:rPr lang="en-US" sz="3200" dirty="0"/>
              <a:t>Overpayments</a:t>
            </a:r>
          </a:p>
        </p:txBody>
      </p:sp>
    </p:spTree>
    <p:extLst>
      <p:ext uri="{BB962C8B-B14F-4D97-AF65-F5344CB8AC3E}">
        <p14:creationId xmlns:p14="http://schemas.microsoft.com/office/powerpoint/2010/main" val="211538886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3DDD0D-E2D3-48B9-B942-59A41498997B}"/>
              </a:ext>
            </a:extLst>
          </p:cNvPr>
          <p:cNvSpPr>
            <a:spLocks noGrp="1"/>
          </p:cNvSpPr>
          <p:nvPr>
            <p:ph type="title"/>
          </p:nvPr>
        </p:nvSpPr>
        <p:spPr/>
        <p:txBody>
          <a:bodyPr>
            <a:normAutofit fontScale="90000"/>
          </a:bodyPr>
          <a:lstStyle/>
          <a:p>
            <a:pPr algn="l"/>
            <a:r>
              <a:rPr lang="en-US" sz="2800" dirty="0"/>
              <a:t>How do Overpayments Occur?</a:t>
            </a:r>
            <a:br>
              <a:rPr lang="en-US" sz="2800" dirty="0"/>
            </a:br>
            <a:br>
              <a:rPr lang="en-US" sz="2800" dirty="0"/>
            </a:br>
            <a:r>
              <a:rPr lang="en-US" sz="2000" dirty="0"/>
              <a:t>1) Failure to report change of address.</a:t>
            </a:r>
            <a:br>
              <a:rPr lang="en-US" sz="2000" dirty="0"/>
            </a:br>
            <a:br>
              <a:rPr lang="en-US" sz="2000" dirty="0"/>
            </a:br>
            <a:r>
              <a:rPr lang="en-US" sz="2000" dirty="0"/>
              <a:t>2) Increases in earned </a:t>
            </a:r>
            <a:r>
              <a:rPr lang="en-US" sz="2000" u="sng" dirty="0"/>
              <a:t>or</a:t>
            </a:r>
            <a:r>
              <a:rPr lang="en-US" sz="2000" dirty="0"/>
              <a:t> unearned income that isn’t  reported to SSA.</a:t>
            </a:r>
            <a:br>
              <a:rPr lang="en-US" sz="2000" dirty="0"/>
            </a:br>
            <a:br>
              <a:rPr lang="en-US" sz="2000" dirty="0"/>
            </a:br>
            <a:r>
              <a:rPr lang="en-US" sz="2000" dirty="0"/>
              <a:t>3) Changes in living situation or marital status.</a:t>
            </a:r>
            <a:br>
              <a:rPr lang="en-US" sz="2000" dirty="0"/>
            </a:br>
            <a:br>
              <a:rPr lang="en-US" sz="2000" dirty="0"/>
            </a:br>
            <a:r>
              <a:rPr lang="en-US" sz="2000" dirty="0"/>
              <a:t>4) Having more resources than the allowable limit.</a:t>
            </a:r>
            <a:br>
              <a:rPr lang="en-US" sz="2000" dirty="0"/>
            </a:br>
            <a:br>
              <a:rPr lang="en-US" sz="2000" dirty="0"/>
            </a:br>
            <a:r>
              <a:rPr lang="en-US" sz="2000" dirty="0"/>
              <a:t>5) An error in calculating the benefit amount due to incorrect or incomplete information at SSA.</a:t>
            </a:r>
            <a:br>
              <a:rPr lang="en-US" sz="2000" dirty="0"/>
            </a:br>
            <a:br>
              <a:rPr lang="en-US" sz="2000" dirty="0"/>
            </a:br>
            <a:r>
              <a:rPr lang="en-US" sz="2000" dirty="0"/>
              <a:t>6) SSA error</a:t>
            </a:r>
          </a:p>
        </p:txBody>
      </p:sp>
    </p:spTree>
    <p:extLst>
      <p:ext uri="{BB962C8B-B14F-4D97-AF65-F5344CB8AC3E}">
        <p14:creationId xmlns:p14="http://schemas.microsoft.com/office/powerpoint/2010/main" val="128997766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F22C33-6439-423A-9225-314587E295D5}"/>
              </a:ext>
            </a:extLst>
          </p:cNvPr>
          <p:cNvSpPr>
            <a:spLocks noGrp="1"/>
          </p:cNvSpPr>
          <p:nvPr>
            <p:ph type="title"/>
          </p:nvPr>
        </p:nvSpPr>
        <p:spPr/>
        <p:txBody>
          <a:bodyPr>
            <a:normAutofit/>
          </a:bodyPr>
          <a:lstStyle/>
          <a:p>
            <a:r>
              <a:rPr lang="en-US" sz="3200" dirty="0"/>
              <a:t>Changing your address and/or phone # is critical to prevent benefit overpayments or terminations</a:t>
            </a:r>
          </a:p>
        </p:txBody>
      </p:sp>
      <p:sp>
        <p:nvSpPr>
          <p:cNvPr id="3" name="Text Placeholder 2">
            <a:extLst>
              <a:ext uri="{FF2B5EF4-FFF2-40B4-BE49-F238E27FC236}">
                <a16:creationId xmlns:a16="http://schemas.microsoft.com/office/drawing/2014/main" id="{126F2278-B925-46D6-87A7-32AC086D8E07}"/>
              </a:ext>
            </a:extLst>
          </p:cNvPr>
          <p:cNvSpPr>
            <a:spLocks noGrp="1"/>
          </p:cNvSpPr>
          <p:nvPr>
            <p:ph type="body" sz="quarter" idx="13"/>
          </p:nvPr>
        </p:nvSpPr>
        <p:spPr/>
        <p:txBody>
          <a:bodyPr/>
          <a:lstStyle/>
          <a:p>
            <a:pPr marL="0" indent="0">
              <a:buNone/>
            </a:pPr>
            <a:endParaRPr lang="en-US" sz="2000" dirty="0"/>
          </a:p>
          <a:p>
            <a:pPr marL="0" indent="0">
              <a:buNone/>
            </a:pPr>
            <a:r>
              <a:rPr lang="en-US" sz="2000" dirty="0"/>
              <a:t>Failure to change address/phone # with SSA = failure to receive important notices with deadlines. This could include:</a:t>
            </a:r>
          </a:p>
          <a:p>
            <a:pPr lvl="1"/>
            <a:r>
              <a:rPr lang="en-US" sz="2000" dirty="0"/>
              <a:t>Notice of scheduled financial re-screening</a:t>
            </a:r>
          </a:p>
          <a:p>
            <a:pPr lvl="1"/>
            <a:r>
              <a:rPr lang="en-US" sz="2000" dirty="0"/>
              <a:t>Notice of disability or work review</a:t>
            </a:r>
          </a:p>
          <a:p>
            <a:pPr marL="457200" lvl="1" indent="0">
              <a:buNone/>
            </a:pPr>
            <a:endParaRPr lang="en-US" sz="2000" dirty="0"/>
          </a:p>
          <a:p>
            <a:pPr lvl="1"/>
            <a:endParaRPr lang="en-US" sz="2000" dirty="0"/>
          </a:p>
          <a:p>
            <a:pPr marL="0" indent="0">
              <a:buNone/>
            </a:pPr>
            <a:r>
              <a:rPr lang="en-US" sz="2000" dirty="0"/>
              <a:t>SSA depends on you to </a:t>
            </a:r>
            <a:r>
              <a:rPr lang="en-US" sz="2000" u="sng" dirty="0"/>
              <a:t>immediately</a:t>
            </a:r>
            <a:r>
              <a:rPr lang="en-US" sz="2000" dirty="0"/>
              <a:t> notify them when you move – even if it’s an apt # change only. </a:t>
            </a:r>
          </a:p>
          <a:p>
            <a:endParaRPr lang="en-US" dirty="0"/>
          </a:p>
        </p:txBody>
      </p:sp>
    </p:spTree>
    <p:extLst>
      <p:ext uri="{BB962C8B-B14F-4D97-AF65-F5344CB8AC3E}">
        <p14:creationId xmlns:p14="http://schemas.microsoft.com/office/powerpoint/2010/main" val="86014992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4DB262-32CE-4967-A9BD-B2C19CD438CC}"/>
              </a:ext>
            </a:extLst>
          </p:cNvPr>
          <p:cNvSpPr>
            <a:spLocks noGrp="1"/>
          </p:cNvSpPr>
          <p:nvPr>
            <p:ph type="title"/>
          </p:nvPr>
        </p:nvSpPr>
        <p:spPr/>
        <p:txBody>
          <a:bodyPr>
            <a:normAutofit/>
          </a:bodyPr>
          <a:lstStyle/>
          <a:p>
            <a:pPr marL="228600" lvl="0" indent="-228600">
              <a:spcBef>
                <a:spcPts val="1000"/>
              </a:spcBef>
            </a:pPr>
            <a:r>
              <a:rPr lang="en-US" sz="2400" dirty="0">
                <a:solidFill>
                  <a:srgbClr val="FFFFFF"/>
                </a:solidFill>
                <a:latin typeface="Roboto"/>
                <a:ea typeface="+mn-ea"/>
                <a:cs typeface="+mn-cs"/>
              </a:rPr>
              <a:t>Understanding SSI income and resource limits to avoid an overpayment</a:t>
            </a:r>
            <a:endParaRPr lang="en-US" sz="2400" dirty="0"/>
          </a:p>
        </p:txBody>
      </p:sp>
      <p:sp>
        <p:nvSpPr>
          <p:cNvPr id="3" name="Content Placeholder 2">
            <a:extLst>
              <a:ext uri="{FF2B5EF4-FFF2-40B4-BE49-F238E27FC236}">
                <a16:creationId xmlns:a16="http://schemas.microsoft.com/office/drawing/2014/main" id="{396EAE88-20A7-4EA7-9FB5-07AB63CE0CF5}"/>
              </a:ext>
            </a:extLst>
          </p:cNvPr>
          <p:cNvSpPr>
            <a:spLocks noGrp="1"/>
          </p:cNvSpPr>
          <p:nvPr>
            <p:ph idx="1"/>
          </p:nvPr>
        </p:nvSpPr>
        <p:spPr>
          <a:xfrm>
            <a:off x="1927122" y="1977880"/>
            <a:ext cx="9937953" cy="4727720"/>
          </a:xfrm>
        </p:spPr>
        <p:txBody>
          <a:bodyPr>
            <a:normAutofit fontScale="92500" lnSpcReduction="10000"/>
          </a:bodyPr>
          <a:lstStyle/>
          <a:p>
            <a:pPr marL="0" indent="0">
              <a:buNone/>
            </a:pPr>
            <a:r>
              <a:rPr lang="en-US" sz="2000" b="1" dirty="0"/>
              <a:t>For children:</a:t>
            </a:r>
          </a:p>
          <a:p>
            <a:r>
              <a:rPr lang="en-US" sz="2000" dirty="0"/>
              <a:t>SSI eligibility is dependent on parent’s income and resources. SSA calls this “deeming”. </a:t>
            </a:r>
            <a:r>
              <a:rPr lang="en-US" sz="2000" dirty="0">
                <a:hlinkClick r:id="rId2"/>
              </a:rPr>
              <a:t>https://www.ssa.gov/ssi/text-child-ussi.htm</a:t>
            </a:r>
            <a:endParaRPr lang="en-US" sz="2000" dirty="0"/>
          </a:p>
          <a:p>
            <a:pPr marL="0" indent="0">
              <a:buNone/>
            </a:pPr>
            <a:r>
              <a:rPr lang="en-US" sz="2000" b="1" dirty="0"/>
              <a:t>For adults:</a:t>
            </a:r>
          </a:p>
          <a:p>
            <a:r>
              <a:rPr lang="en-US" sz="2000" dirty="0"/>
              <a:t>Resources over $2000 will prevent or terminate SSI</a:t>
            </a:r>
          </a:p>
          <a:p>
            <a:pPr marL="0" indent="0">
              <a:buNone/>
            </a:pPr>
            <a:r>
              <a:rPr lang="en-US" sz="2000" dirty="0"/>
              <a:t>	</a:t>
            </a:r>
            <a:r>
              <a:rPr lang="en-US" sz="2000" dirty="0">
                <a:hlinkClick r:id="rId3"/>
              </a:rPr>
              <a:t>https://www.ssa.gov/ssi/text-resources-ussi.htm</a:t>
            </a:r>
            <a:endParaRPr lang="en-US" sz="2000" dirty="0"/>
          </a:p>
          <a:p>
            <a:r>
              <a:rPr lang="en-US" sz="2000" dirty="0"/>
              <a:t>Adult SSI </a:t>
            </a:r>
            <a:r>
              <a:rPr lang="en-US" sz="2000" u="sng" dirty="0"/>
              <a:t>earned</a:t>
            </a:r>
            <a:r>
              <a:rPr lang="en-US" sz="2000" dirty="0"/>
              <a:t> or </a:t>
            </a:r>
            <a:r>
              <a:rPr lang="en-US" sz="2000" u="sng" dirty="0"/>
              <a:t>unearned</a:t>
            </a:r>
            <a:r>
              <a:rPr lang="en-US" sz="2000" dirty="0"/>
              <a:t> income can reduce or terminate your payment</a:t>
            </a:r>
          </a:p>
          <a:p>
            <a:pPr marL="0" indent="0">
              <a:buNone/>
            </a:pPr>
            <a:r>
              <a:rPr lang="en-US" sz="2000" dirty="0"/>
              <a:t>	</a:t>
            </a:r>
            <a:r>
              <a:rPr lang="en-US" sz="2000" dirty="0">
                <a:hlinkClick r:id="rId4"/>
              </a:rPr>
              <a:t>https://www.ssa.gov/ssi/text-income-ussi.htm#:~:text=Generally%2C%20the%20more%20countable%20income,income%20for%20the%20SSI%20program</a:t>
            </a:r>
            <a:r>
              <a:rPr lang="en-US" sz="2000" dirty="0"/>
              <a:t>.</a:t>
            </a:r>
          </a:p>
          <a:p>
            <a:pPr marL="0" indent="0">
              <a:buNone/>
            </a:pPr>
            <a:endParaRPr lang="en-US" sz="2000" dirty="0"/>
          </a:p>
          <a:p>
            <a:pPr marL="0" indent="0">
              <a:buNone/>
            </a:pPr>
            <a:r>
              <a:rPr lang="en-US" sz="2000" b="1" dirty="0"/>
              <a:t>Key takeaway: </a:t>
            </a:r>
            <a:r>
              <a:rPr lang="en-US" sz="2000" dirty="0"/>
              <a:t>SSI payments are affected </a:t>
            </a:r>
            <a:r>
              <a:rPr lang="en-US" sz="2000" u="sng" dirty="0"/>
              <a:t>each</a:t>
            </a:r>
            <a:r>
              <a:rPr lang="en-US" sz="2000" dirty="0"/>
              <a:t> month by income and resource changes. SSA must be notified promptly or improper payments can continue and cause an overpayment of benefit. To appeal: </a:t>
            </a:r>
            <a:r>
              <a:rPr lang="en-US" sz="2000" dirty="0">
                <a:hlinkClick r:id="rId5"/>
              </a:rPr>
              <a:t>https://www.ssa.gov/pubs/EN-05-10098.pdf</a:t>
            </a:r>
            <a:endParaRPr lang="en-US" sz="2000" dirty="0"/>
          </a:p>
          <a:p>
            <a:pPr marL="0" indent="0">
              <a:buNone/>
            </a:pPr>
            <a:endParaRPr lang="en-US" sz="2000" dirty="0"/>
          </a:p>
          <a:p>
            <a:pPr marL="0" indent="0">
              <a:buNone/>
            </a:pPr>
            <a:endParaRPr lang="en-US" dirty="0"/>
          </a:p>
        </p:txBody>
      </p:sp>
    </p:spTree>
    <p:extLst>
      <p:ext uri="{BB962C8B-B14F-4D97-AF65-F5344CB8AC3E}">
        <p14:creationId xmlns:p14="http://schemas.microsoft.com/office/powerpoint/2010/main" val="382234218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C5D5B8-4028-47A5-8515-5AD16002F037}"/>
              </a:ext>
            </a:extLst>
          </p:cNvPr>
          <p:cNvSpPr>
            <a:spLocks noGrp="1"/>
          </p:cNvSpPr>
          <p:nvPr>
            <p:ph type="title"/>
          </p:nvPr>
        </p:nvSpPr>
        <p:spPr/>
        <p:txBody>
          <a:bodyPr/>
          <a:lstStyle/>
          <a:p>
            <a:r>
              <a:rPr lang="en-US" sz="2800" dirty="0"/>
              <a:t>Benefit Pitfall </a:t>
            </a:r>
            <a:br>
              <a:rPr lang="en-US" sz="2800" dirty="0"/>
            </a:br>
            <a:r>
              <a:rPr lang="en-US" sz="2800" dirty="0"/>
              <a:t># 3</a:t>
            </a:r>
            <a:br>
              <a:rPr lang="en-US" sz="2800" dirty="0"/>
            </a:br>
            <a:br>
              <a:rPr lang="en-US" sz="2800" dirty="0"/>
            </a:br>
            <a:r>
              <a:rPr lang="en-US" sz="2800" dirty="0"/>
              <a:t>Neglecting to keep your disability well documented for the review</a:t>
            </a:r>
            <a:br>
              <a:rPr lang="en-US" dirty="0"/>
            </a:br>
            <a:endParaRPr lang="en-US" dirty="0"/>
          </a:p>
        </p:txBody>
      </p:sp>
    </p:spTree>
    <p:extLst>
      <p:ext uri="{BB962C8B-B14F-4D97-AF65-F5344CB8AC3E}">
        <p14:creationId xmlns:p14="http://schemas.microsoft.com/office/powerpoint/2010/main" val="412002735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1303BC-2A9C-4C2A-926B-D69342A8A504}"/>
              </a:ext>
            </a:extLst>
          </p:cNvPr>
          <p:cNvSpPr>
            <a:spLocks noGrp="1"/>
          </p:cNvSpPr>
          <p:nvPr>
            <p:ph type="title"/>
          </p:nvPr>
        </p:nvSpPr>
        <p:spPr>
          <a:xfrm>
            <a:off x="1927122" y="685800"/>
            <a:ext cx="9937953" cy="1325563"/>
          </a:xfrm>
        </p:spPr>
        <p:txBody>
          <a:bodyPr>
            <a:normAutofit/>
          </a:bodyPr>
          <a:lstStyle/>
          <a:p>
            <a:r>
              <a:rPr lang="en-US" dirty="0"/>
              <a:t>Continuing Disability Reviews (CDR’s) </a:t>
            </a:r>
            <a:br>
              <a:rPr lang="en-US" dirty="0"/>
            </a:br>
            <a:endParaRPr lang="en-US" dirty="0"/>
          </a:p>
        </p:txBody>
      </p:sp>
      <p:sp>
        <p:nvSpPr>
          <p:cNvPr id="3" name="Content Placeholder 2">
            <a:extLst>
              <a:ext uri="{FF2B5EF4-FFF2-40B4-BE49-F238E27FC236}">
                <a16:creationId xmlns:a16="http://schemas.microsoft.com/office/drawing/2014/main" id="{7C6B3B94-D65F-4581-A686-B48EC7ABD6F2}"/>
              </a:ext>
            </a:extLst>
          </p:cNvPr>
          <p:cNvSpPr>
            <a:spLocks noGrp="1"/>
          </p:cNvSpPr>
          <p:nvPr>
            <p:ph idx="1"/>
          </p:nvPr>
        </p:nvSpPr>
        <p:spPr/>
        <p:txBody>
          <a:bodyPr>
            <a:normAutofit/>
          </a:bodyPr>
          <a:lstStyle/>
          <a:p>
            <a:pPr marL="0" indent="0">
              <a:buNone/>
            </a:pPr>
            <a:r>
              <a:rPr lang="en-US" sz="2400" dirty="0"/>
              <a:t>CDR’s occur every 1, 3, 5 7 years depending on when SSA  thinks your condition will improve enough to work. See Notice of Award for the annual review of your benefits. </a:t>
            </a:r>
          </a:p>
          <a:p>
            <a:pPr marL="0" indent="0">
              <a:buNone/>
            </a:pPr>
            <a:endParaRPr lang="en-US" sz="2400" dirty="0"/>
          </a:p>
          <a:p>
            <a:pPr marL="0" indent="0">
              <a:buNone/>
            </a:pPr>
            <a:r>
              <a:rPr lang="en-US" sz="2400" dirty="0"/>
              <a:t>Your disability must be kept documented to prove you remain unable to work gainfully.  </a:t>
            </a:r>
          </a:p>
          <a:p>
            <a:pPr marL="0" indent="0">
              <a:buNone/>
            </a:pPr>
            <a:endParaRPr lang="en-US" sz="2400" dirty="0"/>
          </a:p>
          <a:p>
            <a:pPr marL="0" indent="0">
              <a:buNone/>
            </a:pPr>
            <a:r>
              <a:rPr lang="en-US" sz="2400" dirty="0"/>
              <a:t>Continue to see doctors, therapists, etc. </a:t>
            </a:r>
            <a:r>
              <a:rPr lang="en-US" sz="2400" u="sng" dirty="0"/>
              <a:t>regularly</a:t>
            </a:r>
            <a:r>
              <a:rPr lang="en-US" sz="2400" dirty="0"/>
              <a:t> and report to them your ongoing limitations- even if there is nothing more they can do for you. </a:t>
            </a:r>
          </a:p>
        </p:txBody>
      </p:sp>
    </p:spTree>
    <p:extLst>
      <p:ext uri="{BB962C8B-B14F-4D97-AF65-F5344CB8AC3E}">
        <p14:creationId xmlns:p14="http://schemas.microsoft.com/office/powerpoint/2010/main" val="414764900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56E88D-DBC3-4ECD-ABA3-3421F8EB8839}"/>
              </a:ext>
            </a:extLst>
          </p:cNvPr>
          <p:cNvSpPr>
            <a:spLocks noGrp="1"/>
          </p:cNvSpPr>
          <p:nvPr>
            <p:ph type="title"/>
          </p:nvPr>
        </p:nvSpPr>
        <p:spPr/>
        <p:txBody>
          <a:bodyPr>
            <a:normAutofit/>
          </a:bodyPr>
          <a:lstStyle/>
          <a:p>
            <a:r>
              <a:rPr lang="en-US" sz="2800" dirty="0"/>
              <a:t>Pitfall </a:t>
            </a:r>
            <a:br>
              <a:rPr lang="en-US" sz="2800" dirty="0"/>
            </a:br>
            <a:r>
              <a:rPr lang="en-US" sz="2800" dirty="0"/>
              <a:t># 4</a:t>
            </a:r>
            <a:br>
              <a:rPr lang="en-US" sz="2800" dirty="0"/>
            </a:br>
            <a:br>
              <a:rPr lang="en-US" sz="2800" dirty="0"/>
            </a:br>
            <a:r>
              <a:rPr lang="en-US" sz="2800" dirty="0"/>
              <a:t>Neglecting to obtain “benefits planning” when you go to work while receiving a benefit</a:t>
            </a:r>
          </a:p>
        </p:txBody>
      </p:sp>
    </p:spTree>
    <p:extLst>
      <p:ext uri="{BB962C8B-B14F-4D97-AF65-F5344CB8AC3E}">
        <p14:creationId xmlns:p14="http://schemas.microsoft.com/office/powerpoint/2010/main" val="290083921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0EFF6F-0FE7-41F6-8E5A-B00C55669DC3}"/>
              </a:ext>
            </a:extLst>
          </p:cNvPr>
          <p:cNvSpPr>
            <a:spLocks noGrp="1"/>
          </p:cNvSpPr>
          <p:nvPr>
            <p:ph type="title"/>
          </p:nvPr>
        </p:nvSpPr>
        <p:spPr/>
        <p:txBody>
          <a:bodyPr>
            <a:normAutofit/>
          </a:bodyPr>
          <a:lstStyle/>
          <a:p>
            <a:r>
              <a:rPr lang="en-US" sz="2800" dirty="0"/>
              <a:t>    Why benefits planning? To insure perks and avoid pitfalls!</a:t>
            </a:r>
            <a:br>
              <a:rPr lang="en-US" sz="2800" dirty="0"/>
            </a:br>
            <a:endParaRPr lang="en-US" sz="2800" dirty="0"/>
          </a:p>
        </p:txBody>
      </p:sp>
      <p:sp>
        <p:nvSpPr>
          <p:cNvPr id="3" name="Content Placeholder 2">
            <a:extLst>
              <a:ext uri="{FF2B5EF4-FFF2-40B4-BE49-F238E27FC236}">
                <a16:creationId xmlns:a16="http://schemas.microsoft.com/office/drawing/2014/main" id="{800B85FF-639B-45C1-9F1E-1AFE8A9DE10B}"/>
              </a:ext>
            </a:extLst>
          </p:cNvPr>
          <p:cNvSpPr>
            <a:spLocks noGrp="1"/>
          </p:cNvSpPr>
          <p:nvPr>
            <p:ph idx="1"/>
          </p:nvPr>
        </p:nvSpPr>
        <p:spPr>
          <a:xfrm>
            <a:off x="1927122" y="1902692"/>
            <a:ext cx="9937953" cy="4849090"/>
          </a:xfrm>
        </p:spPr>
        <p:txBody>
          <a:bodyPr>
            <a:normAutofit/>
          </a:bodyPr>
          <a:lstStyle/>
          <a:p>
            <a:pPr marL="0" indent="0">
              <a:buNone/>
            </a:pPr>
            <a:endParaRPr lang="en-US" sz="2400" dirty="0"/>
          </a:p>
          <a:p>
            <a:pPr marL="0" indent="0">
              <a:buNone/>
            </a:pPr>
            <a:r>
              <a:rPr lang="en-US" sz="2400" dirty="0"/>
              <a:t>What is benefits planning? Benefits planning can help you:</a:t>
            </a:r>
          </a:p>
          <a:p>
            <a:r>
              <a:rPr lang="en-US" sz="2400" dirty="0"/>
              <a:t>understand the employment supports that are available to you, </a:t>
            </a:r>
          </a:p>
          <a:p>
            <a:r>
              <a:rPr lang="en-US" sz="2400" dirty="0"/>
              <a:t>enable you to make informed decisions</a:t>
            </a:r>
          </a:p>
          <a:p>
            <a:r>
              <a:rPr lang="en-US" sz="2400" dirty="0"/>
              <a:t>maximize your benefits and avoid overpayments. </a:t>
            </a:r>
          </a:p>
          <a:p>
            <a:pPr marL="0" indent="0">
              <a:buNone/>
            </a:pPr>
            <a:endParaRPr lang="en-US" sz="2400" dirty="0"/>
          </a:p>
          <a:p>
            <a:pPr marL="0" indent="0">
              <a:buNone/>
            </a:pPr>
            <a:r>
              <a:rPr lang="en-US" sz="2400" dirty="0"/>
              <a:t>Who does benefits planning in Virginia?  </a:t>
            </a:r>
          </a:p>
          <a:p>
            <a:r>
              <a:rPr lang="en-US" sz="2400" dirty="0"/>
              <a:t>Community Work Incentives Coordinators - </a:t>
            </a:r>
            <a:r>
              <a:rPr lang="en-US" sz="2400" dirty="0">
                <a:hlinkClick r:id="rId2"/>
              </a:rPr>
              <a:t>https://infinityss.org/our-services</a:t>
            </a:r>
            <a:r>
              <a:rPr lang="en-US" sz="2400" dirty="0"/>
              <a:t> and </a:t>
            </a:r>
            <a:r>
              <a:rPr lang="en-US" sz="2400" dirty="0" err="1"/>
              <a:t>Endependence</a:t>
            </a:r>
            <a:r>
              <a:rPr lang="en-US" sz="2400" dirty="0"/>
              <a:t> Center in Tidewater, VA: </a:t>
            </a:r>
            <a:r>
              <a:rPr lang="en-US" sz="2400" dirty="0">
                <a:hlinkClick r:id="rId3"/>
              </a:rPr>
              <a:t>https://endependence.org/services/benefits-counseling/</a:t>
            </a:r>
            <a:endParaRPr lang="en-US" sz="2400" dirty="0"/>
          </a:p>
          <a:p>
            <a:r>
              <a:rPr lang="en-US" sz="2400" dirty="0"/>
              <a:t>DARS w/clients who receive SSI and/or SSDI – see your counselor!</a:t>
            </a:r>
          </a:p>
          <a:p>
            <a:pPr marL="0" indent="0">
              <a:buNone/>
            </a:pPr>
            <a:endParaRPr lang="en-US" sz="2400" dirty="0"/>
          </a:p>
          <a:p>
            <a:pPr marL="0" indent="0">
              <a:buNone/>
            </a:pPr>
            <a:endParaRPr lang="en-US" dirty="0"/>
          </a:p>
        </p:txBody>
      </p:sp>
    </p:spTree>
    <p:extLst>
      <p:ext uri="{BB962C8B-B14F-4D97-AF65-F5344CB8AC3E}">
        <p14:creationId xmlns:p14="http://schemas.microsoft.com/office/powerpoint/2010/main" val="34073363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694197-3FB6-4093-811E-2DBCC8263860}"/>
              </a:ext>
            </a:extLst>
          </p:cNvPr>
          <p:cNvSpPr>
            <a:spLocks noGrp="1"/>
          </p:cNvSpPr>
          <p:nvPr>
            <p:ph type="title"/>
          </p:nvPr>
        </p:nvSpPr>
        <p:spPr/>
        <p:txBody>
          <a:bodyPr>
            <a:normAutofit fontScale="90000"/>
          </a:bodyPr>
          <a:lstStyle/>
          <a:p>
            <a:r>
              <a:rPr lang="en-US" dirty="0"/>
              <a:t>			     </a:t>
            </a:r>
            <a:br>
              <a:rPr lang="en-US" dirty="0"/>
            </a:br>
            <a:r>
              <a:rPr lang="en-US" dirty="0"/>
              <a:t>                           </a:t>
            </a:r>
            <a:r>
              <a:rPr lang="en-US" sz="3200" dirty="0"/>
              <a:t>Benefit Pitfalls</a:t>
            </a:r>
            <a:br>
              <a:rPr lang="en-US" dirty="0"/>
            </a:br>
            <a:r>
              <a:rPr lang="en-US" dirty="0"/>
              <a:t> </a:t>
            </a:r>
          </a:p>
        </p:txBody>
      </p:sp>
      <p:sp>
        <p:nvSpPr>
          <p:cNvPr id="3" name="Text Placeholder 2">
            <a:extLst>
              <a:ext uri="{FF2B5EF4-FFF2-40B4-BE49-F238E27FC236}">
                <a16:creationId xmlns:a16="http://schemas.microsoft.com/office/drawing/2014/main" id="{08EFB6C9-D53E-43AF-9838-B07D73DD2C44}"/>
              </a:ext>
            </a:extLst>
          </p:cNvPr>
          <p:cNvSpPr>
            <a:spLocks noGrp="1"/>
          </p:cNvSpPr>
          <p:nvPr>
            <p:ph type="body" sz="quarter" idx="13"/>
          </p:nvPr>
        </p:nvSpPr>
        <p:spPr>
          <a:xfrm>
            <a:off x="385763" y="1690688"/>
            <a:ext cx="10134600" cy="4802187"/>
          </a:xfrm>
        </p:spPr>
        <p:txBody>
          <a:bodyPr>
            <a:normAutofit/>
          </a:bodyPr>
          <a:lstStyle/>
          <a:p>
            <a:pPr marL="0" indent="0">
              <a:buNone/>
            </a:pPr>
            <a:endParaRPr lang="en-US" dirty="0"/>
          </a:p>
          <a:p>
            <a:r>
              <a:rPr lang="en-US" sz="2000" dirty="0"/>
              <a:t>Understanding </a:t>
            </a:r>
            <a:r>
              <a:rPr lang="en-US" sz="2000" u="sng" dirty="0"/>
              <a:t>income</a:t>
            </a:r>
            <a:r>
              <a:rPr lang="en-US" sz="2000" dirty="0"/>
              <a:t> and </a:t>
            </a:r>
            <a:r>
              <a:rPr lang="en-US" sz="2000" u="sng" dirty="0"/>
              <a:t>resource</a:t>
            </a:r>
            <a:r>
              <a:rPr lang="en-US" sz="2000" dirty="0"/>
              <a:t> limits to avoid an overpayment (parental deeming, spend downs, ABLE accounts, etc.) or a Medicaid termination</a:t>
            </a:r>
          </a:p>
          <a:p>
            <a:endParaRPr lang="en-US" sz="2000" dirty="0"/>
          </a:p>
          <a:p>
            <a:r>
              <a:rPr lang="en-US" sz="2000" dirty="0"/>
              <a:t>SSI’s 1/3 Reduction – when not contributing to the household</a:t>
            </a:r>
          </a:p>
          <a:p>
            <a:endParaRPr lang="en-US" sz="2000" dirty="0"/>
          </a:p>
          <a:p>
            <a:r>
              <a:rPr lang="en-US" sz="2000" dirty="0"/>
              <a:t>Neglecting to keep your disability well documented for the review</a:t>
            </a:r>
          </a:p>
          <a:p>
            <a:endParaRPr lang="en-US" sz="2000" dirty="0"/>
          </a:p>
          <a:p>
            <a:r>
              <a:rPr lang="en-US" sz="2000" dirty="0"/>
              <a:t>Neglecting to inform SSA of changes (to address, to income/resources, etc.) </a:t>
            </a:r>
          </a:p>
          <a:p>
            <a:endParaRPr lang="en-US" sz="2000" dirty="0"/>
          </a:p>
          <a:p>
            <a:r>
              <a:rPr lang="en-US" sz="2000" dirty="0"/>
              <a:t>Neglecting to obtain “benefit planning” when you decide to work</a:t>
            </a:r>
          </a:p>
          <a:p>
            <a:pPr marL="0" indent="0">
              <a:buNone/>
            </a:pP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47092107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8483CDA-B079-4584-B5A2-49884C611299}"/>
              </a:ext>
            </a:extLst>
          </p:cNvPr>
          <p:cNvSpPr>
            <a:spLocks noGrp="1"/>
          </p:cNvSpPr>
          <p:nvPr>
            <p:ph type="title"/>
          </p:nvPr>
        </p:nvSpPr>
        <p:spPr/>
        <p:txBody>
          <a:bodyPr/>
          <a:lstStyle/>
          <a:p>
            <a:pPr algn="ctr"/>
            <a:r>
              <a:rPr lang="en-US" dirty="0"/>
              <a:t>CONNECT WITH US</a:t>
            </a:r>
          </a:p>
        </p:txBody>
      </p:sp>
      <p:sp>
        <p:nvSpPr>
          <p:cNvPr id="6" name="Text Placeholder 5">
            <a:extLst>
              <a:ext uri="{FF2B5EF4-FFF2-40B4-BE49-F238E27FC236}">
                <a16:creationId xmlns:a16="http://schemas.microsoft.com/office/drawing/2014/main" id="{D1B95535-003A-4900-B570-45D28F571B0D}"/>
              </a:ext>
            </a:extLst>
          </p:cNvPr>
          <p:cNvSpPr>
            <a:spLocks noGrp="1"/>
          </p:cNvSpPr>
          <p:nvPr>
            <p:ph type="body" sz="quarter" idx="13"/>
          </p:nvPr>
        </p:nvSpPr>
        <p:spPr>
          <a:xfrm>
            <a:off x="757084" y="3736975"/>
            <a:ext cx="6754761" cy="2682298"/>
          </a:xfrm>
        </p:spPr>
        <p:txBody>
          <a:bodyPr>
            <a:normAutofit fontScale="70000" lnSpcReduction="20000"/>
          </a:bodyPr>
          <a:lstStyle/>
          <a:p>
            <a:pPr marL="0" indent="0">
              <a:buNone/>
            </a:pPr>
            <a:r>
              <a:rPr lang="en-US" b="1" dirty="0"/>
              <a:t>ADDRESS</a:t>
            </a:r>
          </a:p>
          <a:p>
            <a:pPr marL="0" indent="0">
              <a:buNone/>
            </a:pPr>
            <a:r>
              <a:rPr lang="en-US" dirty="0"/>
              <a:t>1512 Willow Lawn Drive Suite 100 Richmond, VA 23230</a:t>
            </a:r>
          </a:p>
          <a:p>
            <a:pPr marL="0" indent="0">
              <a:buNone/>
            </a:pPr>
            <a:endParaRPr lang="en-US" sz="2300" dirty="0"/>
          </a:p>
          <a:p>
            <a:pPr marL="0" indent="0">
              <a:buNone/>
            </a:pPr>
            <a:r>
              <a:rPr lang="en-US" b="1" dirty="0"/>
              <a:t>PHONE</a:t>
            </a:r>
          </a:p>
          <a:p>
            <a:pPr marL="0" indent="0">
              <a:buNone/>
            </a:pPr>
            <a:r>
              <a:rPr lang="en-US" dirty="0"/>
              <a:t>1-800-552-3962 (toll-free) | 804-225-2042</a:t>
            </a:r>
          </a:p>
          <a:p>
            <a:pPr marL="0" indent="0">
              <a:buNone/>
            </a:pPr>
            <a:endParaRPr lang="en-US" dirty="0"/>
          </a:p>
          <a:p>
            <a:pPr marL="0" indent="0">
              <a:buNone/>
            </a:pPr>
            <a:r>
              <a:rPr lang="en-US" b="1" dirty="0"/>
              <a:t>WEBSITE </a:t>
            </a:r>
            <a:r>
              <a:rPr lang="en-US" b="1" dirty="0">
                <a:hlinkClick r:id="rId2"/>
              </a:rPr>
              <a:t>www.dlcv.org</a:t>
            </a:r>
            <a:r>
              <a:rPr lang="en-US" b="1" dirty="0"/>
              <a:t>  </a:t>
            </a:r>
          </a:p>
          <a:p>
            <a:pPr marL="0" indent="0">
              <a:buNone/>
            </a:pPr>
            <a:r>
              <a:rPr lang="en-US" b="1" dirty="0"/>
              <a:t>GET HELP </a:t>
            </a:r>
            <a:r>
              <a:rPr lang="en-US" dirty="0">
                <a:hlinkClick r:id="rId3"/>
              </a:rPr>
              <a:t>dLCV.org/get-help</a:t>
            </a:r>
            <a:endParaRPr lang="en-US" dirty="0"/>
          </a:p>
          <a:p>
            <a:pPr marL="0" indent="0">
              <a:buNone/>
            </a:pPr>
            <a:endParaRPr lang="en-US" b="1" dirty="0"/>
          </a:p>
          <a:p>
            <a:pPr marL="0" indent="0">
              <a:buNone/>
            </a:pPr>
            <a:endParaRPr lang="en-US" b="1" dirty="0"/>
          </a:p>
        </p:txBody>
      </p:sp>
      <p:pic>
        <p:nvPicPr>
          <p:cNvPr id="8" name="Picture 7">
            <a:extLst>
              <a:ext uri="{FF2B5EF4-FFF2-40B4-BE49-F238E27FC236}">
                <a16:creationId xmlns:a16="http://schemas.microsoft.com/office/drawing/2014/main" id="{AA18F592-96DE-4223-8F8E-113A7E788A6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309362" y="-110838"/>
            <a:ext cx="3406590" cy="2632365"/>
          </a:xfrm>
          <a:prstGeom prst="rect">
            <a:avLst/>
          </a:prstGeom>
        </p:spPr>
      </p:pic>
      <p:pic>
        <p:nvPicPr>
          <p:cNvPr id="1026" name="Picture 2" descr="Facebook icon - Free download on Iconfinder">
            <a:hlinkClick r:id="rId5"/>
            <a:extLst>
              <a:ext uri="{FF2B5EF4-FFF2-40B4-BE49-F238E27FC236}">
                <a16:creationId xmlns:a16="http://schemas.microsoft.com/office/drawing/2014/main" id="{2091DFC5-EFC3-403D-8043-6345E9F04CAF}"/>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0381672" y="4959927"/>
            <a:ext cx="1219201" cy="1219201"/>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Twitter Icon - Royalty-Free GIF - Animated Sticker - Free PNG - Animated  Icon">
            <a:hlinkClick r:id="rId7"/>
            <a:extLst>
              <a:ext uri="{FF2B5EF4-FFF2-40B4-BE49-F238E27FC236}">
                <a16:creationId xmlns:a16="http://schemas.microsoft.com/office/drawing/2014/main" id="{46D84125-E6F0-4615-A823-48333DF10320}"/>
              </a:ext>
            </a:extLst>
          </p:cNvPr>
          <p:cNvPicPr>
            <a:picLocks noChangeAspect="1" noChangeArrowheads="1"/>
          </p:cNvPicPr>
          <p:nvPr/>
        </p:nvPicPr>
        <p:blipFill rotWithShape="1">
          <a:blip r:embed="rId8">
            <a:extLst>
              <a:ext uri="{28A0092B-C50C-407E-A947-70E740481C1C}">
                <a14:useLocalDpi xmlns:a14="http://schemas.microsoft.com/office/drawing/2010/main" val="0"/>
              </a:ext>
            </a:extLst>
          </a:blip>
          <a:srcRect l="9408" t="8457" r="10254" b="9513"/>
          <a:stretch/>
        </p:blipFill>
        <p:spPr bwMode="auto">
          <a:xfrm>
            <a:off x="8765310" y="4893913"/>
            <a:ext cx="1366980" cy="1395758"/>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Social, media, instagram, circle Free Icon of Social media (color) Icons">
            <a:hlinkClick r:id="rId9"/>
            <a:extLst>
              <a:ext uri="{FF2B5EF4-FFF2-40B4-BE49-F238E27FC236}">
                <a16:creationId xmlns:a16="http://schemas.microsoft.com/office/drawing/2014/main" id="{FFB65664-5762-456D-ABA4-72A8A6087463}"/>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7296727" y="4959927"/>
            <a:ext cx="1219201" cy="1219201"/>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Spotify Logo Png - Free Transparent PNG Logos">
            <a:hlinkClick r:id="rId11"/>
            <a:extLst>
              <a:ext uri="{FF2B5EF4-FFF2-40B4-BE49-F238E27FC236}">
                <a16:creationId xmlns:a16="http://schemas.microsoft.com/office/drawing/2014/main" id="{687841F0-1251-45E6-89E7-2B625F447CCC}"/>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5624946" y="4867270"/>
            <a:ext cx="1422400" cy="1422400"/>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a:extLst>
              <a:ext uri="{FF2B5EF4-FFF2-40B4-BE49-F238E27FC236}">
                <a16:creationId xmlns:a16="http://schemas.microsoft.com/office/drawing/2014/main" id="{F34AECEC-C9FD-4042-A01E-A9CA3F992F54}"/>
              </a:ext>
            </a:extLst>
          </p:cNvPr>
          <p:cNvSpPr txBox="1"/>
          <p:nvPr/>
        </p:nvSpPr>
        <p:spPr>
          <a:xfrm>
            <a:off x="5555896" y="6265384"/>
            <a:ext cx="1560499" cy="307777"/>
          </a:xfrm>
          <a:prstGeom prst="rect">
            <a:avLst/>
          </a:prstGeom>
          <a:noFill/>
        </p:spPr>
        <p:txBody>
          <a:bodyPr wrap="square" rtlCol="0">
            <a:spAutoFit/>
          </a:bodyPr>
          <a:lstStyle/>
          <a:p>
            <a:pPr algn="ctr"/>
            <a:r>
              <a:rPr lang="en-US" sz="1400" dirty="0"/>
              <a:t>dlcv.org/podcast</a:t>
            </a:r>
          </a:p>
        </p:txBody>
      </p:sp>
      <p:sp>
        <p:nvSpPr>
          <p:cNvPr id="15" name="TextBox 14">
            <a:extLst>
              <a:ext uri="{FF2B5EF4-FFF2-40B4-BE49-F238E27FC236}">
                <a16:creationId xmlns:a16="http://schemas.microsoft.com/office/drawing/2014/main" id="{0A653F7E-987F-40D3-92BB-6F90D27E4B90}"/>
              </a:ext>
            </a:extLst>
          </p:cNvPr>
          <p:cNvSpPr txBox="1"/>
          <p:nvPr/>
        </p:nvSpPr>
        <p:spPr>
          <a:xfrm>
            <a:off x="7091553" y="6265383"/>
            <a:ext cx="1629548" cy="307777"/>
          </a:xfrm>
          <a:prstGeom prst="rect">
            <a:avLst/>
          </a:prstGeom>
          <a:noFill/>
        </p:spPr>
        <p:txBody>
          <a:bodyPr wrap="square" rtlCol="0">
            <a:spAutoFit/>
          </a:bodyPr>
          <a:lstStyle/>
          <a:p>
            <a:pPr algn="ctr"/>
            <a:r>
              <a:rPr lang="en-US" sz="1400" dirty="0"/>
              <a:t>@</a:t>
            </a:r>
            <a:r>
              <a:rPr lang="en-US" sz="1400" dirty="0" err="1"/>
              <a:t>disAbilityLawVA</a:t>
            </a:r>
            <a:endParaRPr lang="en-US" sz="1400" dirty="0"/>
          </a:p>
        </p:txBody>
      </p:sp>
      <p:sp>
        <p:nvSpPr>
          <p:cNvPr id="16" name="TextBox 15">
            <a:extLst>
              <a:ext uri="{FF2B5EF4-FFF2-40B4-BE49-F238E27FC236}">
                <a16:creationId xmlns:a16="http://schemas.microsoft.com/office/drawing/2014/main" id="{CD23D13D-467D-436F-893A-E716FD62A8EE}"/>
              </a:ext>
            </a:extLst>
          </p:cNvPr>
          <p:cNvSpPr txBox="1"/>
          <p:nvPr/>
        </p:nvSpPr>
        <p:spPr>
          <a:xfrm>
            <a:off x="8636000" y="6265383"/>
            <a:ext cx="1629548" cy="307777"/>
          </a:xfrm>
          <a:prstGeom prst="rect">
            <a:avLst/>
          </a:prstGeom>
          <a:noFill/>
        </p:spPr>
        <p:txBody>
          <a:bodyPr wrap="square" rtlCol="0">
            <a:spAutoFit/>
          </a:bodyPr>
          <a:lstStyle/>
          <a:p>
            <a:pPr algn="ctr"/>
            <a:r>
              <a:rPr lang="en-US" sz="1400" dirty="0"/>
              <a:t>@</a:t>
            </a:r>
            <a:r>
              <a:rPr lang="en-US" sz="1400" dirty="0" err="1"/>
              <a:t>disAbilityLawVA</a:t>
            </a:r>
            <a:endParaRPr lang="en-US" sz="1400" dirty="0"/>
          </a:p>
        </p:txBody>
      </p:sp>
      <p:sp>
        <p:nvSpPr>
          <p:cNvPr id="17" name="TextBox 16">
            <a:extLst>
              <a:ext uri="{FF2B5EF4-FFF2-40B4-BE49-F238E27FC236}">
                <a16:creationId xmlns:a16="http://schemas.microsoft.com/office/drawing/2014/main" id="{1318E32F-A700-42EB-A184-FD4DAB1A4243}"/>
              </a:ext>
            </a:extLst>
          </p:cNvPr>
          <p:cNvSpPr txBox="1"/>
          <p:nvPr/>
        </p:nvSpPr>
        <p:spPr>
          <a:xfrm>
            <a:off x="10211022" y="6289670"/>
            <a:ext cx="1560499" cy="523220"/>
          </a:xfrm>
          <a:prstGeom prst="rect">
            <a:avLst/>
          </a:prstGeom>
          <a:noFill/>
        </p:spPr>
        <p:txBody>
          <a:bodyPr wrap="square" rtlCol="0">
            <a:spAutoFit/>
          </a:bodyPr>
          <a:lstStyle/>
          <a:p>
            <a:pPr algn="ctr"/>
            <a:r>
              <a:rPr lang="en-US" sz="1400" dirty="0"/>
              <a:t>facebook.com/</a:t>
            </a:r>
            <a:br>
              <a:rPr lang="en-US" sz="1400" dirty="0"/>
            </a:br>
            <a:r>
              <a:rPr lang="en-US" sz="1400" dirty="0" err="1"/>
              <a:t>disAbilityLawVA</a:t>
            </a:r>
            <a:endParaRPr lang="en-US" sz="1400" dirty="0"/>
          </a:p>
        </p:txBody>
      </p:sp>
    </p:spTree>
    <p:extLst>
      <p:ext uri="{BB962C8B-B14F-4D97-AF65-F5344CB8AC3E}">
        <p14:creationId xmlns:p14="http://schemas.microsoft.com/office/powerpoint/2010/main" val="20715822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B55583-ACEA-436A-B660-2A70446DC075}"/>
              </a:ext>
            </a:extLst>
          </p:cNvPr>
          <p:cNvSpPr>
            <a:spLocks noGrp="1"/>
          </p:cNvSpPr>
          <p:nvPr>
            <p:ph type="title"/>
          </p:nvPr>
        </p:nvSpPr>
        <p:spPr/>
        <p:txBody>
          <a:bodyPr/>
          <a:lstStyle/>
          <a:p>
            <a:r>
              <a:rPr lang="en-US" dirty="0"/>
              <a:t>Benefit Perks!! </a:t>
            </a:r>
          </a:p>
        </p:txBody>
      </p:sp>
    </p:spTree>
    <p:extLst>
      <p:ext uri="{BB962C8B-B14F-4D97-AF65-F5344CB8AC3E}">
        <p14:creationId xmlns:p14="http://schemas.microsoft.com/office/powerpoint/2010/main" val="40020308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996FF4-A433-4EA8-B864-7836AE674473}"/>
              </a:ext>
            </a:extLst>
          </p:cNvPr>
          <p:cNvSpPr>
            <a:spLocks noGrp="1"/>
          </p:cNvSpPr>
          <p:nvPr>
            <p:ph type="title"/>
          </p:nvPr>
        </p:nvSpPr>
        <p:spPr/>
        <p:txBody>
          <a:bodyPr/>
          <a:lstStyle/>
          <a:p>
            <a:r>
              <a:rPr lang="en-US" sz="3200" dirty="0"/>
              <a:t>Benefit Perk #1 - with SSI</a:t>
            </a:r>
            <a:br>
              <a:rPr lang="en-US" sz="3200" dirty="0"/>
            </a:br>
            <a:br>
              <a:rPr lang="en-US" sz="3200" dirty="0"/>
            </a:br>
            <a:r>
              <a:rPr lang="en-US" sz="3200" dirty="0"/>
              <a:t>Medicaid Health Insurance w/home and community supports</a:t>
            </a:r>
            <a:br>
              <a:rPr lang="en-US" dirty="0"/>
            </a:br>
            <a:endParaRPr lang="en-US" dirty="0"/>
          </a:p>
        </p:txBody>
      </p:sp>
    </p:spTree>
    <p:extLst>
      <p:ext uri="{BB962C8B-B14F-4D97-AF65-F5344CB8AC3E}">
        <p14:creationId xmlns:p14="http://schemas.microsoft.com/office/powerpoint/2010/main" val="26715419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59BD9A-2413-41E4-A998-49F75629C31A}"/>
              </a:ext>
            </a:extLst>
          </p:cNvPr>
          <p:cNvSpPr>
            <a:spLocks noGrp="1"/>
          </p:cNvSpPr>
          <p:nvPr>
            <p:ph type="title"/>
          </p:nvPr>
        </p:nvSpPr>
        <p:spPr/>
        <p:txBody>
          <a:bodyPr/>
          <a:lstStyle/>
          <a:p>
            <a:r>
              <a:rPr lang="en-US" dirty="0"/>
              <a:t>			SSI + Medicaid</a:t>
            </a:r>
          </a:p>
        </p:txBody>
      </p:sp>
      <p:sp>
        <p:nvSpPr>
          <p:cNvPr id="3" name="Text Placeholder 2">
            <a:extLst>
              <a:ext uri="{FF2B5EF4-FFF2-40B4-BE49-F238E27FC236}">
                <a16:creationId xmlns:a16="http://schemas.microsoft.com/office/drawing/2014/main" id="{F729ADE1-BC06-42B3-80E6-E8C2A03DB12D}"/>
              </a:ext>
            </a:extLst>
          </p:cNvPr>
          <p:cNvSpPr>
            <a:spLocks noGrp="1"/>
          </p:cNvSpPr>
          <p:nvPr>
            <p:ph type="body" sz="quarter" idx="13"/>
          </p:nvPr>
        </p:nvSpPr>
        <p:spPr>
          <a:xfrm>
            <a:off x="293400" y="2025444"/>
            <a:ext cx="10134600" cy="4587791"/>
          </a:xfrm>
        </p:spPr>
        <p:txBody>
          <a:bodyPr>
            <a:normAutofit/>
          </a:bodyPr>
          <a:lstStyle/>
          <a:p>
            <a:pPr marL="0" indent="0">
              <a:buNone/>
            </a:pPr>
            <a:r>
              <a:rPr lang="en-US" sz="2400" dirty="0"/>
              <a:t>All SSI recipients are immediately entitled to FULL Medicaid                         </a:t>
            </a:r>
            <a:r>
              <a:rPr lang="en-US" sz="2000" dirty="0"/>
              <a:t>(but you must apply for it at </a:t>
            </a:r>
            <a:r>
              <a:rPr lang="en-US" sz="2000" dirty="0">
                <a:hlinkClick r:id="rId2"/>
              </a:rPr>
              <a:t>https://commonhelp.virginia.gov/</a:t>
            </a:r>
            <a:r>
              <a:rPr lang="en-US" sz="2000" dirty="0"/>
              <a:t> or call </a:t>
            </a:r>
            <a:r>
              <a:rPr lang="en-US" sz="1900" dirty="0"/>
              <a:t>833-5CALLVA (TDD: 1-888-221-1590)</a:t>
            </a:r>
          </a:p>
          <a:p>
            <a:pPr marL="0" indent="0">
              <a:buNone/>
            </a:pPr>
            <a:endParaRPr lang="en-US" sz="1900" dirty="0"/>
          </a:p>
          <a:p>
            <a:pPr lvl="1"/>
            <a:r>
              <a:rPr lang="en-US" sz="2000" dirty="0"/>
              <a:t>Includes health care coverage and access to Long Term Support Services (LTSS) and Home and Community Based Waivers</a:t>
            </a:r>
          </a:p>
          <a:p>
            <a:pPr lvl="1"/>
            <a:r>
              <a:rPr lang="en-US" sz="2000" dirty="0"/>
              <a:t>Nominal co-pays if any</a:t>
            </a:r>
          </a:p>
          <a:p>
            <a:pPr lvl="1"/>
            <a:r>
              <a:rPr lang="en-US" sz="2000" dirty="0"/>
              <a:t>Even $1 of SSI keeps you attached to Medicaid</a:t>
            </a:r>
          </a:p>
          <a:p>
            <a:pPr lvl="1"/>
            <a:r>
              <a:rPr lang="en-US" sz="2000" dirty="0"/>
              <a:t>If you remain on a parent’s employer health insurance you may qualify for Medicaid’s HIPP Program (reimburses cost of premium for family) </a:t>
            </a:r>
          </a:p>
          <a:p>
            <a:pPr marL="457200" lvl="1" indent="0">
              <a:buNone/>
            </a:pPr>
            <a:r>
              <a:rPr lang="en-US" sz="2000" dirty="0"/>
              <a:t>	</a:t>
            </a:r>
          </a:p>
          <a:p>
            <a:pPr marL="457200" lvl="1" indent="0">
              <a:buNone/>
            </a:pPr>
            <a:r>
              <a:rPr lang="en-US" sz="2000" dirty="0"/>
              <a:t> HIPP: </a:t>
            </a:r>
            <a:r>
              <a:rPr lang="en-US" sz="2000" dirty="0">
                <a:hlinkClick r:id="rId3"/>
              </a:rPr>
              <a:t>https://www.dmas.virginia.gov/for-members/other-programs-and-guidelines/premium-assistance/health-insurance-premium-program/</a:t>
            </a:r>
            <a:endParaRPr lang="en-US" sz="2000" dirty="0"/>
          </a:p>
          <a:p>
            <a:pPr marL="457200" lvl="1" indent="0">
              <a:buNone/>
            </a:pPr>
            <a:endParaRPr lang="en-US" sz="2000" dirty="0"/>
          </a:p>
        </p:txBody>
      </p:sp>
    </p:spTree>
    <p:extLst>
      <p:ext uri="{BB962C8B-B14F-4D97-AF65-F5344CB8AC3E}">
        <p14:creationId xmlns:p14="http://schemas.microsoft.com/office/powerpoint/2010/main" val="27496887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D0ECDE-D080-49F5-A65E-6CCCB2D23A70}"/>
              </a:ext>
            </a:extLst>
          </p:cNvPr>
          <p:cNvSpPr>
            <a:spLocks noGrp="1"/>
          </p:cNvSpPr>
          <p:nvPr>
            <p:ph type="title"/>
          </p:nvPr>
        </p:nvSpPr>
        <p:spPr/>
        <p:txBody>
          <a:bodyPr/>
          <a:lstStyle/>
          <a:p>
            <a:r>
              <a:rPr lang="en-US" sz="3200" dirty="0"/>
              <a:t>Benefit Perk #2 - with SSDI</a:t>
            </a:r>
            <a:br>
              <a:rPr lang="en-US" sz="3200" dirty="0"/>
            </a:br>
            <a:br>
              <a:rPr lang="en-US" sz="3200" dirty="0"/>
            </a:br>
            <a:r>
              <a:rPr lang="en-US" sz="3200" dirty="0"/>
              <a:t>Medicare Health Insurance w/the </a:t>
            </a:r>
            <a:br>
              <a:rPr lang="en-US" sz="3200" dirty="0"/>
            </a:br>
            <a:r>
              <a:rPr lang="en-US" sz="3200" dirty="0"/>
              <a:t>Medicare Savings Program</a:t>
            </a:r>
            <a:br>
              <a:rPr lang="en-US" dirty="0"/>
            </a:br>
            <a:endParaRPr lang="en-US" dirty="0"/>
          </a:p>
        </p:txBody>
      </p:sp>
    </p:spTree>
    <p:extLst>
      <p:ext uri="{BB962C8B-B14F-4D97-AF65-F5344CB8AC3E}">
        <p14:creationId xmlns:p14="http://schemas.microsoft.com/office/powerpoint/2010/main" val="22232747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26B10E-AB0C-405F-9A6A-00BEC5AAABB6}"/>
              </a:ext>
            </a:extLst>
          </p:cNvPr>
          <p:cNvSpPr>
            <a:spLocks noGrp="1"/>
          </p:cNvSpPr>
          <p:nvPr>
            <p:ph type="title"/>
          </p:nvPr>
        </p:nvSpPr>
        <p:spPr/>
        <p:txBody>
          <a:bodyPr/>
          <a:lstStyle/>
          <a:p>
            <a:r>
              <a:rPr lang="en-US" dirty="0"/>
              <a:t>			SSDI  + Medicare</a:t>
            </a:r>
          </a:p>
        </p:txBody>
      </p:sp>
      <p:sp>
        <p:nvSpPr>
          <p:cNvPr id="3" name="Text Placeholder 2">
            <a:extLst>
              <a:ext uri="{FF2B5EF4-FFF2-40B4-BE49-F238E27FC236}">
                <a16:creationId xmlns:a16="http://schemas.microsoft.com/office/drawing/2014/main" id="{DC3F2F84-550F-4535-8FC4-569A3C94F705}"/>
              </a:ext>
            </a:extLst>
          </p:cNvPr>
          <p:cNvSpPr>
            <a:spLocks noGrp="1"/>
          </p:cNvSpPr>
          <p:nvPr>
            <p:ph type="body" sz="quarter" idx="13"/>
          </p:nvPr>
        </p:nvSpPr>
        <p:spPr>
          <a:xfrm>
            <a:off x="385763" y="2133600"/>
            <a:ext cx="10134600" cy="4202545"/>
          </a:xfrm>
        </p:spPr>
        <p:txBody>
          <a:bodyPr>
            <a:normAutofit/>
          </a:bodyPr>
          <a:lstStyle/>
          <a:p>
            <a:r>
              <a:rPr lang="en-US" sz="2600" dirty="0"/>
              <a:t>All SSDI recipients automatically qualify for Medicare</a:t>
            </a:r>
          </a:p>
          <a:p>
            <a:pPr marL="0" indent="0">
              <a:buNone/>
            </a:pPr>
            <a:endParaRPr lang="en-US" sz="2600" dirty="0"/>
          </a:p>
          <a:p>
            <a:pPr marL="0" indent="0">
              <a:buNone/>
            </a:pPr>
            <a:r>
              <a:rPr lang="en-US" sz="2600" dirty="0"/>
              <a:t>					BUT</a:t>
            </a:r>
          </a:p>
          <a:p>
            <a:pPr marL="0" indent="0">
              <a:buNone/>
            </a:pPr>
            <a:endParaRPr lang="en-US" sz="2600" dirty="0"/>
          </a:p>
          <a:p>
            <a:pPr marL="0" indent="0">
              <a:buNone/>
            </a:pPr>
            <a:r>
              <a:rPr lang="en-US" sz="2000" dirty="0"/>
              <a:t>There is a 24 month waiting period before it begins which does not include the 5-month waiting period from the point you are considered disabled. </a:t>
            </a:r>
          </a:p>
          <a:p>
            <a:pPr marL="0" indent="0">
              <a:buNone/>
            </a:pPr>
            <a:endParaRPr lang="en-US" sz="2000" dirty="0"/>
          </a:p>
          <a:p>
            <a:pPr marL="0" indent="0">
              <a:buNone/>
            </a:pPr>
            <a:r>
              <a:rPr lang="en-US" sz="2000" dirty="0"/>
              <a:t>P.S Medicare covers 80% of healthcare costs. A supplement is needed such as Medicaid, Medi-gap or Medicare Advantage.</a:t>
            </a:r>
          </a:p>
          <a:p>
            <a:endParaRPr lang="en-US" dirty="0"/>
          </a:p>
        </p:txBody>
      </p:sp>
    </p:spTree>
    <p:extLst>
      <p:ext uri="{BB962C8B-B14F-4D97-AF65-F5344CB8AC3E}">
        <p14:creationId xmlns:p14="http://schemas.microsoft.com/office/powerpoint/2010/main" val="237022634"/>
      </p:ext>
    </p:extLst>
  </p:cSld>
  <p:clrMapOvr>
    <a:masterClrMapping/>
  </p:clrMapOvr>
</p:sld>
</file>

<file path=ppt/theme/theme1.xml><?xml version="1.0" encoding="utf-8"?>
<a:theme xmlns:a="http://schemas.openxmlformats.org/drawingml/2006/main" name="Office Theme">
  <a:themeElements>
    <a:clrScheme name="Custom 1">
      <a:dk1>
        <a:srgbClr val="FFFFFF"/>
      </a:dk1>
      <a:lt1>
        <a:srgbClr val="FFFFFF"/>
      </a:lt1>
      <a:dk2>
        <a:srgbClr val="26489F"/>
      </a:dk2>
      <a:lt2>
        <a:srgbClr val="26489F"/>
      </a:lt2>
      <a:accent1>
        <a:srgbClr val="4472C4"/>
      </a:accent1>
      <a:accent2>
        <a:srgbClr val="4C98D6"/>
      </a:accent2>
      <a:accent3>
        <a:srgbClr val="CFE4EB"/>
      </a:accent3>
      <a:accent4>
        <a:srgbClr val="524EB6"/>
      </a:accent4>
      <a:accent5>
        <a:srgbClr val="5B9BD5"/>
      </a:accent5>
      <a:accent6>
        <a:srgbClr val="70AD47"/>
      </a:accent6>
      <a:hlink>
        <a:srgbClr val="C3DFF6"/>
      </a:hlink>
      <a:folHlink>
        <a:srgbClr val="C3DFF6"/>
      </a:folHlink>
    </a:clrScheme>
    <a:fontScheme name="Roboto - dLCV">
      <a:majorFont>
        <a:latin typeface="Roboto Medium"/>
        <a:ea typeface=""/>
        <a:cs typeface=""/>
      </a:majorFont>
      <a:minorFont>
        <a:latin typeface="Robot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owerpoint Template" id="{CEB5CB0C-431C-4C93-AA7B-792B77AA1A75}" vid="{CEBBC27F-28C2-4ABE-AF64-E7CE750B5E0E}"/>
    </a:ext>
  </a:extLst>
</a:theme>
</file>

<file path=docProps/app.xml><?xml version="1.0" encoding="utf-8"?>
<Properties xmlns="http://schemas.openxmlformats.org/officeDocument/2006/extended-properties" xmlns:vt="http://schemas.openxmlformats.org/officeDocument/2006/docPropsVTypes">
  <Template>dLCV Powerpoint Template</Template>
  <TotalTime>3505</TotalTime>
  <Words>2954</Words>
  <Application>Microsoft Office PowerPoint</Application>
  <PresentationFormat>Widescreen</PresentationFormat>
  <Paragraphs>277</Paragraphs>
  <Slides>40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40</vt:i4>
      </vt:variant>
    </vt:vector>
  </HeadingPairs>
  <TitlesOfParts>
    <vt:vector size="44" baseType="lpstr">
      <vt:lpstr>Arial</vt:lpstr>
      <vt:lpstr>Roboto</vt:lpstr>
      <vt:lpstr>Roboto Medium</vt:lpstr>
      <vt:lpstr>Office Theme</vt:lpstr>
      <vt:lpstr>Maximizing your Social Security Benefits: Perks &amp; Pitfalls to be Aware of to Get all you Deserve!</vt:lpstr>
      <vt:lpstr>  ACRONYM SOUP for the SOUL!</vt:lpstr>
      <vt:lpstr>What you will learn about today….</vt:lpstr>
      <vt:lpstr>                                    Benefit Pitfalls  </vt:lpstr>
      <vt:lpstr>Benefit Perks!! </vt:lpstr>
      <vt:lpstr>Benefit Perk #1 - with SSI  Medicaid Health Insurance w/home and community supports </vt:lpstr>
      <vt:lpstr>   SSI + Medicaid</vt:lpstr>
      <vt:lpstr>Benefit Perk #2 - with SSDI  Medicare Health Insurance w/the  Medicare Savings Program </vt:lpstr>
      <vt:lpstr>   SSDI  + Medicare</vt:lpstr>
      <vt:lpstr>   What about this huge 24+5 month gap in healthcare??  </vt:lpstr>
      <vt:lpstr>Medicare Savings Program when on SSDI https://www.medicare.gov/medicare-savings-programs</vt:lpstr>
      <vt:lpstr> Medicare Savings Program – Tier 1  for SSDI payment below $1235 (2023) – Resources below $9090 (2023)</vt:lpstr>
      <vt:lpstr>Extra perks when you meet QMB</vt:lpstr>
      <vt:lpstr>     Medicare Savings Program – Tier 2 For SSDI payment between $1236 and  $1478 (2023) – Resources below $9090 (2023)</vt:lpstr>
      <vt:lpstr>       Medicare Savings Program – Tier 3 For SSDI payment between $1479 and $1660 (2023)-Resources below $9090 (2023)</vt:lpstr>
      <vt:lpstr>         For a secondary healthcare coverage contact VICAP  </vt:lpstr>
      <vt:lpstr>Review dLCV’s guide entitled:   Do You Have a Disability and Need Healthcare?  Go to: www.dlcv.org/socialsecurity</vt:lpstr>
      <vt:lpstr>Benefit Perk # 3 –  Social Security Work Incentives &amp; Employment Supports for  SSDI and SSI beneficiaries</vt:lpstr>
      <vt:lpstr> Employment Supports Help You Work While Disabled       (also known as work incentives) </vt:lpstr>
      <vt:lpstr> SSDI employment supports (do not apply to SSI)</vt:lpstr>
      <vt:lpstr>SSDI employment supports as you go to work…    You may continue to have Medicare coverage during this time or even longer.</vt:lpstr>
      <vt:lpstr>SSI employment support if you work</vt:lpstr>
      <vt:lpstr>Helpful SSDI/SSI employment supports…</vt:lpstr>
      <vt:lpstr>    Ticket to Work (TTW)</vt:lpstr>
      <vt:lpstr>A key benefit to enrolling in              Ticket to Work</vt:lpstr>
      <vt:lpstr>    SSA’s REDBOOK   The Red Book serves as a general reference source about the employment-related provisions of the Social Security Disability Insurance and the Supplemental Security Income Programs for educators, advocates, rehabilitation professionals, and counselors who serve people with disabilities.    </vt:lpstr>
      <vt:lpstr>SSA – REDBOOK www.ssa.gov/redbook</vt:lpstr>
      <vt:lpstr>Benefit Perk #4  Keeping or obtaining SSDI at 62 vs. collecting retirement</vt:lpstr>
      <vt:lpstr>Disability benefits vs collecting early retirement at 62</vt:lpstr>
      <vt:lpstr>Benefit Pitfall #1  SSA’s one-third reduction to SSI </vt:lpstr>
      <vt:lpstr>    SSI’s One-Third Reduction  </vt:lpstr>
      <vt:lpstr>Benefit Pitfall  #2  Overpayments</vt:lpstr>
      <vt:lpstr>How do Overpayments Occur?  1) Failure to report change of address.  2) Increases in earned or unearned income that isn’t  reported to SSA.  3) Changes in living situation or marital status.  4) Having more resources than the allowable limit.  5) An error in calculating the benefit amount due to incorrect or incomplete information at SSA.  6) SSA error</vt:lpstr>
      <vt:lpstr>Changing your address and/or phone # is critical to prevent benefit overpayments or terminations</vt:lpstr>
      <vt:lpstr>Understanding SSI income and resource limits to avoid an overpayment</vt:lpstr>
      <vt:lpstr>Benefit Pitfall  # 3  Neglecting to keep your disability well documented for the review </vt:lpstr>
      <vt:lpstr>Continuing Disability Reviews (CDR’s)  </vt:lpstr>
      <vt:lpstr>Pitfall  # 4  Neglecting to obtain “benefits planning” when you go to work while receiving a benefit</vt:lpstr>
      <vt:lpstr>    Why benefits planning? To insure perks and avoid pitfalls! </vt:lpstr>
      <vt:lpstr>CONNECT WITH US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Hira Azher</dc:creator>
  <cp:lastModifiedBy>Youssef Guerch</cp:lastModifiedBy>
  <cp:revision>96</cp:revision>
  <dcterms:created xsi:type="dcterms:W3CDTF">2021-12-08T18:58:10Z</dcterms:created>
  <dcterms:modified xsi:type="dcterms:W3CDTF">2023-09-19T14:56:12Z</dcterms:modified>
</cp:coreProperties>
</file>