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68" r:id="rId5"/>
    <p:sldId id="270" r:id="rId6"/>
    <p:sldId id="271" r:id="rId7"/>
    <p:sldId id="272" r:id="rId8"/>
    <p:sldId id="273" r:id="rId9"/>
    <p:sldId id="266" r:id="rId10"/>
    <p:sldId id="265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FB0D72-D165-4079-96B0-D44AFF57594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B4986D2-11AE-4B46-8E6A-C12253460177}">
      <dgm:prSet phldr="0"/>
      <dgm:spPr>
        <a:xfrm>
          <a:off x="2847" y="686655"/>
          <a:ext cx="2259201" cy="1355520"/>
        </a:xfrm>
        <a:prstGeom prst="rect">
          <a:avLst/>
        </a:prstGeom>
        <a:solidFill>
          <a:srgbClr val="00B0F0"/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US" dirty="0">
              <a:solidFill>
                <a:sysClr val="window" lastClr="FFFFFF"/>
              </a:solidFill>
              <a:latin typeface="Tw Cen MT" panose="020B0602020104020603"/>
              <a:ea typeface="+mn-ea"/>
              <a:cs typeface="+mn-cs"/>
            </a:rPr>
            <a:t>Activities of daily living</a:t>
          </a:r>
        </a:p>
      </dgm:t>
    </dgm:pt>
    <dgm:pt modelId="{0576DB26-3238-46C0-A7B9-0F1BB6304083}" type="parTrans" cxnId="{0D4F344E-6F1B-4A50-86B5-58E0091A39B0}">
      <dgm:prSet/>
      <dgm:spPr/>
      <dgm:t>
        <a:bodyPr/>
        <a:lstStyle/>
        <a:p>
          <a:endParaRPr lang="en-US"/>
        </a:p>
      </dgm:t>
    </dgm:pt>
    <dgm:pt modelId="{A93E8704-A7C7-4F88-883F-56E1AEB9E170}" type="sibTrans" cxnId="{0D4F344E-6F1B-4A50-86B5-58E0091A39B0}">
      <dgm:prSet/>
      <dgm:spPr/>
      <dgm:t>
        <a:bodyPr/>
        <a:lstStyle/>
        <a:p>
          <a:endParaRPr lang="en-US"/>
        </a:p>
      </dgm:t>
    </dgm:pt>
    <dgm:pt modelId="{60A8CD6B-8F64-4C1E-A0A6-4F60283848A3}">
      <dgm:prSet phldr="0"/>
      <dgm:spPr>
        <a:xfrm>
          <a:off x="2487969" y="686655"/>
          <a:ext cx="2259201" cy="1355520"/>
        </a:xfrm>
        <a:prstGeom prst="rect">
          <a:avLst/>
        </a:prstGeom>
        <a:solidFill>
          <a:srgbClr val="27CED7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US" dirty="0">
              <a:solidFill>
                <a:sysClr val="window" lastClr="FFFFFF"/>
              </a:solidFill>
              <a:latin typeface="Tw Cen MT" panose="020B0602020104020603"/>
              <a:ea typeface="+mn-ea"/>
              <a:cs typeface="+mn-cs"/>
            </a:rPr>
            <a:t>Self-care</a:t>
          </a:r>
        </a:p>
      </dgm:t>
    </dgm:pt>
    <dgm:pt modelId="{934C8205-946D-4A6C-BF74-F338C9E79B42}" type="parTrans" cxnId="{8C653F95-863F-42B4-9259-53314E861DFE}">
      <dgm:prSet/>
      <dgm:spPr/>
      <dgm:t>
        <a:bodyPr/>
        <a:lstStyle/>
        <a:p>
          <a:endParaRPr lang="en-US"/>
        </a:p>
      </dgm:t>
    </dgm:pt>
    <dgm:pt modelId="{C17F118E-3877-4EC8-850A-34020EC6F503}" type="sibTrans" cxnId="{8C653F95-863F-42B4-9259-53314E861DFE}">
      <dgm:prSet/>
      <dgm:spPr/>
      <dgm:t>
        <a:bodyPr/>
        <a:lstStyle/>
        <a:p>
          <a:endParaRPr lang="en-US"/>
        </a:p>
      </dgm:t>
    </dgm:pt>
    <dgm:pt modelId="{16563421-B331-4F7E-8A0A-35ABD7718AAE}">
      <dgm:prSet phldr="0"/>
      <dgm:spPr>
        <a:xfrm>
          <a:off x="7458212" y="686655"/>
          <a:ext cx="2259201" cy="1355520"/>
        </a:xfrm>
        <a:prstGeom prst="rect">
          <a:avLst/>
        </a:prstGeom>
        <a:solidFill>
          <a:srgbClr val="3E8853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US" dirty="0">
              <a:solidFill>
                <a:sysClr val="window" lastClr="FFFFFF"/>
              </a:solidFill>
              <a:latin typeface="Tw Cen MT" panose="020B0602020104020603"/>
              <a:ea typeface="+mn-ea"/>
              <a:cs typeface="+mn-cs"/>
            </a:rPr>
            <a:t>School and academics</a:t>
          </a:r>
        </a:p>
      </dgm:t>
    </dgm:pt>
    <dgm:pt modelId="{E3E0845B-59EB-4F24-BAB8-29926E29A27A}" type="parTrans" cxnId="{BD10DEB8-F1AE-4F35-9D3F-308C7873B16F}">
      <dgm:prSet/>
      <dgm:spPr/>
      <dgm:t>
        <a:bodyPr/>
        <a:lstStyle/>
        <a:p>
          <a:endParaRPr lang="en-US"/>
        </a:p>
      </dgm:t>
    </dgm:pt>
    <dgm:pt modelId="{032EB0C0-4987-4165-9B45-0AC9086BC827}" type="sibTrans" cxnId="{BD10DEB8-F1AE-4F35-9D3F-308C7873B16F}">
      <dgm:prSet/>
      <dgm:spPr/>
      <dgm:t>
        <a:bodyPr/>
        <a:lstStyle/>
        <a:p>
          <a:endParaRPr lang="en-US"/>
        </a:p>
      </dgm:t>
    </dgm:pt>
    <dgm:pt modelId="{B89B85B7-BEED-4288-A66F-572432048A01}">
      <dgm:prSet phldr="0"/>
      <dgm:spPr>
        <a:xfrm>
          <a:off x="4973091" y="686655"/>
          <a:ext cx="2259201" cy="1355520"/>
        </a:xfrm>
        <a:prstGeom prst="rect">
          <a:avLst/>
        </a:prstGeom>
        <a:solidFill>
          <a:srgbClr val="42BA97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US" dirty="0">
              <a:solidFill>
                <a:sysClr val="window" lastClr="FFFFFF"/>
              </a:solidFill>
              <a:latin typeface="TW Cen MT"/>
              <a:ea typeface="+mn-ea"/>
              <a:cs typeface="+mn-cs"/>
            </a:rPr>
            <a:t>Play &amp; Recreation</a:t>
          </a:r>
        </a:p>
      </dgm:t>
    </dgm:pt>
    <dgm:pt modelId="{14F74F57-013A-4E87-8AB2-4995207E872E}" type="parTrans" cxnId="{52028EA5-6BC9-413D-8730-D918D4811417}">
      <dgm:prSet/>
      <dgm:spPr/>
      <dgm:t>
        <a:bodyPr/>
        <a:lstStyle/>
        <a:p>
          <a:endParaRPr lang="en-US"/>
        </a:p>
      </dgm:t>
    </dgm:pt>
    <dgm:pt modelId="{F35FC0D2-C066-4C48-9C91-87320B32FA1A}" type="sibTrans" cxnId="{52028EA5-6BC9-413D-8730-D918D4811417}">
      <dgm:prSet/>
      <dgm:spPr/>
      <dgm:t>
        <a:bodyPr/>
        <a:lstStyle/>
        <a:p>
          <a:endParaRPr lang="en-US"/>
        </a:p>
      </dgm:t>
    </dgm:pt>
    <dgm:pt modelId="{9D69CCA5-05C1-4F4C-B078-99C6EBCB9F17}">
      <dgm:prSet phldr="0" custT="1"/>
      <dgm:spPr>
        <a:xfrm>
          <a:off x="2847" y="2268096"/>
          <a:ext cx="2259201" cy="1355520"/>
        </a:xfrm>
        <a:prstGeom prst="rect">
          <a:avLst/>
        </a:prstGeom>
        <a:solidFill>
          <a:srgbClr val="62A39F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US" sz="4000" dirty="0">
              <a:solidFill>
                <a:sysClr val="window" lastClr="FFFFFF"/>
              </a:solidFill>
              <a:latin typeface="Tw Cen MT Condensed" panose="020B0606020104020203"/>
              <a:ea typeface="+mn-ea"/>
              <a:cs typeface="+mn-cs"/>
            </a:rPr>
            <a:t>Family life</a:t>
          </a:r>
        </a:p>
      </dgm:t>
    </dgm:pt>
    <dgm:pt modelId="{80DADE46-D426-4090-8968-BF592AC01053}" type="parTrans" cxnId="{BC6AFF4F-D0BB-4084-8D16-54688044EBA2}">
      <dgm:prSet/>
      <dgm:spPr/>
      <dgm:t>
        <a:bodyPr/>
        <a:lstStyle/>
        <a:p>
          <a:endParaRPr lang="en-US"/>
        </a:p>
      </dgm:t>
    </dgm:pt>
    <dgm:pt modelId="{9526B6C9-92AF-4941-8A6B-86C3E9EBCE38}" type="sibTrans" cxnId="{BC6AFF4F-D0BB-4084-8D16-54688044EBA2}">
      <dgm:prSet/>
      <dgm:spPr/>
      <dgm:t>
        <a:bodyPr/>
        <a:lstStyle/>
        <a:p>
          <a:endParaRPr lang="en-US"/>
        </a:p>
      </dgm:t>
    </dgm:pt>
    <dgm:pt modelId="{F1AD7EB3-F71B-40A3-BD12-EEC63C0F563D}">
      <dgm:prSet phldr="0" custT="1"/>
      <dgm:spPr>
        <a:xfrm>
          <a:off x="2487969" y="2268096"/>
          <a:ext cx="2259201" cy="1355520"/>
        </a:xfrm>
        <a:prstGeom prst="rect">
          <a:avLst/>
        </a:prstGeom>
        <a:solidFill>
          <a:srgbClr val="2683C6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US" sz="4000" dirty="0">
              <a:solidFill>
                <a:sysClr val="window" lastClr="FFFFFF"/>
              </a:solidFill>
              <a:latin typeface="Tw Cen MT Condensed" panose="020B0606020104020203"/>
              <a:ea typeface="+mn-ea"/>
              <a:cs typeface="+mn-cs"/>
            </a:rPr>
            <a:t>Community Life</a:t>
          </a:r>
        </a:p>
      </dgm:t>
    </dgm:pt>
    <dgm:pt modelId="{9364160D-81C9-4B92-8A01-90E0602BA767}" type="parTrans" cxnId="{26B2C7E4-EBAA-4CCE-85CC-7EC98B071D7A}">
      <dgm:prSet/>
      <dgm:spPr/>
      <dgm:t>
        <a:bodyPr/>
        <a:lstStyle/>
        <a:p>
          <a:endParaRPr lang="en-US"/>
        </a:p>
      </dgm:t>
    </dgm:pt>
    <dgm:pt modelId="{2E70631E-F7DE-47F6-827B-ED3E1D15ACC3}" type="sibTrans" cxnId="{26B2C7E4-EBAA-4CCE-85CC-7EC98B071D7A}">
      <dgm:prSet/>
      <dgm:spPr/>
      <dgm:t>
        <a:bodyPr/>
        <a:lstStyle/>
        <a:p>
          <a:endParaRPr lang="en-US"/>
        </a:p>
      </dgm:t>
    </dgm:pt>
    <dgm:pt modelId="{F119CDB4-6E37-4201-B329-1EC63A43A036}">
      <dgm:prSet phldr="0" custT="1"/>
      <dgm:spPr>
        <a:xfrm>
          <a:off x="4973091" y="2268096"/>
          <a:ext cx="2259201" cy="1355520"/>
        </a:xfrm>
        <a:prstGeom prst="rect">
          <a:avLst/>
        </a:prstGeom>
        <a:solidFill>
          <a:srgbClr val="27CED7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rtl="0">
            <a:buNone/>
          </a:pPr>
          <a:r>
            <a:rPr lang="en-US" sz="4000" dirty="0">
              <a:solidFill>
                <a:sysClr val="window" lastClr="FFFFFF"/>
              </a:solidFill>
              <a:latin typeface="Tw Cen MT Condensed" panose="020B0606020104020203"/>
              <a:ea typeface="+mn-ea"/>
              <a:cs typeface="+mn-cs"/>
            </a:rPr>
            <a:t>Peer relationships</a:t>
          </a:r>
        </a:p>
      </dgm:t>
    </dgm:pt>
    <dgm:pt modelId="{4BB25599-8BC2-48F7-B51A-979C58F398C9}" type="parTrans" cxnId="{41E2929E-C31F-4D2F-BC14-1D0EBC3E1AF2}">
      <dgm:prSet/>
      <dgm:spPr/>
      <dgm:t>
        <a:bodyPr/>
        <a:lstStyle/>
        <a:p>
          <a:endParaRPr lang="en-US"/>
        </a:p>
      </dgm:t>
    </dgm:pt>
    <dgm:pt modelId="{87EA874F-AFBD-423D-ACF0-1F8D6F41F287}" type="sibTrans" cxnId="{41E2929E-C31F-4D2F-BC14-1D0EBC3E1AF2}">
      <dgm:prSet/>
      <dgm:spPr/>
      <dgm:t>
        <a:bodyPr/>
        <a:lstStyle/>
        <a:p>
          <a:endParaRPr lang="en-US"/>
        </a:p>
      </dgm:t>
    </dgm:pt>
    <dgm:pt modelId="{51EAEB51-B647-467C-85F2-E41C98A53186}" type="pres">
      <dgm:prSet presAssocID="{C2FB0D72-D165-4079-96B0-D44AFF575940}" presName="diagram" presStyleCnt="0">
        <dgm:presLayoutVars>
          <dgm:dir/>
          <dgm:resizeHandles val="exact"/>
        </dgm:presLayoutVars>
      </dgm:prSet>
      <dgm:spPr/>
    </dgm:pt>
    <dgm:pt modelId="{895EF9FF-A9CB-4093-B56E-89BF770FF6DA}" type="pres">
      <dgm:prSet presAssocID="{DB4986D2-11AE-4B46-8E6A-C12253460177}" presName="node" presStyleLbl="node1" presStyleIdx="0" presStyleCnt="7" custLinFactNeighborY="1703">
        <dgm:presLayoutVars>
          <dgm:bulletEnabled val="1"/>
        </dgm:presLayoutVars>
      </dgm:prSet>
      <dgm:spPr/>
    </dgm:pt>
    <dgm:pt modelId="{5B5CAA29-9464-4EDA-B762-A35EB4445BD6}" type="pres">
      <dgm:prSet presAssocID="{A93E8704-A7C7-4F88-883F-56E1AEB9E170}" presName="sibTrans" presStyleCnt="0"/>
      <dgm:spPr/>
    </dgm:pt>
    <dgm:pt modelId="{43705C29-3670-49D5-B72D-0E3CF57DECC7}" type="pres">
      <dgm:prSet presAssocID="{60A8CD6B-8F64-4C1E-A0A6-4F60283848A3}" presName="node" presStyleLbl="node1" presStyleIdx="1" presStyleCnt="7">
        <dgm:presLayoutVars>
          <dgm:bulletEnabled val="1"/>
        </dgm:presLayoutVars>
      </dgm:prSet>
      <dgm:spPr/>
    </dgm:pt>
    <dgm:pt modelId="{673F7811-D0BC-4393-939F-6B22B87E81A6}" type="pres">
      <dgm:prSet presAssocID="{C17F118E-3877-4EC8-850A-34020EC6F503}" presName="sibTrans" presStyleCnt="0"/>
      <dgm:spPr/>
    </dgm:pt>
    <dgm:pt modelId="{7943C463-E76B-4C6D-89A1-9538191C472E}" type="pres">
      <dgm:prSet presAssocID="{B89B85B7-BEED-4288-A66F-572432048A01}" presName="node" presStyleLbl="node1" presStyleIdx="2" presStyleCnt="7">
        <dgm:presLayoutVars>
          <dgm:bulletEnabled val="1"/>
        </dgm:presLayoutVars>
      </dgm:prSet>
      <dgm:spPr/>
    </dgm:pt>
    <dgm:pt modelId="{2C1DC889-ECEF-4A31-899C-840323AC6FE7}" type="pres">
      <dgm:prSet presAssocID="{F35FC0D2-C066-4C48-9C91-87320B32FA1A}" presName="sibTrans" presStyleCnt="0"/>
      <dgm:spPr/>
    </dgm:pt>
    <dgm:pt modelId="{B1262BE3-B620-4EFF-99D4-E06101D0D844}" type="pres">
      <dgm:prSet presAssocID="{16563421-B331-4F7E-8A0A-35ABD7718AAE}" presName="node" presStyleLbl="node1" presStyleIdx="3" presStyleCnt="7">
        <dgm:presLayoutVars>
          <dgm:bulletEnabled val="1"/>
        </dgm:presLayoutVars>
      </dgm:prSet>
      <dgm:spPr/>
    </dgm:pt>
    <dgm:pt modelId="{D78DFCE1-C212-4C08-BF5B-FB4EA3D8FCA3}" type="pres">
      <dgm:prSet presAssocID="{032EB0C0-4987-4165-9B45-0AC9086BC827}" presName="sibTrans" presStyleCnt="0"/>
      <dgm:spPr/>
    </dgm:pt>
    <dgm:pt modelId="{8F442B18-0E9C-4F86-9120-D4BFB44FC44F}" type="pres">
      <dgm:prSet presAssocID="{9D69CCA5-05C1-4F4C-B078-99C6EBCB9F17}" presName="node" presStyleLbl="node1" presStyleIdx="4" presStyleCnt="7">
        <dgm:presLayoutVars>
          <dgm:bulletEnabled val="1"/>
        </dgm:presLayoutVars>
      </dgm:prSet>
      <dgm:spPr/>
    </dgm:pt>
    <dgm:pt modelId="{37DA22D4-D212-4C5F-9043-575F146BB0B0}" type="pres">
      <dgm:prSet presAssocID="{9526B6C9-92AF-4941-8A6B-86C3E9EBCE38}" presName="sibTrans" presStyleCnt="0"/>
      <dgm:spPr/>
    </dgm:pt>
    <dgm:pt modelId="{18F941DE-B9D1-46C8-BED8-AFAE375404BB}" type="pres">
      <dgm:prSet presAssocID="{F1AD7EB3-F71B-40A3-BD12-EEC63C0F563D}" presName="node" presStyleLbl="node1" presStyleIdx="5" presStyleCnt="7">
        <dgm:presLayoutVars>
          <dgm:bulletEnabled val="1"/>
        </dgm:presLayoutVars>
      </dgm:prSet>
      <dgm:spPr/>
    </dgm:pt>
    <dgm:pt modelId="{50EB84BA-76E7-407A-B144-1658B0C401C0}" type="pres">
      <dgm:prSet presAssocID="{2E70631E-F7DE-47F6-827B-ED3E1D15ACC3}" presName="sibTrans" presStyleCnt="0"/>
      <dgm:spPr/>
    </dgm:pt>
    <dgm:pt modelId="{6DA1D4A7-9DCA-4DF1-82BF-EE405D250240}" type="pres">
      <dgm:prSet presAssocID="{F119CDB4-6E37-4201-B329-1EC63A43A036}" presName="node" presStyleLbl="node1" presStyleIdx="6" presStyleCnt="7">
        <dgm:presLayoutVars>
          <dgm:bulletEnabled val="1"/>
        </dgm:presLayoutVars>
      </dgm:prSet>
      <dgm:spPr/>
    </dgm:pt>
  </dgm:ptLst>
  <dgm:cxnLst>
    <dgm:cxn modelId="{7F3D0134-9610-412B-A1A8-FA63F1FE61E5}" type="presOf" srcId="{16563421-B331-4F7E-8A0A-35ABD7718AAE}" destId="{B1262BE3-B620-4EFF-99D4-E06101D0D844}" srcOrd="0" destOrd="0" presId="urn:microsoft.com/office/officeart/2005/8/layout/default"/>
    <dgm:cxn modelId="{7EDA635B-7CCC-491E-9F5C-908CB61CB759}" type="presOf" srcId="{B89B85B7-BEED-4288-A66F-572432048A01}" destId="{7943C463-E76B-4C6D-89A1-9538191C472E}" srcOrd="0" destOrd="0" presId="urn:microsoft.com/office/officeart/2005/8/layout/default"/>
    <dgm:cxn modelId="{1169D765-CC1F-48E9-816A-3416462DA1ED}" type="presOf" srcId="{DB4986D2-11AE-4B46-8E6A-C12253460177}" destId="{895EF9FF-A9CB-4093-B56E-89BF770FF6DA}" srcOrd="0" destOrd="0" presId="urn:microsoft.com/office/officeart/2005/8/layout/default"/>
    <dgm:cxn modelId="{0D4F344E-6F1B-4A50-86B5-58E0091A39B0}" srcId="{C2FB0D72-D165-4079-96B0-D44AFF575940}" destId="{DB4986D2-11AE-4B46-8E6A-C12253460177}" srcOrd="0" destOrd="0" parTransId="{0576DB26-3238-46C0-A7B9-0F1BB6304083}" sibTransId="{A93E8704-A7C7-4F88-883F-56E1AEB9E170}"/>
    <dgm:cxn modelId="{BC6AFF4F-D0BB-4084-8D16-54688044EBA2}" srcId="{C2FB0D72-D165-4079-96B0-D44AFF575940}" destId="{9D69CCA5-05C1-4F4C-B078-99C6EBCB9F17}" srcOrd="4" destOrd="0" parTransId="{80DADE46-D426-4090-8968-BF592AC01053}" sibTransId="{9526B6C9-92AF-4941-8A6B-86C3E9EBCE38}"/>
    <dgm:cxn modelId="{E8985D73-986D-4993-BA93-926481B4F9B9}" type="presOf" srcId="{60A8CD6B-8F64-4C1E-A0A6-4F60283848A3}" destId="{43705C29-3670-49D5-B72D-0E3CF57DECC7}" srcOrd="0" destOrd="0" presId="urn:microsoft.com/office/officeart/2005/8/layout/default"/>
    <dgm:cxn modelId="{3B6A8A75-EBF2-4003-BC21-5D799C32C2A4}" type="presOf" srcId="{C2FB0D72-D165-4079-96B0-D44AFF575940}" destId="{51EAEB51-B647-467C-85F2-E41C98A53186}" srcOrd="0" destOrd="0" presId="urn:microsoft.com/office/officeart/2005/8/layout/default"/>
    <dgm:cxn modelId="{E6E1117B-730B-4A13-A551-3EC6EDCB463B}" type="presOf" srcId="{9D69CCA5-05C1-4F4C-B078-99C6EBCB9F17}" destId="{8F442B18-0E9C-4F86-9120-D4BFB44FC44F}" srcOrd="0" destOrd="0" presId="urn:microsoft.com/office/officeart/2005/8/layout/default"/>
    <dgm:cxn modelId="{8C653F95-863F-42B4-9259-53314E861DFE}" srcId="{C2FB0D72-D165-4079-96B0-D44AFF575940}" destId="{60A8CD6B-8F64-4C1E-A0A6-4F60283848A3}" srcOrd="1" destOrd="0" parTransId="{934C8205-946D-4A6C-BF74-F338C9E79B42}" sibTransId="{C17F118E-3877-4EC8-850A-34020EC6F503}"/>
    <dgm:cxn modelId="{41E2929E-C31F-4D2F-BC14-1D0EBC3E1AF2}" srcId="{C2FB0D72-D165-4079-96B0-D44AFF575940}" destId="{F119CDB4-6E37-4201-B329-1EC63A43A036}" srcOrd="6" destOrd="0" parTransId="{4BB25599-8BC2-48F7-B51A-979C58F398C9}" sibTransId="{87EA874F-AFBD-423D-ACF0-1F8D6F41F287}"/>
    <dgm:cxn modelId="{52028EA5-6BC9-413D-8730-D918D4811417}" srcId="{C2FB0D72-D165-4079-96B0-D44AFF575940}" destId="{B89B85B7-BEED-4288-A66F-572432048A01}" srcOrd="2" destOrd="0" parTransId="{14F74F57-013A-4E87-8AB2-4995207E872E}" sibTransId="{F35FC0D2-C066-4C48-9C91-87320B32FA1A}"/>
    <dgm:cxn modelId="{18253FAD-8FC2-4DEB-8B55-A71BD4249EAF}" type="presOf" srcId="{F119CDB4-6E37-4201-B329-1EC63A43A036}" destId="{6DA1D4A7-9DCA-4DF1-82BF-EE405D250240}" srcOrd="0" destOrd="0" presId="urn:microsoft.com/office/officeart/2005/8/layout/default"/>
    <dgm:cxn modelId="{BD10DEB8-F1AE-4F35-9D3F-308C7873B16F}" srcId="{C2FB0D72-D165-4079-96B0-D44AFF575940}" destId="{16563421-B331-4F7E-8A0A-35ABD7718AAE}" srcOrd="3" destOrd="0" parTransId="{E3E0845B-59EB-4F24-BAB8-29926E29A27A}" sibTransId="{032EB0C0-4987-4165-9B45-0AC9086BC827}"/>
    <dgm:cxn modelId="{A0ED88C7-059E-4FB5-BF41-461FD80D42E2}" type="presOf" srcId="{F1AD7EB3-F71B-40A3-BD12-EEC63C0F563D}" destId="{18F941DE-B9D1-46C8-BED8-AFAE375404BB}" srcOrd="0" destOrd="0" presId="urn:microsoft.com/office/officeart/2005/8/layout/default"/>
    <dgm:cxn modelId="{26B2C7E4-EBAA-4CCE-85CC-7EC98B071D7A}" srcId="{C2FB0D72-D165-4079-96B0-D44AFF575940}" destId="{F1AD7EB3-F71B-40A3-BD12-EEC63C0F563D}" srcOrd="5" destOrd="0" parTransId="{9364160D-81C9-4B92-8A01-90E0602BA767}" sibTransId="{2E70631E-F7DE-47F6-827B-ED3E1D15ACC3}"/>
    <dgm:cxn modelId="{409EA40E-161F-48B3-8B0A-98042A17D190}" type="presParOf" srcId="{51EAEB51-B647-467C-85F2-E41C98A53186}" destId="{895EF9FF-A9CB-4093-B56E-89BF770FF6DA}" srcOrd="0" destOrd="0" presId="urn:microsoft.com/office/officeart/2005/8/layout/default"/>
    <dgm:cxn modelId="{687BF5C0-DB7C-41C7-B320-B888A17D13B4}" type="presParOf" srcId="{51EAEB51-B647-467C-85F2-E41C98A53186}" destId="{5B5CAA29-9464-4EDA-B762-A35EB4445BD6}" srcOrd="1" destOrd="0" presId="urn:microsoft.com/office/officeart/2005/8/layout/default"/>
    <dgm:cxn modelId="{4D5381EF-2A8C-4610-9604-9D93EC813D8A}" type="presParOf" srcId="{51EAEB51-B647-467C-85F2-E41C98A53186}" destId="{43705C29-3670-49D5-B72D-0E3CF57DECC7}" srcOrd="2" destOrd="0" presId="urn:microsoft.com/office/officeart/2005/8/layout/default"/>
    <dgm:cxn modelId="{0747BBFC-A159-4798-A53F-8CA7B9677C33}" type="presParOf" srcId="{51EAEB51-B647-467C-85F2-E41C98A53186}" destId="{673F7811-D0BC-4393-939F-6B22B87E81A6}" srcOrd="3" destOrd="0" presId="urn:microsoft.com/office/officeart/2005/8/layout/default"/>
    <dgm:cxn modelId="{32BBCE56-66FB-45F6-ACE1-549624019C7C}" type="presParOf" srcId="{51EAEB51-B647-467C-85F2-E41C98A53186}" destId="{7943C463-E76B-4C6D-89A1-9538191C472E}" srcOrd="4" destOrd="0" presId="urn:microsoft.com/office/officeart/2005/8/layout/default"/>
    <dgm:cxn modelId="{92F4C4ED-99B8-4043-8D35-F4283BB7506E}" type="presParOf" srcId="{51EAEB51-B647-467C-85F2-E41C98A53186}" destId="{2C1DC889-ECEF-4A31-899C-840323AC6FE7}" srcOrd="5" destOrd="0" presId="urn:microsoft.com/office/officeart/2005/8/layout/default"/>
    <dgm:cxn modelId="{E3CD389A-2D09-4382-BD21-0DC60ED3646B}" type="presParOf" srcId="{51EAEB51-B647-467C-85F2-E41C98A53186}" destId="{B1262BE3-B620-4EFF-99D4-E06101D0D844}" srcOrd="6" destOrd="0" presId="urn:microsoft.com/office/officeart/2005/8/layout/default"/>
    <dgm:cxn modelId="{07F4F49A-F39D-4709-B9D2-2739EBE1BD65}" type="presParOf" srcId="{51EAEB51-B647-467C-85F2-E41C98A53186}" destId="{D78DFCE1-C212-4C08-BF5B-FB4EA3D8FCA3}" srcOrd="7" destOrd="0" presId="urn:microsoft.com/office/officeart/2005/8/layout/default"/>
    <dgm:cxn modelId="{318C8326-9EC0-4316-9A5E-10C96C95F6D6}" type="presParOf" srcId="{51EAEB51-B647-467C-85F2-E41C98A53186}" destId="{8F442B18-0E9C-4F86-9120-D4BFB44FC44F}" srcOrd="8" destOrd="0" presId="urn:microsoft.com/office/officeart/2005/8/layout/default"/>
    <dgm:cxn modelId="{8220FCAD-D9DC-4C93-A814-7E89850D5A35}" type="presParOf" srcId="{51EAEB51-B647-467C-85F2-E41C98A53186}" destId="{37DA22D4-D212-4C5F-9043-575F146BB0B0}" srcOrd="9" destOrd="0" presId="urn:microsoft.com/office/officeart/2005/8/layout/default"/>
    <dgm:cxn modelId="{399F1DD3-E8C4-4E10-ACD8-0BB2A328426D}" type="presParOf" srcId="{51EAEB51-B647-467C-85F2-E41C98A53186}" destId="{18F941DE-B9D1-46C8-BED8-AFAE375404BB}" srcOrd="10" destOrd="0" presId="urn:microsoft.com/office/officeart/2005/8/layout/default"/>
    <dgm:cxn modelId="{7974167C-9599-4788-9A1C-50D40C037B0E}" type="presParOf" srcId="{51EAEB51-B647-467C-85F2-E41C98A53186}" destId="{50EB84BA-76E7-407A-B144-1658B0C401C0}" srcOrd="11" destOrd="0" presId="urn:microsoft.com/office/officeart/2005/8/layout/default"/>
    <dgm:cxn modelId="{B01E6051-7D66-48A9-BF56-9923BA6018A1}" type="presParOf" srcId="{51EAEB51-B647-467C-85F2-E41C98A53186}" destId="{6DA1D4A7-9DCA-4DF1-82BF-EE405D250240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5EF9FF-A9CB-4093-B56E-89BF770FF6DA}">
      <dsp:nvSpPr>
        <dsp:cNvPr id="0" name=""/>
        <dsp:cNvSpPr/>
      </dsp:nvSpPr>
      <dsp:spPr>
        <a:xfrm>
          <a:off x="2911" y="531533"/>
          <a:ext cx="2309750" cy="1385850"/>
        </a:xfrm>
        <a:prstGeom prst="rect">
          <a:avLst/>
        </a:prstGeom>
        <a:solidFill>
          <a:srgbClr val="00B0F0"/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solidFill>
                <a:sysClr val="window" lastClr="FFFFFF"/>
              </a:solidFill>
              <a:latin typeface="Tw Cen MT" panose="020B0602020104020603"/>
              <a:ea typeface="+mn-ea"/>
              <a:cs typeface="+mn-cs"/>
            </a:rPr>
            <a:t>Activities of daily living</a:t>
          </a:r>
        </a:p>
      </dsp:txBody>
      <dsp:txXfrm>
        <a:off x="2911" y="531533"/>
        <a:ext cx="2309750" cy="1385850"/>
      </dsp:txXfrm>
    </dsp:sp>
    <dsp:sp modelId="{43705C29-3670-49D5-B72D-0E3CF57DECC7}">
      <dsp:nvSpPr>
        <dsp:cNvPr id="0" name=""/>
        <dsp:cNvSpPr/>
      </dsp:nvSpPr>
      <dsp:spPr>
        <a:xfrm>
          <a:off x="2543636" y="507932"/>
          <a:ext cx="2309750" cy="1385850"/>
        </a:xfrm>
        <a:prstGeom prst="rect">
          <a:avLst/>
        </a:prstGeom>
        <a:solidFill>
          <a:srgbClr val="27CED7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solidFill>
                <a:sysClr val="window" lastClr="FFFFFF"/>
              </a:solidFill>
              <a:latin typeface="Tw Cen MT" panose="020B0602020104020603"/>
              <a:ea typeface="+mn-ea"/>
              <a:cs typeface="+mn-cs"/>
            </a:rPr>
            <a:t>Self-care</a:t>
          </a:r>
        </a:p>
      </dsp:txBody>
      <dsp:txXfrm>
        <a:off x="2543636" y="507932"/>
        <a:ext cx="2309750" cy="1385850"/>
      </dsp:txXfrm>
    </dsp:sp>
    <dsp:sp modelId="{7943C463-E76B-4C6D-89A1-9538191C472E}">
      <dsp:nvSpPr>
        <dsp:cNvPr id="0" name=""/>
        <dsp:cNvSpPr/>
      </dsp:nvSpPr>
      <dsp:spPr>
        <a:xfrm>
          <a:off x="5084362" y="507932"/>
          <a:ext cx="2309750" cy="1385850"/>
        </a:xfrm>
        <a:prstGeom prst="rect">
          <a:avLst/>
        </a:prstGeom>
        <a:solidFill>
          <a:srgbClr val="42BA97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solidFill>
                <a:sysClr val="window" lastClr="FFFFFF"/>
              </a:solidFill>
              <a:latin typeface="TW Cen MT"/>
              <a:ea typeface="+mn-ea"/>
              <a:cs typeface="+mn-cs"/>
            </a:rPr>
            <a:t>Play &amp; Recreation</a:t>
          </a:r>
        </a:p>
      </dsp:txBody>
      <dsp:txXfrm>
        <a:off x="5084362" y="507932"/>
        <a:ext cx="2309750" cy="1385850"/>
      </dsp:txXfrm>
    </dsp:sp>
    <dsp:sp modelId="{B1262BE3-B620-4EFF-99D4-E06101D0D844}">
      <dsp:nvSpPr>
        <dsp:cNvPr id="0" name=""/>
        <dsp:cNvSpPr/>
      </dsp:nvSpPr>
      <dsp:spPr>
        <a:xfrm>
          <a:off x="7625088" y="507932"/>
          <a:ext cx="2309750" cy="1385850"/>
        </a:xfrm>
        <a:prstGeom prst="rect">
          <a:avLst/>
        </a:prstGeom>
        <a:solidFill>
          <a:srgbClr val="3E8853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solidFill>
                <a:sysClr val="window" lastClr="FFFFFF"/>
              </a:solidFill>
              <a:latin typeface="Tw Cen MT" panose="020B0602020104020603"/>
              <a:ea typeface="+mn-ea"/>
              <a:cs typeface="+mn-cs"/>
            </a:rPr>
            <a:t>School and academics</a:t>
          </a:r>
        </a:p>
      </dsp:txBody>
      <dsp:txXfrm>
        <a:off x="7625088" y="507932"/>
        <a:ext cx="2309750" cy="1385850"/>
      </dsp:txXfrm>
    </dsp:sp>
    <dsp:sp modelId="{8F442B18-0E9C-4F86-9120-D4BFB44FC44F}">
      <dsp:nvSpPr>
        <dsp:cNvPr id="0" name=""/>
        <dsp:cNvSpPr/>
      </dsp:nvSpPr>
      <dsp:spPr>
        <a:xfrm>
          <a:off x="1273274" y="2124757"/>
          <a:ext cx="2309750" cy="1385850"/>
        </a:xfrm>
        <a:prstGeom prst="rect">
          <a:avLst/>
        </a:prstGeom>
        <a:solidFill>
          <a:srgbClr val="62A39F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Tw Cen MT Condensed" panose="020B0606020104020203"/>
              <a:ea typeface="+mn-ea"/>
              <a:cs typeface="+mn-cs"/>
            </a:rPr>
            <a:t>Family life</a:t>
          </a:r>
        </a:p>
      </dsp:txBody>
      <dsp:txXfrm>
        <a:off x="1273274" y="2124757"/>
        <a:ext cx="2309750" cy="1385850"/>
      </dsp:txXfrm>
    </dsp:sp>
    <dsp:sp modelId="{18F941DE-B9D1-46C8-BED8-AFAE375404BB}">
      <dsp:nvSpPr>
        <dsp:cNvPr id="0" name=""/>
        <dsp:cNvSpPr/>
      </dsp:nvSpPr>
      <dsp:spPr>
        <a:xfrm>
          <a:off x="3813999" y="2124757"/>
          <a:ext cx="2309750" cy="1385850"/>
        </a:xfrm>
        <a:prstGeom prst="rect">
          <a:avLst/>
        </a:prstGeom>
        <a:solidFill>
          <a:srgbClr val="2683C6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Tw Cen MT Condensed" panose="020B0606020104020203"/>
              <a:ea typeface="+mn-ea"/>
              <a:cs typeface="+mn-cs"/>
            </a:rPr>
            <a:t>Community Life</a:t>
          </a:r>
        </a:p>
      </dsp:txBody>
      <dsp:txXfrm>
        <a:off x="3813999" y="2124757"/>
        <a:ext cx="2309750" cy="1385850"/>
      </dsp:txXfrm>
    </dsp:sp>
    <dsp:sp modelId="{6DA1D4A7-9DCA-4DF1-82BF-EE405D250240}">
      <dsp:nvSpPr>
        <dsp:cNvPr id="0" name=""/>
        <dsp:cNvSpPr/>
      </dsp:nvSpPr>
      <dsp:spPr>
        <a:xfrm>
          <a:off x="6354725" y="2124757"/>
          <a:ext cx="2309750" cy="1385850"/>
        </a:xfrm>
        <a:prstGeom prst="rect">
          <a:avLst/>
        </a:prstGeom>
        <a:solidFill>
          <a:srgbClr val="27CED7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Tw Cen MT Condensed" panose="020B0606020104020203"/>
              <a:ea typeface="+mn-ea"/>
              <a:cs typeface="+mn-cs"/>
            </a:rPr>
            <a:t>Peer relationships</a:t>
          </a:r>
        </a:p>
      </dsp:txBody>
      <dsp:txXfrm>
        <a:off x="6354725" y="2124757"/>
        <a:ext cx="2309750" cy="13858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0E544-8381-49BC-87F0-3A5C305D8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2790" y="1858963"/>
            <a:ext cx="755681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B388F9-FC99-4828-9D29-09AD3C23B5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7569" y="4246563"/>
            <a:ext cx="8049393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7E6AD-2F14-49EC-BBC4-0621BD903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1FCC-284F-4C3C-BA40-CB1D1CEDBBD3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5D137-4453-4306-84DA-967336A99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5BFA-FC03-49FE-88D1-3B3C3185C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9034-8FEB-4CC2-88A9-C5653FCAF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305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303F3-8DA1-4EFE-BDD9-5222369B1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123" y="381000"/>
            <a:ext cx="993795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AA497-EBFB-4110-8479-ADBF01AF1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7122" y="2125662"/>
            <a:ext cx="9937953" cy="41473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D0B90-AEEF-4CA0-9562-4BE2B440B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1FCC-284F-4C3C-BA40-CB1D1CEDBBD3}" type="datetimeFigureOut">
              <a:rPr lang="en-US" smtClean="0"/>
              <a:t>9/14/2022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9006D6-3390-4DC7-8F2E-6F3088ED9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33CD0-94F3-4920-A81C-60F4EDAE0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9034-8FEB-4CC2-88A9-C5653FCAF8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569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0C57B-C01C-4EA9-B79A-A451ECC1E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916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3C3C36-D062-443A-A5A8-706C1AAAE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1FCC-284F-4C3C-BA40-CB1D1CEDBBD3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93F53C-8891-45CE-A908-66E722298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418DB5-618A-46DA-B86D-BDF9212D4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9034-8FEB-4CC2-88A9-C5653FCAF81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A4FAB3-9772-4199-BAFE-9CA06C38D9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5763" y="2133600"/>
            <a:ext cx="10134600" cy="37560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1183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B0A5D-9D4E-482A-82BB-76386CD02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C10C9-1A05-47FB-83DA-783D82F033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84784"/>
            <a:ext cx="2101645" cy="201878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69BF1A-D2BB-4E8E-8253-7E3AC7936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1FCC-284F-4C3C-BA40-CB1D1CEDBBD3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472FDA-57A9-45CC-B8DD-F6401085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DB2E62-66DC-494B-81B8-482424AC8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9034-8FEB-4CC2-88A9-C5653FCAF81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85A96EC-9C35-4AB4-BA58-69ED63D1C42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045177" y="1984784"/>
            <a:ext cx="2101645" cy="2018788"/>
          </a:xfrm>
          <a:prstGeom prst="ellipse">
            <a:avLst/>
          </a:prstGeom>
        </p:spPr>
        <p:txBody>
          <a:bodyPr/>
          <a:lstStyle>
            <a:lvl2pPr marL="457200" indent="0" algn="ctr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DD83939-CC46-4171-92C9-9A719D205B9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9252155" y="1984784"/>
            <a:ext cx="2101645" cy="201878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7C6DA1E-2BDB-4E20-9958-A4D7518131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7033" y="4033479"/>
            <a:ext cx="3063978" cy="2305460"/>
          </a:xfrm>
          <a:solidFill>
            <a:schemeClr val="bg2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5A6D5740-EF4D-45EC-B238-918CF4437B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64010" y="4034810"/>
            <a:ext cx="3063978" cy="2305460"/>
          </a:xfrm>
          <a:solidFill>
            <a:schemeClr val="bg2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F95B9529-DA76-4967-8E53-B2C0F85D04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770989" y="4027231"/>
            <a:ext cx="3063978" cy="2305460"/>
          </a:xfrm>
          <a:solidFill>
            <a:schemeClr val="bg2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868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AD6293E-4446-4C2B-9F0D-F8790EB68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5276" y="1377848"/>
            <a:ext cx="8111613" cy="391190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25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C1C7B-9F9B-4B22-A566-F2E704BD9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2E7EA4-0FEB-4F42-874C-63D9EBBC2D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33794" y="45720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1F77EF-1473-4D15-BF04-2CE8A5452D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CFFAB5-B8CE-4770-B1C7-C6117741B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1FCC-284F-4C3C-BA40-CB1D1CEDBBD3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B1894A-F81C-4146-820B-B8EFEC636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9E3380-6FD5-48FB-976D-124186AB6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9034-8FEB-4CC2-88A9-C5653FCAF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574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4E165-0068-4728-AF26-C0305B8DC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707" y="276636"/>
            <a:ext cx="6260690" cy="3018502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A15C4A-7EE2-4F09-A81C-FABFBAA4F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1FCC-284F-4C3C-BA40-CB1D1CEDBBD3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63B9CC-5F0A-4E44-A405-7C2B7312E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55345-76E8-4D2B-A996-9199E9A03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9034-8FEB-4CC2-88A9-C5653FCAF81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1ADEBA-E127-4FC3-9183-364F01AE6F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7084" y="3736975"/>
            <a:ext cx="6754761" cy="21034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44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4E14A7-9446-4BBB-81A3-D45AAAE32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68" y="320675"/>
            <a:ext cx="958399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777395-A7EA-4FBD-BFEA-34781A7A9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0754" y="2015613"/>
            <a:ext cx="10095272" cy="416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89B6C-BEC8-4357-AC77-15E77961A5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D1FCC-284F-4C3C-BA40-CB1D1CEDBBD3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57B0E8-DEEA-45F9-838E-B56C3E9377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9AF29-107D-478B-939D-54722D5931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49034-8FEB-4CC2-88A9-C5653FCAF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58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52" r:id="rId4"/>
    <p:sldLayoutId id="2147483655" r:id="rId5"/>
    <p:sldLayoutId id="2147483657" r:id="rId6"/>
    <p:sldLayoutId id="214748365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lcv.org/get-help" TargetMode="External"/><Relationship Id="rId2" Type="http://schemas.openxmlformats.org/officeDocument/2006/relationships/hyperlink" Target="https://www.ssa.gov/pubs/EN-05-10026.pdf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dlcv.org/rep-payee#FAQs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www.facebook.com/disAbilityLawVA/" TargetMode="External"/><Relationship Id="rId7" Type="http://schemas.openxmlformats.org/officeDocument/2006/relationships/hyperlink" Target="https://www.instagram.com/disabilitylawva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hyperlink" Target="https://twitter.com/disabilitylawva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hyperlink" Target="https://open.spotify.com/show/5KmZ4m7UELghjM55p5EyP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sa.gov/ssi/spotlights/spot-deeming.htm#:~:text=WHEN%20DOES%20DEEMING%20APPLY%3F,resources%20that%20we%20must%20consider.&amp;text=lives%20away%20at%20school%2C%20but,is%20subject%20to%20parental%20control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sa.gov/benefits/ssi/start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3AAD6-CFE6-4640-9111-C53F4521FE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disAbility</a:t>
            </a:r>
            <a:r>
              <a:rPr lang="en-US" sz="3600" dirty="0"/>
              <a:t> Law Center of Virginia – 2022 Summit</a:t>
            </a:r>
            <a:br>
              <a:rPr lang="en-US" sz="3600" dirty="0"/>
            </a:br>
            <a:r>
              <a:rPr lang="en-US" sz="3600" dirty="0"/>
              <a:t>Disability Through the Ages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8F7C0-0E09-4763-9B58-7BAA1AA137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7569" y="4608945"/>
            <a:ext cx="8049393" cy="129338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Children’s Track </a:t>
            </a:r>
          </a:p>
          <a:p>
            <a:r>
              <a:rPr lang="en-US" dirty="0"/>
              <a:t>Public Supports Panel: </a:t>
            </a:r>
          </a:p>
          <a:p>
            <a:r>
              <a:rPr lang="en-US" dirty="0"/>
              <a:t>Social Security Programs for Children</a:t>
            </a:r>
          </a:p>
        </p:txBody>
      </p:sp>
    </p:spTree>
    <p:extLst>
      <p:ext uri="{BB962C8B-B14F-4D97-AF65-F5344CB8AC3E}">
        <p14:creationId xmlns:p14="http://schemas.microsoft.com/office/powerpoint/2010/main" val="1674941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A7439-EA8A-430B-8620-7F494D1C4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C92260-79BD-4BDF-A44D-0CC0680938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5763" y="2133600"/>
            <a:ext cx="10134600" cy="4461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SSA Publication: Benefits For Children with Disabilities</a:t>
            </a:r>
          </a:p>
          <a:p>
            <a:pPr marL="0" indent="0">
              <a:buNone/>
            </a:pPr>
            <a:r>
              <a:rPr lang="en-US" sz="2400" dirty="0">
                <a:hlinkClick r:id="rId2"/>
              </a:rPr>
              <a:t>https://www.ssa.gov/pubs/EN-05-10026.pdf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For questions related to an application, appeal or the Age-18 Re-determination contact </a:t>
            </a:r>
            <a:r>
              <a:rPr lang="en-US" sz="2400" dirty="0" err="1"/>
              <a:t>dLCV</a:t>
            </a:r>
            <a:r>
              <a:rPr lang="en-US" sz="2400" dirty="0"/>
              <a:t> on Monday, Wednesday or Friday at         800-552-3962 or submit a request for help at: </a:t>
            </a:r>
            <a:r>
              <a:rPr lang="en-US" sz="2400" dirty="0">
                <a:hlinkClick r:id="rId3"/>
              </a:rPr>
              <a:t>www.dlcv.org/get-help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/>
              <a:t>For information about serving as your child’s </a:t>
            </a:r>
            <a:r>
              <a:rPr lang="en-US" sz="2400" b="1" u="sng" dirty="0"/>
              <a:t>representative payee</a:t>
            </a:r>
            <a:r>
              <a:rPr lang="en-US" sz="2400" dirty="0"/>
              <a:t> go to: </a:t>
            </a:r>
            <a:r>
              <a:rPr lang="en-US" sz="2400" u="sng" dirty="0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https://www.dlcv.org/rep-payee#FAQs</a:t>
            </a:r>
            <a:endParaRPr lang="en-US" sz="2400" dirty="0">
              <a:solidFill>
                <a:schemeClr val="accent3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736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8483CDA-B079-4584-B5A2-49884C611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CONNECT WITH US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1B95535-003A-4900-B570-45D28F571B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7084" y="3736975"/>
            <a:ext cx="6754761" cy="268229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/>
              <a:t>ADDRESS</a:t>
            </a:r>
          </a:p>
          <a:p>
            <a:pPr marL="0" indent="0">
              <a:buNone/>
            </a:pPr>
            <a:r>
              <a:rPr lang="en-US" dirty="0"/>
              <a:t>1512 Willow Lawn Drive Suite 100 Richmond, VA 23230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PHONE</a:t>
            </a:r>
          </a:p>
          <a:p>
            <a:pPr marL="0" indent="0">
              <a:buNone/>
            </a:pPr>
            <a:r>
              <a:rPr lang="en-US" dirty="0"/>
              <a:t>1-800-552-3962 (toll-free) | 804-225-2042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GET HELP</a:t>
            </a:r>
          </a:p>
          <a:p>
            <a:pPr marL="0" indent="0">
              <a:buNone/>
            </a:pPr>
            <a:r>
              <a:rPr lang="en-US" dirty="0"/>
              <a:t>dLCV.org/get-help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18F592-96DE-4223-8F8E-113A7E78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362" y="-110838"/>
            <a:ext cx="3406590" cy="2632365"/>
          </a:xfrm>
          <a:prstGeom prst="rect">
            <a:avLst/>
          </a:prstGeom>
        </p:spPr>
      </p:pic>
      <p:pic>
        <p:nvPicPr>
          <p:cNvPr id="1026" name="Picture 2" descr="Facebook icon - Free download on Iconfinder">
            <a:hlinkClick r:id="rId3"/>
            <a:extLst>
              <a:ext uri="{FF2B5EF4-FFF2-40B4-BE49-F238E27FC236}">
                <a16:creationId xmlns:a16="http://schemas.microsoft.com/office/drawing/2014/main" id="{2091DFC5-EFC3-403D-8043-6345E9F04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1672" y="4959927"/>
            <a:ext cx="1219201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witter Icon - Royalty-Free GIF - Animated Sticker - Free PNG - Animated  Icon">
            <a:hlinkClick r:id="rId5"/>
            <a:extLst>
              <a:ext uri="{FF2B5EF4-FFF2-40B4-BE49-F238E27FC236}">
                <a16:creationId xmlns:a16="http://schemas.microsoft.com/office/drawing/2014/main" id="{46D84125-E6F0-4615-A823-48333DF103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8" t="8457" r="10254" b="9513"/>
          <a:stretch/>
        </p:blipFill>
        <p:spPr bwMode="auto">
          <a:xfrm>
            <a:off x="8765310" y="4893913"/>
            <a:ext cx="1366980" cy="139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ocial, media, instagram, circle Free Icon of Social media (color) Icons">
            <a:hlinkClick r:id="rId7"/>
            <a:extLst>
              <a:ext uri="{FF2B5EF4-FFF2-40B4-BE49-F238E27FC236}">
                <a16:creationId xmlns:a16="http://schemas.microsoft.com/office/drawing/2014/main" id="{FFB65664-5762-456D-ABA4-72A8A6087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727" y="4959927"/>
            <a:ext cx="1219201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potify Logo Png - Free Transparent PNG Logos">
            <a:hlinkClick r:id="rId9"/>
            <a:extLst>
              <a:ext uri="{FF2B5EF4-FFF2-40B4-BE49-F238E27FC236}">
                <a16:creationId xmlns:a16="http://schemas.microsoft.com/office/drawing/2014/main" id="{687841F0-1251-45E6-89E7-2B625F447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946" y="4867270"/>
            <a:ext cx="1422400" cy="142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4AECEC-C9FD-4042-A01E-A9CA3F992F54}"/>
              </a:ext>
            </a:extLst>
          </p:cNvPr>
          <p:cNvSpPr txBox="1"/>
          <p:nvPr/>
        </p:nvSpPr>
        <p:spPr>
          <a:xfrm>
            <a:off x="5555896" y="6265384"/>
            <a:ext cx="1560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dlcv.org/podcast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653F7E-987F-40D3-92BB-6F90D27E4B90}"/>
              </a:ext>
            </a:extLst>
          </p:cNvPr>
          <p:cNvSpPr txBox="1"/>
          <p:nvPr/>
        </p:nvSpPr>
        <p:spPr>
          <a:xfrm>
            <a:off x="7091553" y="6265383"/>
            <a:ext cx="1629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@</a:t>
            </a:r>
            <a:r>
              <a:rPr lang="en-US" sz="1400" dirty="0" err="1"/>
              <a:t>disAbilityLawVA</a:t>
            </a:r>
            <a:endParaRPr 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23D13D-467D-436F-893A-E716FD62A8EE}"/>
              </a:ext>
            </a:extLst>
          </p:cNvPr>
          <p:cNvSpPr txBox="1"/>
          <p:nvPr/>
        </p:nvSpPr>
        <p:spPr>
          <a:xfrm>
            <a:off x="8636000" y="6265383"/>
            <a:ext cx="1629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@</a:t>
            </a:r>
            <a:r>
              <a:rPr lang="en-US" sz="1400" dirty="0" err="1"/>
              <a:t>disAbilityLawVA</a:t>
            </a:r>
            <a:endParaRPr lang="en-US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18E32F-A700-42EB-A184-FD4DAB1A4243}"/>
              </a:ext>
            </a:extLst>
          </p:cNvPr>
          <p:cNvSpPr txBox="1"/>
          <p:nvPr/>
        </p:nvSpPr>
        <p:spPr>
          <a:xfrm>
            <a:off x="10211022" y="6289670"/>
            <a:ext cx="1560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facebook.com/</a:t>
            </a:r>
            <a:br>
              <a:rPr lang="en-US" sz="1400" dirty="0"/>
            </a:br>
            <a:r>
              <a:rPr lang="en-US" sz="1400" dirty="0" err="1"/>
              <a:t>disAbilityLawVA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94773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B0BC62-F7E1-49F5-8B8A-0E0A84103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Supplemental Security Income - SSI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640AF4-5F67-4D04-9767-8CFBBF8F7B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82255" y="2133600"/>
            <a:ext cx="7426036" cy="3756025"/>
          </a:xfrm>
        </p:spPr>
        <p:txBody>
          <a:bodyPr>
            <a:normAutofit/>
          </a:bodyPr>
          <a:lstStyle/>
          <a:p>
            <a:r>
              <a:rPr lang="en-US" dirty="0"/>
              <a:t>SSI provides a cash benefit </a:t>
            </a:r>
            <a:r>
              <a:rPr lang="en-US" u="sng" dirty="0"/>
              <a:t>and</a:t>
            </a:r>
            <a:r>
              <a:rPr lang="en-US" dirty="0"/>
              <a:t> Medicaid to children with severe disabilities. </a:t>
            </a:r>
          </a:p>
          <a:p>
            <a:endParaRPr lang="en-US" dirty="0"/>
          </a:p>
          <a:p>
            <a:r>
              <a:rPr lang="en-US" dirty="0"/>
              <a:t>The amount varies and is dependent on household income and resources.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There are </a:t>
            </a:r>
            <a:r>
              <a:rPr lang="en-US" u="sng" dirty="0"/>
              <a:t>income</a:t>
            </a:r>
            <a:r>
              <a:rPr lang="en-US" dirty="0"/>
              <a:t> and </a:t>
            </a:r>
            <a:r>
              <a:rPr lang="en-US" u="sng" dirty="0"/>
              <a:t>resources</a:t>
            </a:r>
            <a:r>
              <a:rPr lang="en-US" dirty="0"/>
              <a:t> limits that prevent some children from qualifying at all.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998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A7A38-B770-48BB-92C1-ED0843FDA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Deeming the child: The Financial Criteria for Child SSI – </a:t>
            </a:r>
            <a:br>
              <a:rPr lang="en-US" sz="3200" dirty="0"/>
            </a:br>
            <a:r>
              <a:rPr lang="en-US" sz="3200" dirty="0"/>
              <a:t>	</a:t>
            </a:r>
            <a:r>
              <a:rPr lang="en-US" sz="2000" dirty="0"/>
              <a:t>Must meet both the </a:t>
            </a:r>
            <a:r>
              <a:rPr lang="en-US" sz="2000" u="sng" dirty="0"/>
              <a:t>income</a:t>
            </a:r>
            <a:r>
              <a:rPr lang="en-US" sz="2000" dirty="0"/>
              <a:t> and </a:t>
            </a:r>
            <a:r>
              <a:rPr lang="en-US" sz="2000" u="sng" dirty="0"/>
              <a:t>resource</a:t>
            </a:r>
            <a:r>
              <a:rPr lang="en-US" sz="2000" dirty="0"/>
              <a:t> limits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38F7D-D1F5-4D97-A774-410FE8566A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SSA considers:</a:t>
            </a:r>
          </a:p>
          <a:p>
            <a:r>
              <a:rPr lang="en-US" sz="2400" dirty="0"/>
              <a:t>Parent’s income (including stepparents, adoptive parents) except for SSI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# of children in the home </a:t>
            </a:r>
          </a:p>
          <a:p>
            <a:endParaRPr lang="en-US" sz="2400" dirty="0"/>
          </a:p>
          <a:p>
            <a:r>
              <a:rPr lang="en-US" sz="2400" dirty="0"/>
              <a:t>Some assets (family can own 1 home of any value); otherwise, must have less than $2000 in resources if living w/1 parent, $3000 if living w/2 parents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703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281B3-4194-4ADF-A939-36E71318E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SSA’s Spotlight on Deeming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43255C-B559-4E06-A791-5C711A7023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https://www.ssa.gov/ssi/spotlights/spot-deeming.htm#:~:text=WHEN%20DOES%20DEEMING%20APPLY%3F,resources%20that%20we%20must%20consider.&amp;text=lives%20away%20at%20school%2C%20but,is%20subject%20to%20parental%20control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237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C1BA4-5768-4B35-A3E0-D9193AF75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081" y="279400"/>
            <a:ext cx="10294894" cy="1974273"/>
          </a:xfrm>
        </p:spPr>
        <p:txBody>
          <a:bodyPr>
            <a:normAutofit/>
          </a:bodyPr>
          <a:lstStyle/>
          <a:p>
            <a:r>
              <a:rPr lang="en-US" sz="2400" dirty="0"/>
              <a:t>Medical Criteria for Child SSI -</a:t>
            </a:r>
            <a:br>
              <a:rPr lang="en-US" sz="2400" dirty="0"/>
            </a:br>
            <a:r>
              <a:rPr lang="en-US" sz="2400" dirty="0"/>
              <a:t>Child’s impairment interferes with age-appropriate physical, mental, and emotional growth and causes difficulty with…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D666F6-E79B-450F-8DE9-F2C1AACA26FD}"/>
              </a:ext>
            </a:extLst>
          </p:cNvPr>
          <p:cNvSpPr/>
          <p:nvPr/>
        </p:nvSpPr>
        <p:spPr>
          <a:xfrm>
            <a:off x="2484582" y="289098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79960AA5-4BF6-42D7-BA25-4F53E6A78F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0203837"/>
              </p:ext>
            </p:extLst>
          </p:nvPr>
        </p:nvGraphicFramePr>
        <p:xfrm>
          <a:off x="1927225" y="2253673"/>
          <a:ext cx="9937750" cy="4018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2492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0A651-A7F8-4CE2-9859-28163E8B1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you apply for Child SSI?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42440-007A-42FB-906F-505FD301A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Go to: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www.ssa.gov/benefits/ssi/start.html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/>
              <a:t>The local SSA office will contact you and schedule a phone interview to include financial screening and medical information so they can collect your child’s evidence of disability.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000" dirty="0"/>
              <a:t>Note: Be sure to provide contact information for all doctor’s, psychologists, therapists, assessments, school (to include IEP’s and evaluations), hospitals and/or facilities, medications, etc.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117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82A84-C1CA-4561-B3F6-42F403A80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denied, use your appeal rights!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76603A-A8B4-4BE4-AC61-1016D6FF78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File an appeal in writing </a:t>
            </a:r>
            <a:r>
              <a:rPr lang="en-US" u="sng" dirty="0"/>
              <a:t>within 60 days </a:t>
            </a:r>
            <a:r>
              <a:rPr lang="en-US" dirty="0"/>
              <a:t>of the date of the denial decision notice. </a:t>
            </a:r>
          </a:p>
          <a:p>
            <a:r>
              <a:rPr lang="en-US" dirty="0"/>
              <a:t>This notice will tell you how to appeal.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Appeal #1 – Request for Reconsideration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Appeal # 2 – Request for Hearing before an Administrative 		   Law Judge</a:t>
            </a:r>
          </a:p>
          <a:p>
            <a:pPr marL="0" indent="0">
              <a:buNone/>
            </a:pPr>
            <a:r>
              <a:rPr lang="en-US" sz="1600" dirty="0"/>
              <a:t>Note: Further appeals are available.</a:t>
            </a:r>
          </a:p>
        </p:txBody>
      </p:sp>
    </p:spTree>
    <p:extLst>
      <p:ext uri="{BB962C8B-B14F-4D97-AF65-F5344CB8AC3E}">
        <p14:creationId xmlns:p14="http://schemas.microsoft.com/office/powerpoint/2010/main" val="2965357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D4086-2EBC-43E7-BB88-244396956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happens with SSI at age 18??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6C5920-5A8B-4073-AAD4-2BB35A708F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5763" y="1995055"/>
            <a:ext cx="10134600" cy="4497819"/>
          </a:xfrm>
        </p:spPr>
        <p:txBody>
          <a:bodyPr/>
          <a:lstStyle/>
          <a:p>
            <a:r>
              <a:rPr lang="en-US" dirty="0"/>
              <a:t>Must undergo the Age-18 Re-determination which is based on the ADULT rules.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Adult claims for SSI are also based on their financial situation </a:t>
            </a:r>
            <a:r>
              <a:rPr lang="en-US" u="sng" dirty="0"/>
              <a:t>not</a:t>
            </a:r>
            <a:r>
              <a:rPr lang="en-US" dirty="0"/>
              <a:t> their parents.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SSI at 18 is necessary to keep Medicaid and waivers.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514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9C2FE-26DD-4C5E-A14B-75366B33E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ways a child can qualify for Social Security benefits…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43AFC8-5D07-40AD-B6B2-E6535FF9EE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child (with or without a disability) can receive a social security benefit on a parent’s record if the parent is:</a:t>
            </a:r>
          </a:p>
          <a:p>
            <a:r>
              <a:rPr lang="en-US" sz="2000" dirty="0"/>
              <a:t>Disabled and receiving SSDI on their work record (not SSI)</a:t>
            </a:r>
          </a:p>
          <a:p>
            <a:r>
              <a:rPr lang="en-US" sz="2000" dirty="0"/>
              <a:t>Retired and receiving their Social Security Retirement</a:t>
            </a:r>
          </a:p>
          <a:p>
            <a:r>
              <a:rPr lang="en-US" sz="2000" dirty="0"/>
              <a:t>Deceased (these are called survivors benefits)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dirty="0"/>
              <a:t>Benefits continue until the child turns 18 or up until age 19 if still in school.</a:t>
            </a:r>
          </a:p>
        </p:txBody>
      </p:sp>
    </p:spTree>
    <p:extLst>
      <p:ext uri="{BB962C8B-B14F-4D97-AF65-F5344CB8AC3E}">
        <p14:creationId xmlns:p14="http://schemas.microsoft.com/office/powerpoint/2010/main" val="1011797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FFFFFF"/>
      </a:dk1>
      <a:lt1>
        <a:srgbClr val="FFFFFF"/>
      </a:lt1>
      <a:dk2>
        <a:srgbClr val="26489F"/>
      </a:dk2>
      <a:lt2>
        <a:srgbClr val="26489F"/>
      </a:lt2>
      <a:accent1>
        <a:srgbClr val="4472C4"/>
      </a:accent1>
      <a:accent2>
        <a:srgbClr val="4C98D6"/>
      </a:accent2>
      <a:accent3>
        <a:srgbClr val="CFE4EB"/>
      </a:accent3>
      <a:accent4>
        <a:srgbClr val="524EB6"/>
      </a:accent4>
      <a:accent5>
        <a:srgbClr val="5B9BD5"/>
      </a:accent5>
      <a:accent6>
        <a:srgbClr val="70AD47"/>
      </a:accent6>
      <a:hlink>
        <a:srgbClr val="C3DFF6"/>
      </a:hlink>
      <a:folHlink>
        <a:srgbClr val="C3DFF6"/>
      </a:folHlink>
    </a:clrScheme>
    <a:fontScheme name="Roboto - dLCV">
      <a:majorFont>
        <a:latin typeface="Roboto Medium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" id="{CEB5CB0C-431C-4C93-AA7B-792B77AA1A75}" vid="{CEBBC27F-28C2-4ABE-AF64-E7CE750B5E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dLCV Powerpoint Template</Template>
  <TotalTime>211</TotalTime>
  <Words>658</Words>
  <Application>Microsoft Office PowerPoint</Application>
  <PresentationFormat>Widescreen</PresentationFormat>
  <Paragraphs>78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Roboto</vt:lpstr>
      <vt:lpstr>Roboto Medium</vt:lpstr>
      <vt:lpstr>TW Cen MT</vt:lpstr>
      <vt:lpstr>TW Cen MT</vt:lpstr>
      <vt:lpstr>Tw Cen MT Condensed</vt:lpstr>
      <vt:lpstr>Office Theme</vt:lpstr>
      <vt:lpstr>disAbility Law Center of Virginia – 2022 Summit Disability Through the Ages</vt:lpstr>
      <vt:lpstr>Supplemental Security Income - SSI</vt:lpstr>
      <vt:lpstr>Deeming the child: The Financial Criteria for Child SSI –   Must meet both the income and resource limits</vt:lpstr>
      <vt:lpstr>SSA’s Spotlight on Deeming </vt:lpstr>
      <vt:lpstr>Medical Criteria for Child SSI - Child’s impairment interferes with age-appropriate physical, mental, and emotional growth and causes difficulty with…</vt:lpstr>
      <vt:lpstr>How do you apply for Child SSI?</vt:lpstr>
      <vt:lpstr>If denied, use your appeal rights! </vt:lpstr>
      <vt:lpstr>What happens with SSI at age 18??</vt:lpstr>
      <vt:lpstr>Other ways a child can qualify for Social Security benefits… </vt:lpstr>
      <vt:lpstr>Resources</vt:lpstr>
      <vt:lpstr>CONNECT WITH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Hira Azher</dc:creator>
  <cp:lastModifiedBy>Hira Azher</cp:lastModifiedBy>
  <cp:revision>20</cp:revision>
  <dcterms:created xsi:type="dcterms:W3CDTF">2021-12-08T18:58:10Z</dcterms:created>
  <dcterms:modified xsi:type="dcterms:W3CDTF">2022-09-14T15:50:49Z</dcterms:modified>
</cp:coreProperties>
</file>