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0" r:id="rId4"/>
    <p:sldId id="268" r:id="rId5"/>
    <p:sldId id="267" r:id="rId6"/>
    <p:sldId id="281" r:id="rId7"/>
    <p:sldId id="282" r:id="rId8"/>
    <p:sldId id="278" r:id="rId9"/>
    <p:sldId id="285" r:id="rId10"/>
    <p:sldId id="283" r:id="rId11"/>
    <p:sldId id="279" r:id="rId12"/>
    <p:sldId id="274" r:id="rId13"/>
    <p:sldId id="275" r:id="rId14"/>
    <p:sldId id="290" r:id="rId15"/>
    <p:sldId id="291" r:id="rId16"/>
    <p:sldId id="292" r:id="rId17"/>
    <p:sldId id="293" r:id="rId18"/>
    <p:sldId id="294" r:id="rId19"/>
    <p:sldId id="287" r:id="rId20"/>
    <p:sldId id="276" r:id="rId21"/>
    <p:sldId id="288" r:id="rId22"/>
    <p:sldId id="289" r:id="rId23"/>
    <p:sldId id="284" r:id="rId24"/>
    <p:sldId id="26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995" autoAdjust="0"/>
  </p:normalViewPr>
  <p:slideViewPr>
    <p:cSldViewPr snapToGrid="0">
      <p:cViewPr varScale="1">
        <p:scale>
          <a:sx n="65" d="100"/>
          <a:sy n="65" d="100"/>
        </p:scale>
        <p:origin x="72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0E544-8381-49BC-87F0-3A5C305D8B4D}"/>
              </a:ext>
            </a:extLst>
          </p:cNvPr>
          <p:cNvSpPr>
            <a:spLocks noGrp="1"/>
          </p:cNvSpPr>
          <p:nvPr>
            <p:ph type="ctrTitle"/>
          </p:nvPr>
        </p:nvSpPr>
        <p:spPr>
          <a:xfrm>
            <a:off x="4482790" y="1858963"/>
            <a:ext cx="7556810" cy="2387600"/>
          </a:xfrm>
        </p:spPr>
        <p:txBody>
          <a:bodyPr anchor="b"/>
          <a:lstStyle>
            <a:lvl1pPr algn="ctr">
              <a:defRPr sz="6000">
                <a:solidFill>
                  <a:schemeClr val="bg1"/>
                </a:solidFill>
                <a:latin typeface="Roboto Medium" panose="02000000000000000000" pitchFamily="2" charset="0"/>
                <a:ea typeface="Roboto Medium" panose="02000000000000000000"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FB388F9-FC99-4828-9D29-09AD3C23B551}"/>
              </a:ext>
            </a:extLst>
          </p:cNvPr>
          <p:cNvSpPr>
            <a:spLocks noGrp="1"/>
          </p:cNvSpPr>
          <p:nvPr>
            <p:ph type="subTitle" idx="1"/>
          </p:nvPr>
        </p:nvSpPr>
        <p:spPr>
          <a:xfrm>
            <a:off x="3997569" y="4246563"/>
            <a:ext cx="8049393" cy="1655762"/>
          </a:xfrm>
        </p:spPr>
        <p:txBody>
          <a:bodyPr/>
          <a:lstStyle>
            <a:lvl1pPr marL="0" indent="0" algn="ctr">
              <a:buNone/>
              <a:defRPr sz="240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F37E6AD-2F14-49EC-BBC4-0621BD90306E}"/>
              </a:ext>
            </a:extLst>
          </p:cNvPr>
          <p:cNvSpPr>
            <a:spLocks noGrp="1"/>
          </p:cNvSpPr>
          <p:nvPr>
            <p:ph type="dt" sz="half" idx="10"/>
          </p:nvPr>
        </p:nvSpPr>
        <p:spPr/>
        <p:txBody>
          <a:bodyPr/>
          <a:lstStyle/>
          <a:p>
            <a:fld id="{C45D1FCC-284F-4C3C-BA40-CB1D1CEDBBD3}" type="datetimeFigureOut">
              <a:rPr lang="en-US" smtClean="0"/>
              <a:t>9/15/2022</a:t>
            </a:fld>
            <a:endParaRPr lang="en-US"/>
          </a:p>
        </p:txBody>
      </p:sp>
      <p:sp>
        <p:nvSpPr>
          <p:cNvPr id="5" name="Footer Placeholder 4">
            <a:extLst>
              <a:ext uri="{FF2B5EF4-FFF2-40B4-BE49-F238E27FC236}">
                <a16:creationId xmlns:a16="http://schemas.microsoft.com/office/drawing/2014/main" id="{5F85D137-4453-4306-84DA-967336A99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615BFA-FC03-49FE-88D1-3B3C3185C912}"/>
              </a:ext>
            </a:extLst>
          </p:cNvPr>
          <p:cNvSpPr>
            <a:spLocks noGrp="1"/>
          </p:cNvSpPr>
          <p:nvPr>
            <p:ph type="sldNum" sz="quarter" idx="12"/>
          </p:nvPr>
        </p:nvSpPr>
        <p:spPr/>
        <p:txBody>
          <a:bodyPr/>
          <a:lstStyle/>
          <a:p>
            <a:fld id="{E7549034-8FEB-4CC2-88A9-C5653FCAF810}" type="slidenum">
              <a:rPr lang="en-US" smtClean="0"/>
              <a:t>‹#›</a:t>
            </a:fld>
            <a:endParaRPr lang="en-US"/>
          </a:p>
        </p:txBody>
      </p:sp>
    </p:spTree>
    <p:extLst>
      <p:ext uri="{BB962C8B-B14F-4D97-AF65-F5344CB8AC3E}">
        <p14:creationId xmlns:p14="http://schemas.microsoft.com/office/powerpoint/2010/main" val="2305305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303F3-8DA1-4EFE-BDD9-5222369B1843}"/>
              </a:ext>
            </a:extLst>
          </p:cNvPr>
          <p:cNvSpPr>
            <a:spLocks noGrp="1"/>
          </p:cNvSpPr>
          <p:nvPr>
            <p:ph type="title"/>
          </p:nvPr>
        </p:nvSpPr>
        <p:spPr>
          <a:xfrm>
            <a:off x="1927123" y="381000"/>
            <a:ext cx="9937953"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B4AA497-EBFB-4110-8479-ADBF01AF1370}"/>
              </a:ext>
            </a:extLst>
          </p:cNvPr>
          <p:cNvSpPr>
            <a:spLocks noGrp="1"/>
          </p:cNvSpPr>
          <p:nvPr>
            <p:ph idx="1"/>
          </p:nvPr>
        </p:nvSpPr>
        <p:spPr>
          <a:xfrm>
            <a:off x="1927122" y="2125662"/>
            <a:ext cx="9937953" cy="41473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1AD0B90-AEEF-4CA0-9562-4BE2B440BF56}"/>
              </a:ext>
            </a:extLst>
          </p:cNvPr>
          <p:cNvSpPr>
            <a:spLocks noGrp="1"/>
          </p:cNvSpPr>
          <p:nvPr>
            <p:ph type="dt" sz="half" idx="10"/>
          </p:nvPr>
        </p:nvSpPr>
        <p:spPr/>
        <p:txBody>
          <a:bodyPr/>
          <a:lstStyle/>
          <a:p>
            <a:fld id="{C45D1FCC-284F-4C3C-BA40-CB1D1CEDBBD3}" type="datetimeFigureOut">
              <a:rPr lang="en-US" smtClean="0"/>
              <a:t>9/15/2022</a:t>
            </a:fld>
            <a:endParaRPr lang="en-US" dirty="0"/>
          </a:p>
        </p:txBody>
      </p:sp>
      <p:sp>
        <p:nvSpPr>
          <p:cNvPr id="5" name="Footer Placeholder 4">
            <a:extLst>
              <a:ext uri="{FF2B5EF4-FFF2-40B4-BE49-F238E27FC236}">
                <a16:creationId xmlns:a16="http://schemas.microsoft.com/office/drawing/2014/main" id="{939006D6-3390-4DC7-8F2E-6F3088ED9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33CD0-94F3-4920-A81C-60F4EDAE0CAB}"/>
              </a:ext>
            </a:extLst>
          </p:cNvPr>
          <p:cNvSpPr>
            <a:spLocks noGrp="1"/>
          </p:cNvSpPr>
          <p:nvPr>
            <p:ph type="sldNum" sz="quarter" idx="12"/>
          </p:nvPr>
        </p:nvSpPr>
        <p:spPr/>
        <p:txBody>
          <a:bodyPr/>
          <a:lstStyle/>
          <a:p>
            <a:fld id="{E7549034-8FEB-4CC2-88A9-C5653FCAF810}" type="slidenum">
              <a:rPr lang="en-US" smtClean="0"/>
              <a:t>‹#›</a:t>
            </a:fld>
            <a:endParaRPr lang="en-US" dirty="0"/>
          </a:p>
        </p:txBody>
      </p:sp>
    </p:spTree>
    <p:extLst>
      <p:ext uri="{BB962C8B-B14F-4D97-AF65-F5344CB8AC3E}">
        <p14:creationId xmlns:p14="http://schemas.microsoft.com/office/powerpoint/2010/main" val="35945690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0C57B-C01C-4EA9-B79A-A451ECC1EDBE}"/>
              </a:ext>
            </a:extLst>
          </p:cNvPr>
          <p:cNvSpPr>
            <a:spLocks noGrp="1"/>
          </p:cNvSpPr>
          <p:nvPr>
            <p:ph type="title"/>
          </p:nvPr>
        </p:nvSpPr>
        <p:spPr>
          <a:xfrm>
            <a:off x="385916" y="365125"/>
            <a:ext cx="10134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FB3C3C36-D062-443A-A5A8-706C1AAAE450}"/>
              </a:ext>
            </a:extLst>
          </p:cNvPr>
          <p:cNvSpPr>
            <a:spLocks noGrp="1"/>
          </p:cNvSpPr>
          <p:nvPr>
            <p:ph type="dt" sz="half" idx="10"/>
          </p:nvPr>
        </p:nvSpPr>
        <p:spPr/>
        <p:txBody>
          <a:bodyPr/>
          <a:lstStyle/>
          <a:p>
            <a:fld id="{C45D1FCC-284F-4C3C-BA40-CB1D1CEDBBD3}" type="datetimeFigureOut">
              <a:rPr lang="en-US" smtClean="0"/>
              <a:t>9/15/2022</a:t>
            </a:fld>
            <a:endParaRPr lang="en-US"/>
          </a:p>
        </p:txBody>
      </p:sp>
      <p:sp>
        <p:nvSpPr>
          <p:cNvPr id="4" name="Footer Placeholder 3">
            <a:extLst>
              <a:ext uri="{FF2B5EF4-FFF2-40B4-BE49-F238E27FC236}">
                <a16:creationId xmlns:a16="http://schemas.microsoft.com/office/drawing/2014/main" id="{BD93F53C-8891-45CE-A908-66E7222981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418DB5-618A-46DA-B86D-BDF9212D4D3C}"/>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7" name="Text Placeholder 6">
            <a:extLst>
              <a:ext uri="{FF2B5EF4-FFF2-40B4-BE49-F238E27FC236}">
                <a16:creationId xmlns:a16="http://schemas.microsoft.com/office/drawing/2014/main" id="{55A4FAB3-9772-4199-BAFE-9CA06C38D9E5}"/>
              </a:ext>
            </a:extLst>
          </p:cNvPr>
          <p:cNvSpPr>
            <a:spLocks noGrp="1"/>
          </p:cNvSpPr>
          <p:nvPr>
            <p:ph type="body" sz="quarter" idx="13"/>
          </p:nvPr>
        </p:nvSpPr>
        <p:spPr>
          <a:xfrm>
            <a:off x="385763" y="2133600"/>
            <a:ext cx="10134600" cy="3756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1183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B0A5D-9D4E-482A-82BB-76386CD0266B}"/>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AAC10C9-1A05-47FB-83DA-783D82F03390}"/>
              </a:ext>
            </a:extLst>
          </p:cNvPr>
          <p:cNvSpPr>
            <a:spLocks noGrp="1"/>
          </p:cNvSpPr>
          <p:nvPr>
            <p:ph sz="half" idx="1"/>
          </p:nvPr>
        </p:nvSpPr>
        <p:spPr>
          <a:xfrm>
            <a:off x="838200" y="1984784"/>
            <a:ext cx="2101645" cy="2018788"/>
          </a:xfrm>
          <a:prstGeom prst="ellipse">
            <a:avLst/>
          </a:prstGeom>
        </p:spPr>
        <p:txBody>
          <a:bodyPr/>
          <a:lstStyle>
            <a:lvl1pPr marL="0" indent="0" algn="ctr">
              <a:buNone/>
              <a:defRPr/>
            </a:lvl1pPr>
          </a:lstStyle>
          <a:p>
            <a:pPr lvl="0"/>
            <a:r>
              <a:rPr lang="en-US"/>
              <a:t>Edit Master text styles</a:t>
            </a:r>
          </a:p>
        </p:txBody>
      </p:sp>
      <p:sp>
        <p:nvSpPr>
          <p:cNvPr id="5" name="Date Placeholder 4">
            <a:extLst>
              <a:ext uri="{FF2B5EF4-FFF2-40B4-BE49-F238E27FC236}">
                <a16:creationId xmlns:a16="http://schemas.microsoft.com/office/drawing/2014/main" id="{FE69BF1A-D2BB-4E8E-8253-7E3AC7936EC0}"/>
              </a:ext>
            </a:extLst>
          </p:cNvPr>
          <p:cNvSpPr>
            <a:spLocks noGrp="1"/>
          </p:cNvSpPr>
          <p:nvPr>
            <p:ph type="dt" sz="half" idx="10"/>
          </p:nvPr>
        </p:nvSpPr>
        <p:spPr/>
        <p:txBody>
          <a:bodyPr/>
          <a:lstStyle/>
          <a:p>
            <a:fld id="{C45D1FCC-284F-4C3C-BA40-CB1D1CEDBBD3}" type="datetimeFigureOut">
              <a:rPr lang="en-US" smtClean="0"/>
              <a:t>9/15/2022</a:t>
            </a:fld>
            <a:endParaRPr lang="en-US"/>
          </a:p>
        </p:txBody>
      </p:sp>
      <p:sp>
        <p:nvSpPr>
          <p:cNvPr id="6" name="Footer Placeholder 5">
            <a:extLst>
              <a:ext uri="{FF2B5EF4-FFF2-40B4-BE49-F238E27FC236}">
                <a16:creationId xmlns:a16="http://schemas.microsoft.com/office/drawing/2014/main" id="{D2472FDA-57A9-45CC-B8DD-F640108545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DB2E62-66DC-494B-81B8-482424AC8662}"/>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14" name="Content Placeholder 2">
            <a:extLst>
              <a:ext uri="{FF2B5EF4-FFF2-40B4-BE49-F238E27FC236}">
                <a16:creationId xmlns:a16="http://schemas.microsoft.com/office/drawing/2014/main" id="{D85A96EC-9C35-4AB4-BA58-69ED63D1C429}"/>
              </a:ext>
            </a:extLst>
          </p:cNvPr>
          <p:cNvSpPr>
            <a:spLocks noGrp="1"/>
          </p:cNvSpPr>
          <p:nvPr>
            <p:ph sz="half" idx="13"/>
          </p:nvPr>
        </p:nvSpPr>
        <p:spPr>
          <a:xfrm>
            <a:off x="5045177" y="1984784"/>
            <a:ext cx="2101645" cy="2018788"/>
          </a:xfrm>
          <a:prstGeom prst="ellipse">
            <a:avLst/>
          </a:prstGeom>
        </p:spPr>
        <p:txBody>
          <a:bodyPr/>
          <a:lstStyle>
            <a:lvl2pPr marL="457200" indent="0" algn="ctr">
              <a:buNone/>
              <a:defRPr/>
            </a:lvl2pPr>
          </a:lstStyle>
          <a:p>
            <a:pPr lvl="0"/>
            <a:r>
              <a:rPr lang="en-US"/>
              <a:t>Edit Master text styles</a:t>
            </a:r>
          </a:p>
        </p:txBody>
      </p:sp>
      <p:sp>
        <p:nvSpPr>
          <p:cNvPr id="15" name="Content Placeholder 2">
            <a:extLst>
              <a:ext uri="{FF2B5EF4-FFF2-40B4-BE49-F238E27FC236}">
                <a16:creationId xmlns:a16="http://schemas.microsoft.com/office/drawing/2014/main" id="{4DD83939-CC46-4171-92C9-9A719D205B99}"/>
              </a:ext>
            </a:extLst>
          </p:cNvPr>
          <p:cNvSpPr>
            <a:spLocks noGrp="1"/>
          </p:cNvSpPr>
          <p:nvPr>
            <p:ph sz="half" idx="14"/>
          </p:nvPr>
        </p:nvSpPr>
        <p:spPr>
          <a:xfrm>
            <a:off x="9252155" y="1984784"/>
            <a:ext cx="2101645" cy="2018788"/>
          </a:xfrm>
          <a:prstGeom prst="ellipse">
            <a:avLst/>
          </a:prstGeom>
        </p:spPr>
        <p:txBody>
          <a:bodyPr/>
          <a:lstStyle>
            <a:lvl1pPr marL="0" indent="0" algn="ctr">
              <a:buNone/>
              <a:defRPr/>
            </a:lvl1pPr>
          </a:lstStyle>
          <a:p>
            <a:pPr lvl="0"/>
            <a:r>
              <a:rPr lang="en-US"/>
              <a:t>Edit Master text styles</a:t>
            </a:r>
          </a:p>
        </p:txBody>
      </p:sp>
      <p:sp>
        <p:nvSpPr>
          <p:cNvPr id="21" name="Text Placeholder 20">
            <a:extLst>
              <a:ext uri="{FF2B5EF4-FFF2-40B4-BE49-F238E27FC236}">
                <a16:creationId xmlns:a16="http://schemas.microsoft.com/office/drawing/2014/main" id="{87C6DA1E-2BDB-4E20-9958-A4D751813193}"/>
              </a:ext>
            </a:extLst>
          </p:cNvPr>
          <p:cNvSpPr>
            <a:spLocks noGrp="1"/>
          </p:cNvSpPr>
          <p:nvPr>
            <p:ph type="body" sz="quarter" idx="15"/>
          </p:nvPr>
        </p:nvSpPr>
        <p:spPr>
          <a:xfrm>
            <a:off x="357033" y="4033479"/>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20">
            <a:extLst>
              <a:ext uri="{FF2B5EF4-FFF2-40B4-BE49-F238E27FC236}">
                <a16:creationId xmlns:a16="http://schemas.microsoft.com/office/drawing/2014/main" id="{5A6D5740-EF4D-45EC-B238-918CF4437BF7}"/>
              </a:ext>
            </a:extLst>
          </p:cNvPr>
          <p:cNvSpPr>
            <a:spLocks noGrp="1"/>
          </p:cNvSpPr>
          <p:nvPr>
            <p:ph type="body" sz="quarter" idx="16"/>
          </p:nvPr>
        </p:nvSpPr>
        <p:spPr>
          <a:xfrm>
            <a:off x="4564010" y="4034810"/>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Text Placeholder 20">
            <a:extLst>
              <a:ext uri="{FF2B5EF4-FFF2-40B4-BE49-F238E27FC236}">
                <a16:creationId xmlns:a16="http://schemas.microsoft.com/office/drawing/2014/main" id="{F95B9529-DA76-4967-8E53-B2C0F85D0456}"/>
              </a:ext>
            </a:extLst>
          </p:cNvPr>
          <p:cNvSpPr>
            <a:spLocks noGrp="1"/>
          </p:cNvSpPr>
          <p:nvPr>
            <p:ph type="body" sz="quarter" idx="17"/>
          </p:nvPr>
        </p:nvSpPr>
        <p:spPr>
          <a:xfrm>
            <a:off x="8770989" y="4027231"/>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7886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AD6293E-4446-4C2B-9F0D-F8790EB68029}"/>
              </a:ext>
            </a:extLst>
          </p:cNvPr>
          <p:cNvSpPr>
            <a:spLocks noGrp="1"/>
          </p:cNvSpPr>
          <p:nvPr>
            <p:ph type="title"/>
          </p:nvPr>
        </p:nvSpPr>
        <p:spPr>
          <a:xfrm>
            <a:off x="2035276" y="1377848"/>
            <a:ext cx="8111613" cy="3911907"/>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49925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C1C7B-9F9B-4B22-A566-F2E704BD933C}"/>
              </a:ext>
            </a:extLst>
          </p:cNvPr>
          <p:cNvSpPr>
            <a:spLocks noGrp="1"/>
          </p:cNvSpPr>
          <p:nvPr>
            <p:ph type="title"/>
          </p:nvPr>
        </p:nvSpPr>
        <p:spPr>
          <a:xfrm>
            <a:off x="838200" y="136525"/>
            <a:ext cx="3932237"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B2E7EA4-0FEB-4F42-874C-63D9EBBC2D01}"/>
              </a:ext>
            </a:extLst>
          </p:cNvPr>
          <p:cNvSpPr>
            <a:spLocks noGrp="1"/>
          </p:cNvSpPr>
          <p:nvPr>
            <p:ph type="pic" idx="1"/>
          </p:nvPr>
        </p:nvSpPr>
        <p:spPr>
          <a:xfrm>
            <a:off x="5733794" y="457200"/>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E1F77EF-1473-4D15-BF04-2CE8A5452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CCFFAB5-B8CE-4770-B1C7-C6117741B220}"/>
              </a:ext>
            </a:extLst>
          </p:cNvPr>
          <p:cNvSpPr>
            <a:spLocks noGrp="1"/>
          </p:cNvSpPr>
          <p:nvPr>
            <p:ph type="dt" sz="half" idx="10"/>
          </p:nvPr>
        </p:nvSpPr>
        <p:spPr/>
        <p:txBody>
          <a:bodyPr/>
          <a:lstStyle/>
          <a:p>
            <a:fld id="{C45D1FCC-284F-4C3C-BA40-CB1D1CEDBBD3}" type="datetimeFigureOut">
              <a:rPr lang="en-US" smtClean="0"/>
              <a:t>9/15/2022</a:t>
            </a:fld>
            <a:endParaRPr lang="en-US"/>
          </a:p>
        </p:txBody>
      </p:sp>
      <p:sp>
        <p:nvSpPr>
          <p:cNvPr id="6" name="Footer Placeholder 5">
            <a:extLst>
              <a:ext uri="{FF2B5EF4-FFF2-40B4-BE49-F238E27FC236}">
                <a16:creationId xmlns:a16="http://schemas.microsoft.com/office/drawing/2014/main" id="{5AB1894A-F81C-4146-820B-B8EFEC6361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9E3380-6FD5-48FB-976D-124186AB64F9}"/>
              </a:ext>
            </a:extLst>
          </p:cNvPr>
          <p:cNvSpPr>
            <a:spLocks noGrp="1"/>
          </p:cNvSpPr>
          <p:nvPr>
            <p:ph type="sldNum" sz="quarter" idx="12"/>
          </p:nvPr>
        </p:nvSpPr>
        <p:spPr/>
        <p:txBody>
          <a:bodyPr/>
          <a:lstStyle/>
          <a:p>
            <a:fld id="{E7549034-8FEB-4CC2-88A9-C5653FCAF810}" type="slidenum">
              <a:rPr lang="en-US" smtClean="0"/>
              <a:t>‹#›</a:t>
            </a:fld>
            <a:endParaRPr lang="en-US"/>
          </a:p>
        </p:txBody>
      </p:sp>
    </p:spTree>
    <p:extLst>
      <p:ext uri="{BB962C8B-B14F-4D97-AF65-F5344CB8AC3E}">
        <p14:creationId xmlns:p14="http://schemas.microsoft.com/office/powerpoint/2010/main" val="417557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4E165-0068-4728-AF26-C0305B8DCA69}"/>
              </a:ext>
            </a:extLst>
          </p:cNvPr>
          <p:cNvSpPr>
            <a:spLocks noGrp="1"/>
          </p:cNvSpPr>
          <p:nvPr>
            <p:ph type="title"/>
          </p:nvPr>
        </p:nvSpPr>
        <p:spPr>
          <a:xfrm>
            <a:off x="969707" y="276636"/>
            <a:ext cx="6260690" cy="3018502"/>
          </a:xfrm>
        </p:spPr>
        <p:txBody>
          <a:bodyPr>
            <a:noAutofit/>
          </a:bodyPr>
          <a:lstStyle>
            <a:lvl1pPr>
              <a:defRPr sz="8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EA15C4A-7EE2-4F09-A81C-FABFBAA4F2E5}"/>
              </a:ext>
            </a:extLst>
          </p:cNvPr>
          <p:cNvSpPr>
            <a:spLocks noGrp="1"/>
          </p:cNvSpPr>
          <p:nvPr>
            <p:ph type="dt" sz="half" idx="10"/>
          </p:nvPr>
        </p:nvSpPr>
        <p:spPr/>
        <p:txBody>
          <a:bodyPr/>
          <a:lstStyle/>
          <a:p>
            <a:fld id="{C45D1FCC-284F-4C3C-BA40-CB1D1CEDBBD3}" type="datetimeFigureOut">
              <a:rPr lang="en-US" smtClean="0"/>
              <a:t>9/15/2022</a:t>
            </a:fld>
            <a:endParaRPr lang="en-US"/>
          </a:p>
        </p:txBody>
      </p:sp>
      <p:sp>
        <p:nvSpPr>
          <p:cNvPr id="4" name="Footer Placeholder 3">
            <a:extLst>
              <a:ext uri="{FF2B5EF4-FFF2-40B4-BE49-F238E27FC236}">
                <a16:creationId xmlns:a16="http://schemas.microsoft.com/office/drawing/2014/main" id="{D563B9CC-5F0A-4E44-A405-7C2B7312E0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F55345-76E8-4D2B-A996-9199E9A0343E}"/>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7" name="Text Placeholder 6">
            <a:extLst>
              <a:ext uri="{FF2B5EF4-FFF2-40B4-BE49-F238E27FC236}">
                <a16:creationId xmlns:a16="http://schemas.microsoft.com/office/drawing/2014/main" id="{C71ADEBA-E127-4FC3-9183-364F01AE6F06}"/>
              </a:ext>
            </a:extLst>
          </p:cNvPr>
          <p:cNvSpPr>
            <a:spLocks noGrp="1"/>
          </p:cNvSpPr>
          <p:nvPr>
            <p:ph type="body" sz="quarter" idx="13"/>
          </p:nvPr>
        </p:nvSpPr>
        <p:spPr>
          <a:xfrm>
            <a:off x="757084" y="3736975"/>
            <a:ext cx="6754761" cy="21034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44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4E14A7-9446-4BBB-81A3-D45AAAE328A0}"/>
              </a:ext>
            </a:extLst>
          </p:cNvPr>
          <p:cNvSpPr>
            <a:spLocks noGrp="1"/>
          </p:cNvSpPr>
          <p:nvPr>
            <p:ph type="title"/>
          </p:nvPr>
        </p:nvSpPr>
        <p:spPr>
          <a:xfrm>
            <a:off x="2123768" y="320675"/>
            <a:ext cx="9583994"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7777395-A7EA-4FBD-BFEA-34781A7A9E00}"/>
              </a:ext>
            </a:extLst>
          </p:cNvPr>
          <p:cNvSpPr>
            <a:spLocks noGrp="1"/>
          </p:cNvSpPr>
          <p:nvPr>
            <p:ph type="body" idx="1"/>
          </p:nvPr>
        </p:nvSpPr>
        <p:spPr>
          <a:xfrm>
            <a:off x="1860754" y="2015613"/>
            <a:ext cx="10095272" cy="41613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689B6C-BEC8-4357-AC77-15E77961A5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D1FCC-284F-4C3C-BA40-CB1D1CEDBBD3}" type="datetimeFigureOut">
              <a:rPr lang="en-US" smtClean="0"/>
              <a:t>9/15/2022</a:t>
            </a:fld>
            <a:endParaRPr lang="en-US"/>
          </a:p>
        </p:txBody>
      </p:sp>
      <p:sp>
        <p:nvSpPr>
          <p:cNvPr id="5" name="Footer Placeholder 4">
            <a:extLst>
              <a:ext uri="{FF2B5EF4-FFF2-40B4-BE49-F238E27FC236}">
                <a16:creationId xmlns:a16="http://schemas.microsoft.com/office/drawing/2014/main" id="{C057B0E8-DEEA-45F9-838E-B56C3E937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F9AF29-107D-478B-939D-54722D5931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549034-8FEB-4CC2-88A9-C5653FCAF810}" type="slidenum">
              <a:rPr lang="en-US" smtClean="0"/>
              <a:t>‹#›</a:t>
            </a:fld>
            <a:endParaRPr lang="en-US"/>
          </a:p>
        </p:txBody>
      </p:sp>
    </p:spTree>
    <p:extLst>
      <p:ext uri="{BB962C8B-B14F-4D97-AF65-F5344CB8AC3E}">
        <p14:creationId xmlns:p14="http://schemas.microsoft.com/office/powerpoint/2010/main" val="905587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5" r:id="rId5"/>
    <p:sldLayoutId id="2147483657" r:id="rId6"/>
    <p:sldLayoutId id="214748365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hearcofnovatrust.org/" TargetMode="External"/><Relationship Id="rId2" Type="http://schemas.openxmlformats.org/officeDocument/2006/relationships/hyperlink" Target="http://www.commonwealthcommunitytrust.org/"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ssa.gov.benefits/SSI/start.html" TargetMode="Externa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hyperlink" Target="http://www.dlcv.org/socialsecurit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sa.gov/pubs/EN-05-11005.pdf" TargetMode="External"/><Relationship Id="rId2" Type="http://schemas.openxmlformats.org/officeDocument/2006/relationships/hyperlink" Target="https://www.virginiadds.or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hyperlink" Target="https://www.instagram.com/disabilitylawva/" TargetMode="External"/><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hyperlink" Target="https://www.dlcv.org/get-help" TargetMode="External"/><Relationship Id="rId1" Type="http://schemas.openxmlformats.org/officeDocument/2006/relationships/slideLayout" Target="../slideLayouts/slideLayout7.xml"/><Relationship Id="rId6" Type="http://schemas.openxmlformats.org/officeDocument/2006/relationships/hyperlink" Target="https://twitter.com/disabilitylawva" TargetMode="External"/><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hyperlink" Target="https://open.spotify.com/show/5KmZ4m7UELghjM55p5EyPR" TargetMode="External"/><Relationship Id="rId4" Type="http://schemas.openxmlformats.org/officeDocument/2006/relationships/hyperlink" Target="https://www.facebook.com/disAbilityLawVA/" TargetMode="External"/><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able-now.com/virgini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3AAD6-CFE6-4640-9111-C53F4521FEF2}"/>
              </a:ext>
            </a:extLst>
          </p:cNvPr>
          <p:cNvSpPr>
            <a:spLocks noGrp="1"/>
          </p:cNvSpPr>
          <p:nvPr>
            <p:ph type="ctrTitle"/>
          </p:nvPr>
        </p:nvSpPr>
        <p:spPr/>
        <p:txBody>
          <a:bodyPr>
            <a:normAutofit/>
          </a:bodyPr>
          <a:lstStyle/>
          <a:p>
            <a:r>
              <a:rPr lang="en-US" sz="3600" dirty="0" err="1"/>
              <a:t>disAbility</a:t>
            </a:r>
            <a:r>
              <a:rPr lang="en-US" sz="3600" dirty="0"/>
              <a:t> Law Center of Virginia</a:t>
            </a:r>
            <a:br>
              <a:rPr lang="en-US" sz="3600" dirty="0"/>
            </a:br>
            <a:r>
              <a:rPr lang="en-US" sz="3600" dirty="0"/>
              <a:t>2022 Summit</a:t>
            </a:r>
            <a:br>
              <a:rPr lang="en-US" sz="3600" dirty="0"/>
            </a:br>
            <a:r>
              <a:rPr lang="en-US" sz="3600" dirty="0"/>
              <a:t>Disability Through the Ages </a:t>
            </a:r>
          </a:p>
        </p:txBody>
      </p:sp>
      <p:sp>
        <p:nvSpPr>
          <p:cNvPr id="3" name="Subtitle 2">
            <a:extLst>
              <a:ext uri="{FF2B5EF4-FFF2-40B4-BE49-F238E27FC236}">
                <a16:creationId xmlns:a16="http://schemas.microsoft.com/office/drawing/2014/main" id="{A658F7C0-0E09-4763-9B58-7BAA1AA13746}"/>
              </a:ext>
            </a:extLst>
          </p:cNvPr>
          <p:cNvSpPr>
            <a:spLocks noGrp="1"/>
          </p:cNvSpPr>
          <p:nvPr>
            <p:ph type="subTitle" idx="1"/>
          </p:nvPr>
        </p:nvSpPr>
        <p:spPr/>
        <p:txBody>
          <a:bodyPr>
            <a:normAutofit/>
          </a:bodyPr>
          <a:lstStyle/>
          <a:p>
            <a:r>
              <a:rPr lang="en-US" dirty="0"/>
              <a:t>Transition Track</a:t>
            </a:r>
          </a:p>
          <a:p>
            <a:r>
              <a:rPr lang="en-US" sz="2000" dirty="0"/>
              <a:t>Important Changes in Social Security Disability and SSI Benefits at 18</a:t>
            </a:r>
          </a:p>
          <a:p>
            <a:r>
              <a:rPr lang="en-US" sz="1800" dirty="0"/>
              <a:t>Elizabeth Horn, Senior Disability Rights Advocate, </a:t>
            </a:r>
            <a:r>
              <a:rPr lang="en-US" sz="1800" dirty="0" err="1"/>
              <a:t>dLCV</a:t>
            </a:r>
            <a:endParaRPr lang="en-US" sz="1800" dirty="0"/>
          </a:p>
          <a:p>
            <a:endParaRPr lang="en-US" dirty="0"/>
          </a:p>
        </p:txBody>
      </p:sp>
    </p:spTree>
    <p:extLst>
      <p:ext uri="{BB962C8B-B14F-4D97-AF65-F5344CB8AC3E}">
        <p14:creationId xmlns:p14="http://schemas.microsoft.com/office/powerpoint/2010/main" val="167494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8FD0-E68D-4739-A063-40ACCB65E7CA}"/>
              </a:ext>
            </a:extLst>
          </p:cNvPr>
          <p:cNvSpPr>
            <a:spLocks noGrp="1"/>
          </p:cNvSpPr>
          <p:nvPr>
            <p:ph type="title"/>
          </p:nvPr>
        </p:nvSpPr>
        <p:spPr/>
        <p:txBody>
          <a:bodyPr/>
          <a:lstStyle/>
          <a:p>
            <a:r>
              <a:rPr lang="en-US" dirty="0"/>
              <a:t>Special Needs Trusts (SNT)</a:t>
            </a:r>
          </a:p>
        </p:txBody>
      </p:sp>
      <p:sp>
        <p:nvSpPr>
          <p:cNvPr id="3" name="Text Placeholder 2">
            <a:extLst>
              <a:ext uri="{FF2B5EF4-FFF2-40B4-BE49-F238E27FC236}">
                <a16:creationId xmlns:a16="http://schemas.microsoft.com/office/drawing/2014/main" id="{5D74B16B-4B90-4EC4-8BC1-9CCEC9638685}"/>
              </a:ext>
            </a:extLst>
          </p:cNvPr>
          <p:cNvSpPr>
            <a:spLocks noGrp="1"/>
          </p:cNvSpPr>
          <p:nvPr>
            <p:ph type="body" sz="quarter" idx="13"/>
          </p:nvPr>
        </p:nvSpPr>
        <p:spPr>
          <a:xfrm>
            <a:off x="385763" y="2133600"/>
            <a:ext cx="10134600" cy="4359275"/>
          </a:xfrm>
        </p:spPr>
        <p:txBody>
          <a:bodyPr/>
          <a:lstStyle/>
          <a:p>
            <a:r>
              <a:rPr lang="en-US" dirty="0"/>
              <a:t>This is a another legal way to hold money or other possessions meant for use by the SSI beneficiary so that it isn’t counted as a resource.</a:t>
            </a:r>
          </a:p>
          <a:p>
            <a:r>
              <a:rPr lang="en-US" dirty="0"/>
              <a:t>Special Needs trusts are usually set up by attorneys who have expertise in estate planning.</a:t>
            </a:r>
          </a:p>
          <a:p>
            <a:pPr marL="0" indent="0">
              <a:buNone/>
            </a:pPr>
            <a:endParaRPr lang="en-US" dirty="0"/>
          </a:p>
          <a:p>
            <a:pPr marL="0" indent="0">
              <a:buNone/>
            </a:pPr>
            <a:r>
              <a:rPr lang="en-US" dirty="0"/>
              <a:t>Non-profit SNT assistance:</a:t>
            </a:r>
          </a:p>
          <a:p>
            <a:pPr marL="0" indent="0">
              <a:buNone/>
            </a:pPr>
            <a:r>
              <a:rPr lang="en-US" sz="2400" dirty="0">
                <a:hlinkClick r:id="rId2"/>
              </a:rPr>
              <a:t>www.commonwealthcommunitytrust.org</a:t>
            </a:r>
            <a:endParaRPr lang="en-US" sz="2400" dirty="0"/>
          </a:p>
          <a:p>
            <a:pPr marL="0" indent="0">
              <a:buNone/>
            </a:pPr>
            <a:r>
              <a:rPr lang="en-US" sz="2400" dirty="0">
                <a:hlinkClick r:id="rId3"/>
              </a:rPr>
              <a:t>https://thearcofnovatrust.org/</a:t>
            </a:r>
            <a:endParaRPr lang="en-US" sz="24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776553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86FAB-80A6-44C9-ABD6-81532DA75723}"/>
              </a:ext>
            </a:extLst>
          </p:cNvPr>
          <p:cNvSpPr>
            <a:spLocks noGrp="1"/>
          </p:cNvSpPr>
          <p:nvPr>
            <p:ph type="title"/>
          </p:nvPr>
        </p:nvSpPr>
        <p:spPr/>
        <p:txBody>
          <a:bodyPr>
            <a:normAutofit/>
          </a:bodyPr>
          <a:lstStyle/>
          <a:p>
            <a:r>
              <a:rPr lang="en-US" sz="3200" dirty="0"/>
              <a:t>How to start an SSI application if you did </a:t>
            </a:r>
            <a:r>
              <a:rPr lang="en-US" sz="3200" u="sng" dirty="0"/>
              <a:t>not</a:t>
            </a:r>
            <a:r>
              <a:rPr lang="en-US" sz="3200" dirty="0"/>
              <a:t> receive SSI as a child…</a:t>
            </a:r>
          </a:p>
        </p:txBody>
      </p:sp>
      <p:sp>
        <p:nvSpPr>
          <p:cNvPr id="3" name="Text Placeholder 2">
            <a:extLst>
              <a:ext uri="{FF2B5EF4-FFF2-40B4-BE49-F238E27FC236}">
                <a16:creationId xmlns:a16="http://schemas.microsoft.com/office/drawing/2014/main" id="{D176CDB2-FD5F-4551-A5B1-41D1ED1F2378}"/>
              </a:ext>
            </a:extLst>
          </p:cNvPr>
          <p:cNvSpPr>
            <a:spLocks noGrp="1"/>
          </p:cNvSpPr>
          <p:nvPr>
            <p:ph type="body" sz="quarter" idx="13"/>
          </p:nvPr>
        </p:nvSpPr>
        <p:spPr>
          <a:xfrm>
            <a:off x="385916" y="1930400"/>
            <a:ext cx="10134600" cy="4744162"/>
          </a:xfrm>
        </p:spPr>
        <p:txBody>
          <a:bodyPr/>
          <a:lstStyle/>
          <a:p>
            <a:pPr marL="0" indent="0">
              <a:buNone/>
            </a:pPr>
            <a:endParaRPr lang="en-US" sz="2000" u="sng" dirty="0">
              <a:hlinkClick r:id="rId2"/>
            </a:endParaRPr>
          </a:p>
          <a:p>
            <a:pPr marL="0" indent="0">
              <a:buNone/>
            </a:pPr>
            <a:r>
              <a:rPr lang="en-US" sz="2000" u="sng" dirty="0">
                <a:hlinkClick r:id="rId2"/>
              </a:rPr>
              <a:t>www.ssa.gov.benefits/SSI/start.html</a:t>
            </a:r>
            <a:endParaRPr lang="en-US" sz="2000" u="sng" dirty="0"/>
          </a:p>
          <a:p>
            <a:pPr marL="0" indent="0">
              <a:buNone/>
            </a:pPr>
            <a:r>
              <a:rPr lang="en-US" sz="2000" dirty="0"/>
              <a:t>Then, the local SSA office will contact you and schedule a phone interview to:</a:t>
            </a:r>
          </a:p>
          <a:p>
            <a:pPr marL="0" indent="0">
              <a:buNone/>
            </a:pPr>
            <a:r>
              <a:rPr lang="en-US" sz="2000" dirty="0"/>
              <a:t>1) conduct financial screening </a:t>
            </a:r>
            <a:r>
              <a:rPr lang="en-US" sz="2000" u="sng" dirty="0"/>
              <a:t>and</a:t>
            </a:r>
            <a:r>
              <a:rPr lang="en-US" sz="2000" dirty="0"/>
              <a:t> </a:t>
            </a:r>
          </a:p>
          <a:p>
            <a:pPr marL="0" indent="0">
              <a:buNone/>
            </a:pPr>
            <a:r>
              <a:rPr lang="en-US" sz="2000" dirty="0"/>
              <a:t>2) to get medical information so they can collect your evidence of disability.  </a:t>
            </a:r>
          </a:p>
          <a:p>
            <a:pPr marL="0" indent="0">
              <a:buNone/>
            </a:pPr>
            <a:r>
              <a:rPr lang="en-US" sz="2000" dirty="0"/>
              <a:t>3) SSA will send a letter with date/time and to tell you what to gather BEFORE your            appointment. </a:t>
            </a:r>
          </a:p>
          <a:p>
            <a:pPr marL="0" indent="0">
              <a:buNone/>
            </a:pPr>
            <a:r>
              <a:rPr lang="en-US" sz="2000" u="sng" dirty="0"/>
              <a:t>A phone interview will also be scheduled for the Age 18-re-determination. </a:t>
            </a:r>
          </a:p>
          <a:p>
            <a:pPr lvl="8"/>
            <a:endParaRPr lang="en-US" dirty="0"/>
          </a:p>
          <a:p>
            <a:pPr lvl="8"/>
            <a:endParaRPr lang="en-US" dirty="0"/>
          </a:p>
          <a:p>
            <a:pPr marL="3657600" lvl="8" indent="0">
              <a:buNone/>
            </a:pPr>
            <a:r>
              <a:rPr lang="en-US" dirty="0"/>
              <a:t>             then, expect a                                                                                                                             </a:t>
            </a:r>
          </a:p>
          <a:p>
            <a:pPr marL="3657600" lvl="8" indent="0">
              <a:buNone/>
            </a:pPr>
            <a:r>
              <a:rPr lang="en-US" dirty="0"/>
              <a:t>             call from SSA…</a:t>
            </a:r>
          </a:p>
        </p:txBody>
      </p:sp>
      <p:sp>
        <p:nvSpPr>
          <p:cNvPr id="4" name="Text Placeholder 2">
            <a:extLst>
              <a:ext uri="{FF2B5EF4-FFF2-40B4-BE49-F238E27FC236}">
                <a16:creationId xmlns:a16="http://schemas.microsoft.com/office/drawing/2014/main" id="{56523C6B-A6C4-43FE-BEB8-62756809E999}"/>
              </a:ext>
            </a:extLst>
          </p:cNvPr>
          <p:cNvSpPr txBox="1">
            <a:spLocks/>
          </p:cNvSpPr>
          <p:nvPr/>
        </p:nvSpPr>
        <p:spPr>
          <a:xfrm>
            <a:off x="385916" y="2154149"/>
            <a:ext cx="10134600" cy="3756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GO TO: </a:t>
            </a:r>
          </a:p>
        </p:txBody>
      </p:sp>
      <p:pic>
        <p:nvPicPr>
          <p:cNvPr id="5" name="Picture 2" descr="900+ Internet Clip Art | Royalty Free - GoGraph">
            <a:extLst>
              <a:ext uri="{FF2B5EF4-FFF2-40B4-BE49-F238E27FC236}">
                <a16:creationId xmlns:a16="http://schemas.microsoft.com/office/drawing/2014/main" id="{D1ECC65C-E2B5-4B3E-AB73-B559C71E1A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8960" y="5433150"/>
            <a:ext cx="1800225" cy="12197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Picture of the world wide web also called the internet&#10;Social Security Agent&#10;">
            <a:extLst>
              <a:ext uri="{FF2B5EF4-FFF2-40B4-BE49-F238E27FC236}">
                <a16:creationId xmlns:a16="http://schemas.microsoft.com/office/drawing/2014/main" id="{AE69017B-08CB-4D74-9277-BC98FE5EEC14}"/>
              </a:ext>
            </a:extLst>
          </p:cNvPr>
          <p:cNvPicPr>
            <a:picLocks noChangeAspect="1"/>
          </p:cNvPicPr>
          <p:nvPr/>
        </p:nvPicPr>
        <p:blipFill>
          <a:blip r:embed="rId4"/>
          <a:stretch>
            <a:fillRect/>
          </a:stretch>
        </p:blipFill>
        <p:spPr>
          <a:xfrm>
            <a:off x="6633982" y="5046249"/>
            <a:ext cx="2426418" cy="1993565"/>
          </a:xfrm>
          <a:prstGeom prst="rect">
            <a:avLst/>
          </a:prstGeom>
        </p:spPr>
      </p:pic>
    </p:spTree>
    <p:extLst>
      <p:ext uri="{BB962C8B-B14F-4D97-AF65-F5344CB8AC3E}">
        <p14:creationId xmlns:p14="http://schemas.microsoft.com/office/powerpoint/2010/main" val="4251458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A9361-3361-4FBD-94F4-20910219D851}"/>
              </a:ext>
            </a:extLst>
          </p:cNvPr>
          <p:cNvSpPr>
            <a:spLocks noGrp="1"/>
          </p:cNvSpPr>
          <p:nvPr>
            <p:ph type="title"/>
          </p:nvPr>
        </p:nvSpPr>
        <p:spPr/>
        <p:txBody>
          <a:bodyPr>
            <a:normAutofit fontScale="90000"/>
          </a:bodyPr>
          <a:lstStyle/>
          <a:p>
            <a:r>
              <a:rPr lang="en-US" sz="4000" dirty="0"/>
              <a:t>Be ready:</a:t>
            </a:r>
            <a:br>
              <a:rPr lang="en-US" sz="4000" dirty="0"/>
            </a:br>
            <a:r>
              <a:rPr lang="en-US" sz="4000" dirty="0"/>
              <a:t> 	Important financial screening question!!</a:t>
            </a:r>
          </a:p>
        </p:txBody>
      </p:sp>
      <p:sp>
        <p:nvSpPr>
          <p:cNvPr id="3" name="Content Placeholder 2">
            <a:extLst>
              <a:ext uri="{FF2B5EF4-FFF2-40B4-BE49-F238E27FC236}">
                <a16:creationId xmlns:a16="http://schemas.microsoft.com/office/drawing/2014/main" id="{E814CC60-D95C-4B98-8A3E-D8538FE952F2}"/>
              </a:ext>
            </a:extLst>
          </p:cNvPr>
          <p:cNvSpPr>
            <a:spLocks noGrp="1"/>
          </p:cNvSpPr>
          <p:nvPr>
            <p:ph idx="1"/>
          </p:nvPr>
        </p:nvSpPr>
        <p:spPr>
          <a:xfrm>
            <a:off x="1927122" y="1921566"/>
            <a:ext cx="9937953" cy="4936434"/>
          </a:xfrm>
        </p:spPr>
        <p:txBody>
          <a:bodyPr>
            <a:normAutofit lnSpcReduction="10000"/>
          </a:bodyPr>
          <a:lstStyle/>
          <a:p>
            <a:r>
              <a:rPr lang="en-US" sz="2400" dirty="0"/>
              <a:t>If living with family, does the person applying for SSI intend to “pay his/her fair share”??  The answer should be “YES!” to avoid the 1/3 reduction to the SSI check. </a:t>
            </a:r>
          </a:p>
          <a:p>
            <a:pPr marL="0" indent="0">
              <a:buNone/>
            </a:pPr>
            <a:r>
              <a:rPr lang="en-US" sz="2400" dirty="0"/>
              <a:t>	</a:t>
            </a:r>
            <a:r>
              <a:rPr lang="en-US" sz="2400" dirty="0">
                <a:solidFill>
                  <a:srgbClr val="FF0000"/>
                </a:solidFill>
              </a:rPr>
              <a:t>2022- Full SSI payment = $841 * Reduced benefit = $555</a:t>
            </a:r>
          </a:p>
          <a:p>
            <a:r>
              <a:rPr lang="en-US" sz="2400" dirty="0"/>
              <a:t>Family’s household expenses will be counted to determine if the person can afford their fair share with an SSI check. </a:t>
            </a:r>
          </a:p>
          <a:p>
            <a:r>
              <a:rPr lang="en-US" sz="2400" dirty="0"/>
              <a:t>Have a letter ready declaring the applicant’s intention to share in household expenses </a:t>
            </a:r>
          </a:p>
          <a:p>
            <a:r>
              <a:rPr lang="en-US" sz="2400" dirty="0"/>
              <a:t>Be prepared to submit documentation of these expenses</a:t>
            </a:r>
          </a:p>
          <a:p>
            <a:endParaRPr lang="en-US" sz="2400" dirty="0"/>
          </a:p>
          <a:p>
            <a:pPr marL="0" indent="0">
              <a:buNone/>
            </a:pPr>
            <a:r>
              <a:rPr lang="en-US" sz="2400" dirty="0"/>
              <a:t>Questions? Review </a:t>
            </a:r>
            <a:r>
              <a:rPr lang="en-US" sz="2400" dirty="0" err="1"/>
              <a:t>dLCV’s</a:t>
            </a:r>
            <a:r>
              <a:rPr lang="en-US" sz="2400" dirty="0"/>
              <a:t> written guide or video on “How to Avoid the One-Third Reduction at: </a:t>
            </a:r>
            <a:r>
              <a:rPr lang="en-US" sz="2400" dirty="0">
                <a:hlinkClick r:id="rId2"/>
              </a:rPr>
              <a:t>www.dlcv.org/socialsecurity</a:t>
            </a:r>
            <a:endParaRPr lang="en-US" sz="2400" dirty="0"/>
          </a:p>
          <a:p>
            <a:pPr marL="0" indent="0">
              <a:buNone/>
            </a:pPr>
            <a:r>
              <a:rPr lang="en-US" dirty="0"/>
              <a:t> </a:t>
            </a:r>
          </a:p>
          <a:p>
            <a:endParaRPr lang="en-US" dirty="0"/>
          </a:p>
          <a:p>
            <a:endParaRPr lang="en-US" dirty="0"/>
          </a:p>
        </p:txBody>
      </p:sp>
    </p:spTree>
    <p:extLst>
      <p:ext uri="{BB962C8B-B14F-4D97-AF65-F5344CB8AC3E}">
        <p14:creationId xmlns:p14="http://schemas.microsoft.com/office/powerpoint/2010/main" val="540365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31EF2-030E-4A0C-B3D9-C60EFE6B450B}"/>
              </a:ext>
            </a:extLst>
          </p:cNvPr>
          <p:cNvSpPr>
            <a:spLocks noGrp="1"/>
          </p:cNvSpPr>
          <p:nvPr>
            <p:ph type="title"/>
          </p:nvPr>
        </p:nvSpPr>
        <p:spPr/>
        <p:txBody>
          <a:bodyPr>
            <a:normAutofit/>
          </a:bodyPr>
          <a:lstStyle/>
          <a:p>
            <a:r>
              <a:rPr lang="en-US" sz="3200" dirty="0"/>
              <a:t>At 18, Medicaid waivers depend on you having SSI</a:t>
            </a:r>
          </a:p>
        </p:txBody>
      </p:sp>
      <p:sp>
        <p:nvSpPr>
          <p:cNvPr id="3" name="Content Placeholder 2">
            <a:extLst>
              <a:ext uri="{FF2B5EF4-FFF2-40B4-BE49-F238E27FC236}">
                <a16:creationId xmlns:a16="http://schemas.microsoft.com/office/drawing/2014/main" id="{33397BB8-B904-4172-BA44-C88C0EE5153F}"/>
              </a:ext>
            </a:extLst>
          </p:cNvPr>
          <p:cNvSpPr>
            <a:spLocks noGrp="1"/>
          </p:cNvSpPr>
          <p:nvPr>
            <p:ph idx="1"/>
          </p:nvPr>
        </p:nvSpPr>
        <p:spPr>
          <a:xfrm>
            <a:off x="1927122" y="1907458"/>
            <a:ext cx="9937953" cy="4758813"/>
          </a:xfrm>
        </p:spPr>
        <p:txBody>
          <a:bodyPr/>
          <a:lstStyle/>
          <a:p>
            <a:pPr marL="1224915" lvl="8" indent="0" defTabSz="457200">
              <a:lnSpc>
                <a:spcPct val="100000"/>
              </a:lnSpc>
              <a:spcBef>
                <a:spcPct val="20000"/>
              </a:spcBef>
              <a:spcAft>
                <a:spcPts val="600"/>
              </a:spcAft>
              <a:buClr>
                <a:srgbClr val="1CADE4"/>
              </a:buClr>
              <a:buNone/>
            </a:pPr>
            <a:r>
              <a:rPr lang="en-US" sz="2200" b="1" dirty="0">
                <a:solidFill>
                  <a:prstClr val="white"/>
                </a:solidFill>
                <a:latin typeface="Calibri"/>
                <a:ea typeface="+mn-lt"/>
                <a:cs typeface="Calibri"/>
              </a:rPr>
              <a:t>IMPORTANT FOR 17 YEAR OLDS WITH WAIVERS ALREADY IN PLACE! </a:t>
            </a:r>
            <a:endParaRPr lang="en-US" sz="2200" b="1" dirty="0">
              <a:solidFill>
                <a:prstClr val="white"/>
              </a:solidFill>
              <a:latin typeface="Calibri"/>
            </a:endParaRPr>
          </a:p>
          <a:p>
            <a:pPr marL="342900" lvl="0" indent="-342900" defTabSz="457200">
              <a:lnSpc>
                <a:spcPct val="100000"/>
              </a:lnSpc>
              <a:spcBef>
                <a:spcPct val="20000"/>
              </a:spcBef>
              <a:spcAft>
                <a:spcPts val="600"/>
              </a:spcAft>
              <a:buClr>
                <a:srgbClr val="1CADE4"/>
              </a:buClr>
              <a:buFont typeface="Wingdings 2" charset="2"/>
              <a:buChar char=""/>
            </a:pPr>
            <a:r>
              <a:rPr lang="en-US" sz="2000" dirty="0">
                <a:solidFill>
                  <a:srgbClr val="FF0000"/>
                </a:solidFill>
                <a:latin typeface="Calibri"/>
                <a:ea typeface="+mn-lt"/>
                <a:cs typeface="Calibri"/>
              </a:rPr>
              <a:t>If, prior to 18, a child has a Medicaid waiver but is NOT receiving Supplemental Security Income (SSI):</a:t>
            </a:r>
          </a:p>
          <a:p>
            <a:pPr marL="0" lvl="0" indent="0" defTabSz="457200">
              <a:lnSpc>
                <a:spcPct val="100000"/>
              </a:lnSpc>
              <a:spcBef>
                <a:spcPct val="20000"/>
              </a:spcBef>
              <a:spcAft>
                <a:spcPts val="600"/>
              </a:spcAft>
              <a:buClr>
                <a:srgbClr val="1CADE4"/>
              </a:buClr>
              <a:buNone/>
            </a:pPr>
            <a:r>
              <a:rPr lang="en-US" sz="2000" dirty="0">
                <a:solidFill>
                  <a:srgbClr val="FF0000"/>
                </a:solidFill>
                <a:latin typeface="Calibri"/>
                <a:ea typeface="+mn-lt"/>
                <a:cs typeface="Calibri"/>
              </a:rPr>
              <a:t>	</a:t>
            </a:r>
            <a:r>
              <a:rPr lang="en-US" sz="2000" dirty="0">
                <a:solidFill>
                  <a:prstClr val="white"/>
                </a:solidFill>
                <a:latin typeface="Calibri"/>
                <a:ea typeface="+mn-lt"/>
                <a:cs typeface="Calibri"/>
              </a:rPr>
              <a:t>they must undergo a </a:t>
            </a:r>
            <a:r>
              <a:rPr lang="en-US" sz="2000" dirty="0">
                <a:solidFill>
                  <a:prstClr val="white"/>
                </a:solidFill>
                <a:latin typeface="Calibri"/>
                <a:ea typeface="+mn-lt"/>
                <a:cs typeface="Calibri"/>
                <a:hlinkClick r:id="rId2">
                  <a:extLst>
                    <a:ext uri="{A12FA001-AC4F-418D-AE19-62706E023703}">
                      <ahyp:hlinkClr xmlns:ahyp="http://schemas.microsoft.com/office/drawing/2018/hyperlinkcolor" val="tx"/>
                    </a:ext>
                  </a:extLst>
                </a:hlinkClick>
              </a:rPr>
              <a:t>“Medicaid Disability Determination”</a:t>
            </a:r>
            <a:r>
              <a:rPr lang="en-US" sz="2000" dirty="0">
                <a:solidFill>
                  <a:prstClr val="white"/>
                </a:solidFill>
                <a:latin typeface="Calibri"/>
                <a:ea typeface="+mn-lt"/>
                <a:cs typeface="Calibri"/>
              </a:rPr>
              <a:t> before their 18th birthday to 	ensure there's no lapse in Medicaid, including waiver eligibility and services, as they 	move from child to adult Medicaid. They must also APPLY for SSI immediately upon 	turning 18. Medicaid will continue 	for one year while the adult undergoes SSI 	determination. </a:t>
            </a:r>
            <a:endParaRPr lang="en-US" sz="2000" dirty="0">
              <a:solidFill>
                <a:prstClr val="white"/>
              </a:solidFill>
              <a:latin typeface="Calibri"/>
            </a:endParaRPr>
          </a:p>
          <a:p>
            <a:pPr marL="342900" lvl="0" indent="-342900" defTabSz="457200">
              <a:lnSpc>
                <a:spcPct val="100000"/>
              </a:lnSpc>
              <a:spcBef>
                <a:spcPct val="20000"/>
              </a:spcBef>
              <a:spcAft>
                <a:spcPts val="600"/>
              </a:spcAft>
              <a:buClr>
                <a:srgbClr val="1CADE4"/>
              </a:buClr>
              <a:buFont typeface="Wingdings 2" charset="2"/>
              <a:buChar char=""/>
            </a:pPr>
            <a:r>
              <a:rPr lang="en-US" sz="2000" dirty="0">
                <a:solidFill>
                  <a:srgbClr val="FF0000"/>
                </a:solidFill>
                <a:latin typeface="Calibri"/>
                <a:ea typeface="+mn-lt"/>
                <a:cs typeface="Calibri"/>
              </a:rPr>
              <a:t>If, prior to 18, the child has a Medicaid waiver AND receives SSI:</a:t>
            </a:r>
          </a:p>
          <a:p>
            <a:pPr marL="0" lvl="0" indent="0" defTabSz="457200">
              <a:lnSpc>
                <a:spcPct val="100000"/>
              </a:lnSpc>
              <a:spcBef>
                <a:spcPct val="20000"/>
              </a:spcBef>
              <a:spcAft>
                <a:spcPts val="600"/>
              </a:spcAft>
              <a:buClr>
                <a:srgbClr val="1CADE4"/>
              </a:buClr>
              <a:buNone/>
            </a:pPr>
            <a:r>
              <a:rPr lang="en-US" sz="2000" dirty="0">
                <a:solidFill>
                  <a:prstClr val="white"/>
                </a:solidFill>
                <a:latin typeface="Calibri"/>
                <a:ea typeface="+mn-lt"/>
                <a:cs typeface="Calibri"/>
              </a:rPr>
              <a:t>	a “disability determination” for Medicaid is </a:t>
            </a:r>
            <a:r>
              <a:rPr lang="en-US" sz="2000" u="sng" dirty="0">
                <a:solidFill>
                  <a:prstClr val="white"/>
                </a:solidFill>
                <a:latin typeface="Calibri"/>
                <a:ea typeface="+mn-lt"/>
                <a:cs typeface="Calibri"/>
              </a:rPr>
              <a:t>not</a:t>
            </a:r>
            <a:r>
              <a:rPr lang="en-US" sz="2000" dirty="0">
                <a:solidFill>
                  <a:prstClr val="white"/>
                </a:solidFill>
                <a:latin typeface="Calibri"/>
                <a:ea typeface="+mn-lt"/>
                <a:cs typeface="Calibri"/>
              </a:rPr>
              <a:t> required. In that case, the child will have 	an </a:t>
            </a:r>
            <a:r>
              <a:rPr lang="en-US" sz="2000" dirty="0">
                <a:solidFill>
                  <a:prstClr val="white"/>
                </a:solidFill>
                <a:latin typeface="Calibri"/>
                <a:ea typeface="+mn-lt"/>
                <a:cs typeface="Calibri"/>
                <a:hlinkClick r:id="rId3">
                  <a:extLst>
                    <a:ext uri="{A12FA001-AC4F-418D-AE19-62706E023703}">
                      <ahyp:hlinkClr xmlns:ahyp="http://schemas.microsoft.com/office/drawing/2018/hyperlinkcolor" val="tx"/>
                    </a:ext>
                  </a:extLst>
                </a:hlinkClick>
              </a:rPr>
              <a:t>SSI “age 18 re-determination”</a:t>
            </a:r>
            <a:r>
              <a:rPr lang="en-US" sz="2000" dirty="0">
                <a:solidFill>
                  <a:prstClr val="white"/>
                </a:solidFill>
                <a:latin typeface="Calibri"/>
                <a:ea typeface="+mn-lt"/>
                <a:cs typeface="Calibri"/>
              </a:rPr>
              <a:t> completed by the Social Security Administration (SSA) 	when he or she turns 18. Medicaid will continue for one year while the adult undergoes 	SSI determination. </a:t>
            </a:r>
            <a:endParaRPr lang="en-US" sz="2000" dirty="0">
              <a:solidFill>
                <a:prstClr val="white"/>
              </a:solidFill>
              <a:latin typeface="Calibri"/>
            </a:endParaRPr>
          </a:p>
          <a:p>
            <a:pPr marL="0" indent="0">
              <a:buNone/>
            </a:pPr>
            <a:endParaRPr lang="en-US" dirty="0"/>
          </a:p>
        </p:txBody>
      </p:sp>
    </p:spTree>
    <p:extLst>
      <p:ext uri="{BB962C8B-B14F-4D97-AF65-F5344CB8AC3E}">
        <p14:creationId xmlns:p14="http://schemas.microsoft.com/office/powerpoint/2010/main" val="2587581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75875-C634-4852-95C9-B53B497E4024}"/>
              </a:ext>
            </a:extLst>
          </p:cNvPr>
          <p:cNvSpPr>
            <a:spLocks noGrp="1"/>
          </p:cNvSpPr>
          <p:nvPr>
            <p:ph type="title"/>
          </p:nvPr>
        </p:nvSpPr>
        <p:spPr/>
        <p:txBody>
          <a:bodyPr>
            <a:normAutofit/>
          </a:bodyPr>
          <a:lstStyle/>
          <a:p>
            <a:r>
              <a:rPr lang="en-US" sz="3600" dirty="0"/>
              <a:t>How do you avoid denials of the Age-18          Re-determination or a new SSI Application?</a:t>
            </a:r>
          </a:p>
        </p:txBody>
      </p:sp>
      <p:sp>
        <p:nvSpPr>
          <p:cNvPr id="3" name="Text Placeholder 2">
            <a:extLst>
              <a:ext uri="{FF2B5EF4-FFF2-40B4-BE49-F238E27FC236}">
                <a16:creationId xmlns:a16="http://schemas.microsoft.com/office/drawing/2014/main" id="{D94F9FB5-8E6E-4216-B4EF-903E6889FB96}"/>
              </a:ext>
            </a:extLst>
          </p:cNvPr>
          <p:cNvSpPr>
            <a:spLocks noGrp="1"/>
          </p:cNvSpPr>
          <p:nvPr>
            <p:ph type="body" sz="quarter" idx="13"/>
          </p:nvPr>
        </p:nvSpPr>
        <p:spPr>
          <a:xfrm>
            <a:off x="385763" y="2084440"/>
            <a:ext cx="10134600" cy="3805186"/>
          </a:xfrm>
        </p:spPr>
        <p:txBody>
          <a:bodyPr>
            <a:normAutofit fontScale="92500" lnSpcReduction="10000"/>
          </a:bodyPr>
          <a:lstStyle/>
          <a:p>
            <a:pPr marL="0" indent="0">
              <a:buNone/>
            </a:pPr>
            <a:r>
              <a:rPr lang="en-US" dirty="0"/>
              <a:t>		</a:t>
            </a:r>
            <a:r>
              <a:rPr lang="en-US" b="1" dirty="0">
                <a:solidFill>
                  <a:srgbClr val="FF0000"/>
                </a:solidFill>
              </a:rPr>
              <a:t>Document, document, document!!</a:t>
            </a:r>
          </a:p>
          <a:p>
            <a:pPr>
              <a:buFont typeface="Wingdings" panose="05000000000000000000" pitchFamily="2" charset="2"/>
              <a:buChar char="Ø"/>
            </a:pPr>
            <a:r>
              <a:rPr lang="en-US" sz="2600" dirty="0"/>
              <a:t> As close to age 18 as possible get updated medical and/or psychological evaluations so evidence is current:</a:t>
            </a:r>
          </a:p>
          <a:p>
            <a:pPr>
              <a:buFont typeface="Wingdings" panose="05000000000000000000" pitchFamily="2" charset="2"/>
              <a:buChar char="Ø"/>
            </a:pPr>
            <a:r>
              <a:rPr lang="en-US" sz="2600" dirty="0"/>
              <a:t> Triennial evaluation for an IEP </a:t>
            </a:r>
          </a:p>
          <a:p>
            <a:pPr>
              <a:buFont typeface="Wingdings" panose="05000000000000000000" pitchFamily="2" charset="2"/>
              <a:buChar char="Ø"/>
            </a:pPr>
            <a:r>
              <a:rPr lang="en-US" sz="2600" dirty="0"/>
              <a:t> Psycho-educational Evaluation</a:t>
            </a:r>
          </a:p>
          <a:p>
            <a:pPr>
              <a:buFont typeface="Wingdings" panose="05000000000000000000" pitchFamily="2" charset="2"/>
              <a:buChar char="Ø"/>
            </a:pPr>
            <a:r>
              <a:rPr lang="en-US" sz="2600" dirty="0"/>
              <a:t> Psychiatric facility records, therapies, etc.</a:t>
            </a:r>
          </a:p>
          <a:p>
            <a:pPr>
              <a:buFont typeface="Wingdings" panose="05000000000000000000" pitchFamily="2" charset="2"/>
              <a:buChar char="Ø"/>
            </a:pPr>
            <a:r>
              <a:rPr lang="en-US" sz="2600" dirty="0"/>
              <a:t> Make appointments with all treating physicians so they can document </a:t>
            </a:r>
            <a:r>
              <a:rPr lang="en-US" sz="2600" u="sng" dirty="0"/>
              <a:t>all</a:t>
            </a:r>
            <a:r>
              <a:rPr lang="en-US" sz="2600" dirty="0"/>
              <a:t> limitations</a:t>
            </a:r>
          </a:p>
          <a:p>
            <a:pPr>
              <a:buFont typeface="Wingdings" panose="05000000000000000000" pitchFamily="2" charset="2"/>
              <a:buChar char="Ø"/>
            </a:pPr>
            <a:r>
              <a:rPr lang="en-US" sz="2600" dirty="0"/>
              <a:t> When completing “function” forms be sure to accurately describe     limitations</a:t>
            </a:r>
          </a:p>
        </p:txBody>
      </p:sp>
    </p:spTree>
    <p:extLst>
      <p:ext uri="{BB962C8B-B14F-4D97-AF65-F5344CB8AC3E}">
        <p14:creationId xmlns:p14="http://schemas.microsoft.com/office/powerpoint/2010/main" val="1400437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61CE4-470F-4B78-84FA-D617A26E27DA}"/>
              </a:ext>
            </a:extLst>
          </p:cNvPr>
          <p:cNvSpPr>
            <a:spLocks noGrp="1"/>
          </p:cNvSpPr>
          <p:nvPr>
            <p:ph type="title"/>
          </p:nvPr>
        </p:nvSpPr>
        <p:spPr/>
        <p:txBody>
          <a:bodyPr>
            <a:normAutofit/>
          </a:bodyPr>
          <a:lstStyle/>
          <a:p>
            <a:r>
              <a:rPr lang="en-US" sz="3200" dirty="0"/>
              <a:t>If denied, is there a way to keep the benefit anyway?? </a:t>
            </a:r>
          </a:p>
        </p:txBody>
      </p:sp>
      <p:sp>
        <p:nvSpPr>
          <p:cNvPr id="3" name="Text Placeholder 2">
            <a:extLst>
              <a:ext uri="{FF2B5EF4-FFF2-40B4-BE49-F238E27FC236}">
                <a16:creationId xmlns:a16="http://schemas.microsoft.com/office/drawing/2014/main" id="{0B4C3FCC-1CA9-4366-BE41-4D928BD499E9}"/>
              </a:ext>
            </a:extLst>
          </p:cNvPr>
          <p:cNvSpPr>
            <a:spLocks noGrp="1"/>
          </p:cNvSpPr>
          <p:nvPr>
            <p:ph type="body" sz="quarter" idx="13"/>
          </p:nvPr>
        </p:nvSpPr>
        <p:spPr>
          <a:xfrm>
            <a:off x="385763" y="1946787"/>
            <a:ext cx="10134600" cy="4546087"/>
          </a:xfrm>
        </p:spPr>
        <p:txBody>
          <a:bodyPr>
            <a:normAutofit fontScale="92500" lnSpcReduction="10000"/>
          </a:bodyPr>
          <a:lstStyle/>
          <a:p>
            <a:pPr>
              <a:buFont typeface="Wingdings" panose="05000000000000000000" pitchFamily="2" charset="2"/>
              <a:buChar char="Ø"/>
            </a:pPr>
            <a:endParaRPr lang="en-US" dirty="0"/>
          </a:p>
          <a:p>
            <a:pPr>
              <a:buFont typeface="Wingdings" panose="05000000000000000000" pitchFamily="2" charset="2"/>
              <a:buChar char="Ø"/>
            </a:pPr>
            <a:r>
              <a:rPr lang="en-US" sz="2600" dirty="0"/>
              <a:t>If denied, </a:t>
            </a:r>
            <a:r>
              <a:rPr lang="en-US" sz="2600" u="sng" dirty="0"/>
              <a:t>contact SSA within 10 days </a:t>
            </a:r>
            <a:r>
              <a:rPr lang="en-US" sz="2600" dirty="0"/>
              <a:t>and request “benefit continuation” </a:t>
            </a:r>
            <a:r>
              <a:rPr lang="en-US" sz="2600" u="sng" dirty="0"/>
              <a:t>and</a:t>
            </a:r>
            <a:r>
              <a:rPr lang="en-US" sz="2600" dirty="0"/>
              <a:t> appeal the decision. Benefits will continue during the appeal process – as long as you appeal.                            </a:t>
            </a:r>
          </a:p>
          <a:p>
            <a:pPr lvl="1">
              <a:buFont typeface="Wingdings" panose="05000000000000000000" pitchFamily="2" charset="2"/>
              <a:buChar char="Ø"/>
            </a:pPr>
            <a:r>
              <a:rPr lang="en-US" sz="1500" dirty="0"/>
              <a:t>Note: You may have to pay back if not finally approved but this can be appealed. </a:t>
            </a:r>
          </a:p>
          <a:p>
            <a:pPr marL="0" indent="0">
              <a:buNone/>
            </a:pPr>
            <a:endParaRPr lang="en-US" dirty="0"/>
          </a:p>
          <a:p>
            <a:pPr>
              <a:buFont typeface="Wingdings" panose="05000000000000000000" pitchFamily="2" charset="2"/>
              <a:buChar char="Ø"/>
            </a:pPr>
            <a:r>
              <a:rPr lang="en-US" sz="2600" dirty="0"/>
              <a:t>The appeal needs to be submitted within 60 days. </a:t>
            </a:r>
          </a:p>
          <a:p>
            <a:pPr marL="0" indent="0">
              <a:buNone/>
            </a:pPr>
            <a:endParaRPr lang="en-US" sz="2600" dirty="0"/>
          </a:p>
          <a:p>
            <a:pPr marL="0" indent="0">
              <a:buNone/>
            </a:pPr>
            <a:r>
              <a:rPr lang="en-US" sz="2600" dirty="0"/>
              <a:t>				- AND -</a:t>
            </a:r>
          </a:p>
          <a:p>
            <a:pPr marL="0" indent="0">
              <a:buNone/>
            </a:pPr>
            <a:endParaRPr lang="en-US" sz="2600" dirty="0"/>
          </a:p>
          <a:p>
            <a:pPr marL="0" indent="0">
              <a:buNone/>
            </a:pPr>
            <a:r>
              <a:rPr lang="en-US" sz="2600" dirty="0"/>
              <a:t>		If SSA still decides you don’t meet the adult rules…</a:t>
            </a:r>
          </a:p>
        </p:txBody>
      </p:sp>
    </p:spTree>
    <p:extLst>
      <p:ext uri="{BB962C8B-B14F-4D97-AF65-F5344CB8AC3E}">
        <p14:creationId xmlns:p14="http://schemas.microsoft.com/office/powerpoint/2010/main" val="3474300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1932E-F480-4F0A-BC0A-EA8C2FB3EE96}"/>
              </a:ext>
            </a:extLst>
          </p:cNvPr>
          <p:cNvSpPr>
            <a:spLocks noGrp="1"/>
          </p:cNvSpPr>
          <p:nvPr>
            <p:ph type="title"/>
          </p:nvPr>
        </p:nvSpPr>
        <p:spPr/>
        <p:txBody>
          <a:bodyPr/>
          <a:lstStyle/>
          <a:p>
            <a:r>
              <a:rPr lang="en-US" dirty="0"/>
              <a:t>If denied, SECTION 301 may apply…</a:t>
            </a:r>
            <a:br>
              <a:rPr lang="en-US" dirty="0"/>
            </a:br>
            <a:endParaRPr lang="en-US" dirty="0"/>
          </a:p>
        </p:txBody>
      </p:sp>
      <p:sp>
        <p:nvSpPr>
          <p:cNvPr id="3" name="Text Placeholder 2">
            <a:extLst>
              <a:ext uri="{FF2B5EF4-FFF2-40B4-BE49-F238E27FC236}">
                <a16:creationId xmlns:a16="http://schemas.microsoft.com/office/drawing/2014/main" id="{89FF18CC-6CC0-4A5A-B24F-1B4BCFFA309C}"/>
              </a:ext>
            </a:extLst>
          </p:cNvPr>
          <p:cNvSpPr>
            <a:spLocks noGrp="1"/>
          </p:cNvSpPr>
          <p:nvPr>
            <p:ph type="body" sz="quarter" idx="13"/>
          </p:nvPr>
        </p:nvSpPr>
        <p:spPr>
          <a:xfrm>
            <a:off x="385763" y="2133600"/>
            <a:ext cx="10134600" cy="4090219"/>
          </a:xfrm>
        </p:spPr>
        <p:txBody>
          <a:bodyPr>
            <a:normAutofit/>
          </a:bodyPr>
          <a:lstStyle/>
          <a:p>
            <a:r>
              <a:rPr lang="en-US" dirty="0"/>
              <a:t>SECTION 301 applies if:</a:t>
            </a:r>
          </a:p>
          <a:p>
            <a:pPr marL="0" indent="0">
              <a:buNone/>
            </a:pPr>
            <a:endParaRPr lang="en-US" dirty="0"/>
          </a:p>
          <a:p>
            <a:pPr>
              <a:buFont typeface="Wingdings" panose="05000000000000000000" pitchFamily="2" charset="2"/>
              <a:buChar char="Ø"/>
            </a:pPr>
            <a:r>
              <a:rPr lang="en-US" dirty="0"/>
              <a:t> </a:t>
            </a:r>
            <a:r>
              <a:rPr lang="en-US" sz="2400" dirty="0"/>
              <a:t>a students remains in high school past age 18, </a:t>
            </a:r>
            <a:r>
              <a:rPr lang="en-US" sz="2400" u="sng" dirty="0"/>
              <a:t>or</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a:t> is receiving vocational rehabilitation, training, or education,  </a:t>
            </a:r>
          </a:p>
          <a:p>
            <a:pPr marL="0" indent="0">
              <a:buNone/>
            </a:pPr>
            <a:r>
              <a:rPr lang="en-US" sz="2400" dirty="0"/>
              <a:t>                              	                  - and -</a:t>
            </a:r>
          </a:p>
          <a:p>
            <a:pPr>
              <a:buFont typeface="Wingdings" panose="05000000000000000000" pitchFamily="2" charset="2"/>
              <a:buChar char="Ø"/>
            </a:pPr>
            <a:r>
              <a:rPr lang="en-US" sz="2400" dirty="0"/>
              <a:t> is actively participating in an approved program such as a public or private school, DARS or DBVI, or an employment network.</a:t>
            </a:r>
          </a:p>
          <a:p>
            <a:pPr marL="0" indent="0">
              <a:buNone/>
            </a:pPr>
            <a:endParaRPr lang="en-US" dirty="0"/>
          </a:p>
        </p:txBody>
      </p:sp>
    </p:spTree>
    <p:extLst>
      <p:ext uri="{BB962C8B-B14F-4D97-AF65-F5344CB8AC3E}">
        <p14:creationId xmlns:p14="http://schemas.microsoft.com/office/powerpoint/2010/main" val="2511733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1FA2E-351B-4AFE-9572-39FF395AAB49}"/>
              </a:ext>
            </a:extLst>
          </p:cNvPr>
          <p:cNvSpPr>
            <a:spLocks noGrp="1"/>
          </p:cNvSpPr>
          <p:nvPr>
            <p:ph type="title"/>
          </p:nvPr>
        </p:nvSpPr>
        <p:spPr/>
        <p:txBody>
          <a:bodyPr/>
          <a:lstStyle/>
          <a:p>
            <a:r>
              <a:rPr lang="en-US" dirty="0"/>
              <a:t>How do you claim Section 301</a:t>
            </a:r>
          </a:p>
        </p:txBody>
      </p:sp>
      <p:sp>
        <p:nvSpPr>
          <p:cNvPr id="3" name="Text Placeholder 2">
            <a:extLst>
              <a:ext uri="{FF2B5EF4-FFF2-40B4-BE49-F238E27FC236}">
                <a16:creationId xmlns:a16="http://schemas.microsoft.com/office/drawing/2014/main" id="{ABD08D1E-EDEC-4AF1-B412-0BFAEAC38DF1}"/>
              </a:ext>
            </a:extLst>
          </p:cNvPr>
          <p:cNvSpPr>
            <a:spLocks noGrp="1"/>
          </p:cNvSpPr>
          <p:nvPr>
            <p:ph type="body" sz="quarter" idx="13"/>
          </p:nvPr>
        </p:nvSpPr>
        <p:spPr/>
        <p:txBody>
          <a:bodyPr>
            <a:normAutofit/>
          </a:bodyPr>
          <a:lstStyle/>
          <a:p>
            <a:pPr marL="0" indent="0">
              <a:buNone/>
            </a:pPr>
            <a:r>
              <a:rPr lang="en-US" sz="2400" dirty="0"/>
              <a:t>Be sure to tell Social Security at the beginning of the application or re-determination process about these school or vocational activities. </a:t>
            </a:r>
          </a:p>
          <a:p>
            <a:pPr marL="0" indent="0">
              <a:buNone/>
            </a:pPr>
            <a:endParaRPr lang="en-US" sz="2400" dirty="0"/>
          </a:p>
          <a:p>
            <a:pPr marL="0" indent="0">
              <a:buNone/>
            </a:pPr>
            <a:r>
              <a:rPr lang="en-US" sz="2400" dirty="0"/>
              <a:t>Or, if appealing, be sure to include this in the appeal forms.</a:t>
            </a:r>
          </a:p>
          <a:p>
            <a:pPr marL="0" indent="0">
              <a:buNone/>
            </a:pPr>
            <a:endParaRPr lang="en-US" sz="2400" dirty="0"/>
          </a:p>
          <a:p>
            <a:pPr marL="0" indent="0">
              <a:buNone/>
            </a:pPr>
            <a:r>
              <a:rPr lang="en-US" sz="2400" dirty="0"/>
              <a:t>Social security will collect evidence of these activities and will determine if you meet the criteria of Section 301. If so, your benefit will continue until you complete your program of education and/or vocational rehabilitation.</a:t>
            </a:r>
          </a:p>
        </p:txBody>
      </p:sp>
    </p:spTree>
    <p:extLst>
      <p:ext uri="{BB962C8B-B14F-4D97-AF65-F5344CB8AC3E}">
        <p14:creationId xmlns:p14="http://schemas.microsoft.com/office/powerpoint/2010/main" val="1921696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19633-59D6-4677-881A-82B832C05BCA}"/>
              </a:ext>
            </a:extLst>
          </p:cNvPr>
          <p:cNvSpPr>
            <a:spLocks noGrp="1"/>
          </p:cNvSpPr>
          <p:nvPr>
            <p:ph type="title"/>
          </p:nvPr>
        </p:nvSpPr>
        <p:spPr/>
        <p:txBody>
          <a:bodyPr>
            <a:normAutofit/>
          </a:bodyPr>
          <a:lstStyle/>
          <a:p>
            <a:r>
              <a:rPr lang="en-US" sz="3600" dirty="0"/>
              <a:t>	Things to keep in mind when turning 18</a:t>
            </a:r>
          </a:p>
        </p:txBody>
      </p:sp>
      <p:sp>
        <p:nvSpPr>
          <p:cNvPr id="3" name="Text Placeholder 2">
            <a:extLst>
              <a:ext uri="{FF2B5EF4-FFF2-40B4-BE49-F238E27FC236}">
                <a16:creationId xmlns:a16="http://schemas.microsoft.com/office/drawing/2014/main" id="{665BEE13-3070-470B-B542-F3E89ED0ED5D}"/>
              </a:ext>
            </a:extLst>
          </p:cNvPr>
          <p:cNvSpPr>
            <a:spLocks noGrp="1"/>
          </p:cNvSpPr>
          <p:nvPr>
            <p:ph type="body" sz="quarter" idx="13"/>
          </p:nvPr>
        </p:nvSpPr>
        <p:spPr>
          <a:xfrm>
            <a:off x="385763" y="2133600"/>
            <a:ext cx="10134600" cy="4359275"/>
          </a:xfrm>
        </p:spPr>
        <p:txBody>
          <a:bodyPr>
            <a:normAutofit fontScale="92500" lnSpcReduction="10000"/>
          </a:bodyPr>
          <a:lstStyle/>
          <a:p>
            <a:pPr>
              <a:buFont typeface="Wingdings" panose="05000000000000000000" pitchFamily="2" charset="2"/>
              <a:buChar char="Ø"/>
            </a:pPr>
            <a:r>
              <a:rPr lang="en-US" sz="2400" dirty="0"/>
              <a:t>About 50% of SSI Age-18 re-determinations are denied. It is less likely if child/teen has a waiver.</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a:t>If SSI ends, so do Medicaid and waivers.</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a:t>Involve DARS in the transition process from age 14 forward and stay connected to DARS (to activate Section 301, if necessary).</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a:t>Plan ahead in case SSI ends and denials and Section 301 fail.</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a:t>Consider re-applying later with better proof of inability to work (hard to prove your can’t work if you’ve never tried). </a:t>
            </a:r>
          </a:p>
          <a:p>
            <a:pPr marL="0" indent="0">
              <a:buNone/>
            </a:pPr>
            <a:endParaRPr lang="en-US" dirty="0"/>
          </a:p>
        </p:txBody>
      </p:sp>
    </p:spTree>
    <p:extLst>
      <p:ext uri="{BB962C8B-B14F-4D97-AF65-F5344CB8AC3E}">
        <p14:creationId xmlns:p14="http://schemas.microsoft.com/office/powerpoint/2010/main" val="1092144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AA4CE-E232-4868-AAD8-98524A1ABAA9}"/>
              </a:ext>
            </a:extLst>
          </p:cNvPr>
          <p:cNvSpPr>
            <a:spLocks noGrp="1"/>
          </p:cNvSpPr>
          <p:nvPr>
            <p:ph type="title"/>
          </p:nvPr>
        </p:nvSpPr>
        <p:spPr/>
        <p:txBody>
          <a:bodyPr/>
          <a:lstStyle/>
          <a:p>
            <a:r>
              <a:rPr lang="en-US" dirty="0"/>
              <a:t>Are there other SSA programs you should know about?</a:t>
            </a:r>
            <a:br>
              <a:rPr lang="en-US" dirty="0"/>
            </a:br>
            <a:r>
              <a:rPr lang="en-US" dirty="0"/>
              <a:t>Yes: Disabled Adult Child (DAC)</a:t>
            </a:r>
          </a:p>
        </p:txBody>
      </p:sp>
    </p:spTree>
    <p:extLst>
      <p:ext uri="{BB962C8B-B14F-4D97-AF65-F5344CB8AC3E}">
        <p14:creationId xmlns:p14="http://schemas.microsoft.com/office/powerpoint/2010/main" val="1861481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B0BC62-F7E1-49F5-8B8A-0E0A84103709}"/>
              </a:ext>
            </a:extLst>
          </p:cNvPr>
          <p:cNvSpPr>
            <a:spLocks noGrp="1"/>
          </p:cNvSpPr>
          <p:nvPr>
            <p:ph type="title"/>
          </p:nvPr>
        </p:nvSpPr>
        <p:spPr/>
        <p:txBody>
          <a:bodyPr/>
          <a:lstStyle/>
          <a:p>
            <a:r>
              <a:rPr lang="en-US" dirty="0"/>
              <a:t>Goals for this “transition” session</a:t>
            </a:r>
          </a:p>
        </p:txBody>
      </p:sp>
      <p:sp>
        <p:nvSpPr>
          <p:cNvPr id="5" name="Text Placeholder 4">
            <a:extLst>
              <a:ext uri="{FF2B5EF4-FFF2-40B4-BE49-F238E27FC236}">
                <a16:creationId xmlns:a16="http://schemas.microsoft.com/office/drawing/2014/main" id="{0A640AF4-5F67-4D04-9767-8CFBBF8F7B41}"/>
              </a:ext>
            </a:extLst>
          </p:cNvPr>
          <p:cNvSpPr>
            <a:spLocks noGrp="1"/>
          </p:cNvSpPr>
          <p:nvPr>
            <p:ph type="body" sz="quarter" idx="13"/>
          </p:nvPr>
        </p:nvSpPr>
        <p:spPr>
          <a:xfrm>
            <a:off x="385763" y="2133600"/>
            <a:ext cx="10928782" cy="3756025"/>
          </a:xfrm>
        </p:spPr>
        <p:txBody>
          <a:bodyPr>
            <a:normAutofit/>
          </a:bodyPr>
          <a:lstStyle/>
          <a:p>
            <a:pPr marL="0" indent="0">
              <a:buNone/>
            </a:pPr>
            <a:r>
              <a:rPr lang="en-US" dirty="0"/>
              <a:t>How to prepare for social security changes at 18:</a:t>
            </a:r>
          </a:p>
          <a:p>
            <a:pPr marL="0" indent="0">
              <a:buNone/>
            </a:pPr>
            <a:endParaRPr lang="en-US" dirty="0"/>
          </a:p>
          <a:p>
            <a:r>
              <a:rPr lang="en-US" sz="2000" dirty="0"/>
              <a:t>Understand how SSI changes at age 18 … if you already have SSI or not</a:t>
            </a:r>
          </a:p>
          <a:p>
            <a:r>
              <a:rPr lang="en-US" sz="2000" dirty="0"/>
              <a:t>Understand that keeping waivers as an adult depends on having SSI </a:t>
            </a:r>
          </a:p>
          <a:p>
            <a:r>
              <a:rPr lang="en-US" sz="2000" dirty="0"/>
              <a:t>Understand how to avoid the 1/3 reduction to the SSI payment</a:t>
            </a:r>
          </a:p>
          <a:p>
            <a:r>
              <a:rPr lang="en-US" sz="2000" dirty="0"/>
              <a:t>Understand ways to keep benefit if it is denied.                                                             </a:t>
            </a:r>
          </a:p>
          <a:p>
            <a:r>
              <a:rPr lang="en-US" sz="2000" dirty="0"/>
              <a:t>Understand SSDI &amp; DAC benefits … acronyms to be explained! </a:t>
            </a:r>
          </a:p>
          <a:p>
            <a:r>
              <a:rPr lang="en-US" sz="2000" dirty="0"/>
              <a:t>Understand you </a:t>
            </a:r>
            <a:r>
              <a:rPr lang="en-US" sz="2000" u="sng" dirty="0"/>
              <a:t>can</a:t>
            </a:r>
            <a:r>
              <a:rPr lang="en-US" sz="2000" dirty="0"/>
              <a:t> work while receiving SSI…</a:t>
            </a:r>
            <a:r>
              <a:rPr lang="en-US" sz="1800" dirty="0"/>
              <a:t>the next session is for YOU! </a:t>
            </a:r>
          </a:p>
        </p:txBody>
      </p:sp>
      <p:pic>
        <p:nvPicPr>
          <p:cNvPr id="2" name="Picture 1" descr="Happy 18th Birthday sign&#10;">
            <a:extLst>
              <a:ext uri="{FF2B5EF4-FFF2-40B4-BE49-F238E27FC236}">
                <a16:creationId xmlns:a16="http://schemas.microsoft.com/office/drawing/2014/main" id="{C0C2D69B-F3B4-47B4-A39A-D7BC86595DED}"/>
              </a:ext>
            </a:extLst>
          </p:cNvPr>
          <p:cNvPicPr>
            <a:picLocks noChangeAspect="1"/>
          </p:cNvPicPr>
          <p:nvPr/>
        </p:nvPicPr>
        <p:blipFill>
          <a:blip r:embed="rId2"/>
          <a:stretch>
            <a:fillRect/>
          </a:stretch>
        </p:blipFill>
        <p:spPr>
          <a:xfrm>
            <a:off x="8608002" y="1276855"/>
            <a:ext cx="1238250" cy="1238250"/>
          </a:xfrm>
          <a:prstGeom prst="rect">
            <a:avLst/>
          </a:prstGeom>
        </p:spPr>
      </p:pic>
    </p:spTree>
    <p:extLst>
      <p:ext uri="{BB962C8B-B14F-4D97-AF65-F5344CB8AC3E}">
        <p14:creationId xmlns:p14="http://schemas.microsoft.com/office/powerpoint/2010/main" val="3019998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88C95-C0BE-4B19-9354-F1E97A700207}"/>
              </a:ext>
            </a:extLst>
          </p:cNvPr>
          <p:cNvSpPr>
            <a:spLocks noGrp="1"/>
          </p:cNvSpPr>
          <p:nvPr>
            <p:ph type="title"/>
          </p:nvPr>
        </p:nvSpPr>
        <p:spPr/>
        <p:txBody>
          <a:bodyPr>
            <a:normAutofit/>
          </a:bodyPr>
          <a:lstStyle/>
          <a:p>
            <a:r>
              <a:rPr lang="en-US" sz="3200" dirty="0"/>
              <a:t>What if a parent is disabled, retired or deceased?? </a:t>
            </a:r>
          </a:p>
        </p:txBody>
      </p:sp>
      <p:sp>
        <p:nvSpPr>
          <p:cNvPr id="3" name="Content Placeholder 2">
            <a:extLst>
              <a:ext uri="{FF2B5EF4-FFF2-40B4-BE49-F238E27FC236}">
                <a16:creationId xmlns:a16="http://schemas.microsoft.com/office/drawing/2014/main" id="{AF9F7FD2-AB95-416E-A982-893EC468A6D4}"/>
              </a:ext>
            </a:extLst>
          </p:cNvPr>
          <p:cNvSpPr>
            <a:spLocks noGrp="1"/>
          </p:cNvSpPr>
          <p:nvPr>
            <p:ph idx="1"/>
          </p:nvPr>
        </p:nvSpPr>
        <p:spPr/>
        <p:txBody>
          <a:bodyPr>
            <a:normAutofit/>
          </a:bodyPr>
          <a:lstStyle/>
          <a:p>
            <a:pPr marL="0" indent="0">
              <a:buNone/>
            </a:pPr>
            <a:r>
              <a:rPr lang="en-US" dirty="0"/>
              <a:t>SSA  provides a “Disabled Adult Child” benefit to those whose disability </a:t>
            </a:r>
            <a:r>
              <a:rPr lang="en-US" u="sng" dirty="0"/>
              <a:t>began before age 22 </a:t>
            </a:r>
            <a:r>
              <a:rPr lang="en-US" dirty="0"/>
              <a:t>if a parent is:</a:t>
            </a:r>
          </a:p>
          <a:p>
            <a:pPr marL="514350" indent="-514350">
              <a:buAutoNum type="arabicPeriod"/>
            </a:pPr>
            <a:r>
              <a:rPr lang="en-US" sz="2400" dirty="0"/>
              <a:t>Disabled receiving SSDI (not SSI)</a:t>
            </a:r>
          </a:p>
          <a:p>
            <a:pPr marL="514350" indent="-514350">
              <a:buAutoNum type="arabicPeriod"/>
            </a:pPr>
            <a:r>
              <a:rPr lang="en-US" sz="2400" dirty="0"/>
              <a:t>Retired collecting an SSA retirement check</a:t>
            </a:r>
          </a:p>
          <a:p>
            <a:pPr marL="514350" indent="-514350">
              <a:buAutoNum type="arabicPeriod"/>
            </a:pPr>
            <a:r>
              <a:rPr lang="en-US" sz="2400" dirty="0"/>
              <a:t>Deceased (these are called survivors benefits)</a:t>
            </a:r>
          </a:p>
          <a:p>
            <a:pPr marL="0" indent="0">
              <a:buNone/>
            </a:pPr>
            <a:r>
              <a:rPr lang="en-US" sz="2400" dirty="0"/>
              <a:t>    </a:t>
            </a:r>
          </a:p>
          <a:p>
            <a:pPr marL="0" indent="0">
              <a:buNone/>
            </a:pPr>
            <a:r>
              <a:rPr lang="en-US" sz="2400" dirty="0"/>
              <a:t>     This benefit can add to or replace SSI – but you will not lose         	Medicaid or your waivers! </a:t>
            </a:r>
          </a:p>
          <a:p>
            <a:pPr marL="0" indent="0">
              <a:buNone/>
            </a:pPr>
            <a:r>
              <a:rPr lang="en-US" sz="2400" dirty="0"/>
              <a:t>     Applying for this later in life will require a new application.</a:t>
            </a:r>
          </a:p>
        </p:txBody>
      </p:sp>
    </p:spTree>
    <p:extLst>
      <p:ext uri="{BB962C8B-B14F-4D97-AF65-F5344CB8AC3E}">
        <p14:creationId xmlns:p14="http://schemas.microsoft.com/office/powerpoint/2010/main" val="3414094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E159B-02EB-4A6B-92BE-9B0A25CD545E}"/>
              </a:ext>
            </a:extLst>
          </p:cNvPr>
          <p:cNvSpPr>
            <a:spLocks noGrp="1"/>
          </p:cNvSpPr>
          <p:nvPr>
            <p:ph type="title"/>
          </p:nvPr>
        </p:nvSpPr>
        <p:spPr/>
        <p:txBody>
          <a:bodyPr/>
          <a:lstStyle/>
          <a:p>
            <a:r>
              <a:rPr lang="en-US" dirty="0"/>
              <a:t>Are there any other SSA programs you should know about?? </a:t>
            </a:r>
            <a:br>
              <a:rPr lang="en-US" dirty="0"/>
            </a:br>
            <a:r>
              <a:rPr lang="en-US" dirty="0"/>
              <a:t>Yes: SSDI </a:t>
            </a:r>
          </a:p>
        </p:txBody>
      </p:sp>
    </p:spTree>
    <p:extLst>
      <p:ext uri="{BB962C8B-B14F-4D97-AF65-F5344CB8AC3E}">
        <p14:creationId xmlns:p14="http://schemas.microsoft.com/office/powerpoint/2010/main" val="1967827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C533-8DD2-486E-B2C7-3CB786F14AAF}"/>
              </a:ext>
            </a:extLst>
          </p:cNvPr>
          <p:cNvSpPr>
            <a:spLocks noGrp="1"/>
          </p:cNvSpPr>
          <p:nvPr>
            <p:ph type="title"/>
          </p:nvPr>
        </p:nvSpPr>
        <p:spPr/>
        <p:txBody>
          <a:bodyPr>
            <a:normAutofit/>
          </a:bodyPr>
          <a:lstStyle/>
          <a:p>
            <a:r>
              <a:rPr lang="en-US" sz="3600" dirty="0"/>
              <a:t>     SSDI= Social Security Disability Insurance</a:t>
            </a:r>
          </a:p>
        </p:txBody>
      </p:sp>
      <p:sp>
        <p:nvSpPr>
          <p:cNvPr id="3" name="Text Placeholder 2">
            <a:extLst>
              <a:ext uri="{FF2B5EF4-FFF2-40B4-BE49-F238E27FC236}">
                <a16:creationId xmlns:a16="http://schemas.microsoft.com/office/drawing/2014/main" id="{9A49DDA1-3AE9-44AD-82C6-ECF46880F9C8}"/>
              </a:ext>
            </a:extLst>
          </p:cNvPr>
          <p:cNvSpPr>
            <a:spLocks noGrp="1"/>
          </p:cNvSpPr>
          <p:nvPr>
            <p:ph type="body" sz="quarter" idx="13"/>
          </p:nvPr>
        </p:nvSpPr>
        <p:spPr>
          <a:xfrm>
            <a:off x="385763" y="2133600"/>
            <a:ext cx="10134600" cy="3685309"/>
          </a:xfrm>
        </p:spPr>
        <p:txBody>
          <a:bodyPr>
            <a:normAutofit fontScale="92500" lnSpcReduction="10000"/>
          </a:bodyPr>
          <a:lstStyle/>
          <a:p>
            <a:r>
              <a:rPr lang="en-US" sz="2400" dirty="0"/>
              <a:t>Let’s say you worked in your teens and/or plan to work as an adult. </a:t>
            </a:r>
          </a:p>
          <a:p>
            <a:endParaRPr lang="en-US" sz="2400" dirty="0"/>
          </a:p>
          <a:p>
            <a:r>
              <a:rPr lang="en-US" sz="2400" dirty="0"/>
              <a:t>If you choose part-time or full time jobs that pay taxes you will build “credits” in the SSDI program. </a:t>
            </a:r>
          </a:p>
          <a:p>
            <a:endParaRPr lang="en-US" sz="2400" dirty="0"/>
          </a:p>
          <a:p>
            <a:r>
              <a:rPr lang="en-US" sz="2400" dirty="0"/>
              <a:t>Eventually, you will have enough “credits” to replace some or all of your SSI with SSDI. </a:t>
            </a:r>
          </a:p>
          <a:p>
            <a:endParaRPr lang="en-US" sz="2400" dirty="0"/>
          </a:p>
          <a:p>
            <a:r>
              <a:rPr lang="en-US" sz="2400" dirty="0"/>
              <a:t>SSDI employment supports are more favorable than SSI and you will be paying into a retirement check later in life. Learn about these in next session! </a:t>
            </a:r>
          </a:p>
          <a:p>
            <a:endParaRPr lang="en-US" sz="2400" dirty="0"/>
          </a:p>
          <a:p>
            <a:endParaRPr lang="en-US" sz="2400" dirty="0"/>
          </a:p>
          <a:p>
            <a:pPr marL="0" indent="0">
              <a:buNone/>
            </a:pPr>
            <a:endParaRPr lang="en-US" sz="2400" dirty="0"/>
          </a:p>
          <a:p>
            <a:endParaRPr lang="en-US" dirty="0"/>
          </a:p>
        </p:txBody>
      </p:sp>
    </p:spTree>
    <p:extLst>
      <p:ext uri="{BB962C8B-B14F-4D97-AF65-F5344CB8AC3E}">
        <p14:creationId xmlns:p14="http://schemas.microsoft.com/office/powerpoint/2010/main" val="4256049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B84CB-A35D-4976-9434-10464625FC2D}"/>
              </a:ext>
            </a:extLst>
          </p:cNvPr>
          <p:cNvSpPr>
            <a:spLocks noGrp="1"/>
          </p:cNvSpPr>
          <p:nvPr>
            <p:ph type="title"/>
          </p:nvPr>
        </p:nvSpPr>
        <p:spPr/>
        <p:txBody>
          <a:bodyPr/>
          <a:lstStyle/>
          <a:p>
            <a:r>
              <a:rPr lang="en-US" dirty="0"/>
              <a:t>Representative Payee Information </a:t>
            </a:r>
          </a:p>
        </p:txBody>
      </p:sp>
      <p:sp>
        <p:nvSpPr>
          <p:cNvPr id="3" name="Text Placeholder 2">
            <a:extLst>
              <a:ext uri="{FF2B5EF4-FFF2-40B4-BE49-F238E27FC236}">
                <a16:creationId xmlns:a16="http://schemas.microsoft.com/office/drawing/2014/main" id="{04AE14D6-157A-4883-91DF-CCC4154B8D91}"/>
              </a:ext>
            </a:extLst>
          </p:cNvPr>
          <p:cNvSpPr>
            <a:spLocks noGrp="1"/>
          </p:cNvSpPr>
          <p:nvPr>
            <p:ph type="body" sz="quarter" idx="13"/>
          </p:nvPr>
        </p:nvSpPr>
        <p:spPr/>
        <p:txBody>
          <a:bodyPr>
            <a:normAutofit/>
          </a:bodyPr>
          <a:lstStyle/>
          <a:p>
            <a:pPr marL="0" lvl="0" indent="0">
              <a:spcBef>
                <a:spcPts val="0"/>
              </a:spcBef>
              <a:buNone/>
            </a:pPr>
            <a:r>
              <a:rPr lang="en-US" sz="2400" dirty="0" err="1">
                <a:solidFill>
                  <a:srgbClr val="FFFFFF"/>
                </a:solidFill>
                <a:latin typeface="Calibri" panose="020F0502020204030204" pitchFamily="34" charset="0"/>
                <a:ea typeface="Calibri" panose="020F0502020204030204" pitchFamily="34" charset="0"/>
              </a:rPr>
              <a:t>dLCV</a:t>
            </a:r>
            <a:r>
              <a:rPr lang="en-US" sz="2400" dirty="0">
                <a:solidFill>
                  <a:srgbClr val="FFFFFF"/>
                </a:solidFill>
                <a:latin typeface="Calibri" panose="020F0502020204030204" pitchFamily="34" charset="0"/>
                <a:ea typeface="Calibri" panose="020F0502020204030204" pitchFamily="34" charset="0"/>
              </a:rPr>
              <a:t> now reviews payees for the Social Security Administration:            </a:t>
            </a:r>
          </a:p>
          <a:p>
            <a:pPr marL="0" lvl="0" indent="0">
              <a:spcBef>
                <a:spcPts val="0"/>
              </a:spcBef>
              <a:buNone/>
            </a:pPr>
            <a:r>
              <a:rPr lang="en-US" sz="2400" dirty="0">
                <a:solidFill>
                  <a:srgbClr val="FFFFFF"/>
                </a:solidFill>
                <a:latin typeface="Calibri" panose="020F0502020204030204" pitchFamily="34" charset="0"/>
                <a:ea typeface="Calibri" panose="020F0502020204030204" pitchFamily="34" charset="0"/>
              </a:rPr>
              <a:t>Protection and Advocacy for Beneficiaries with Representative Payees (PABRP) </a:t>
            </a:r>
          </a:p>
          <a:p>
            <a:pPr marL="0" lvl="0" indent="0">
              <a:spcBef>
                <a:spcPts val="0"/>
              </a:spcBef>
              <a:buNone/>
            </a:pPr>
            <a:endParaRPr lang="en-US" sz="2400" dirty="0">
              <a:solidFill>
                <a:srgbClr val="FFFFFF"/>
              </a:solidFill>
              <a:latin typeface="Calibri" panose="020F0502020204030204" pitchFamily="34" charset="0"/>
              <a:ea typeface="Calibri" panose="020F0502020204030204" pitchFamily="34" charset="0"/>
            </a:endParaRPr>
          </a:p>
          <a:p>
            <a:pPr marL="0" lvl="0" indent="0">
              <a:spcBef>
                <a:spcPts val="0"/>
              </a:spcBef>
              <a:buNone/>
            </a:pPr>
            <a:endParaRPr lang="en-US" sz="2400" dirty="0">
              <a:solidFill>
                <a:srgbClr val="FFFFFF"/>
              </a:solidFill>
              <a:latin typeface="Calibri" panose="020F0502020204030204" pitchFamily="34" charset="0"/>
              <a:ea typeface="Calibri" panose="020F0502020204030204" pitchFamily="34" charset="0"/>
            </a:endParaRPr>
          </a:p>
          <a:p>
            <a:pPr marL="0" lvl="0" indent="0">
              <a:spcBef>
                <a:spcPts val="0"/>
              </a:spcBef>
              <a:buNone/>
            </a:pPr>
            <a:r>
              <a:rPr lang="en-US" sz="2400" dirty="0">
                <a:solidFill>
                  <a:srgbClr val="FFFFFF"/>
                </a:solidFill>
                <a:latin typeface="Calibri" panose="020F0502020204030204" pitchFamily="34" charset="0"/>
                <a:ea typeface="Calibri" panose="020F0502020204030204" pitchFamily="34" charset="0"/>
              </a:rPr>
              <a:t>“Beneficiaries are protected from financial exploitation and other abuses, and ensure that funds are being used appropriately and in the best interest of the beneficiary.”</a:t>
            </a:r>
          </a:p>
          <a:p>
            <a:pPr marL="0" lvl="0" indent="0">
              <a:spcBef>
                <a:spcPts val="0"/>
              </a:spcBef>
              <a:buNone/>
            </a:pPr>
            <a:endParaRPr lang="en-US" sz="2400" dirty="0">
              <a:solidFill>
                <a:srgbClr val="FFFFFF"/>
              </a:solidFill>
              <a:latin typeface="Calibri" panose="020F0502020204030204" pitchFamily="34" charset="0"/>
              <a:ea typeface="Calibri" panose="020F0502020204030204" pitchFamily="34" charset="0"/>
            </a:endParaRPr>
          </a:p>
          <a:p>
            <a:pPr marL="0" lvl="0" indent="0">
              <a:spcBef>
                <a:spcPts val="0"/>
              </a:spcBef>
              <a:buNone/>
            </a:pPr>
            <a:r>
              <a:rPr lang="en-US" sz="2400" dirty="0">
                <a:solidFill>
                  <a:srgbClr val="FFFFFF"/>
                </a:solidFill>
                <a:latin typeface="Calibri" panose="020F0502020204030204" pitchFamily="34" charset="0"/>
                <a:ea typeface="Calibri" panose="020F0502020204030204" pitchFamily="34" charset="0"/>
              </a:rPr>
              <a:t>If a parent remains or becomes their adult child’s representative payee they can find guidance on this role at: https://www.dlcv.org/rep-payee#FAQs</a:t>
            </a:r>
          </a:p>
          <a:p>
            <a:pPr marL="0" lvl="0" indent="0">
              <a:spcBef>
                <a:spcPts val="0"/>
              </a:spcBef>
              <a:buNone/>
            </a:pPr>
            <a:endParaRPr lang="en-US" sz="2400" dirty="0">
              <a:solidFill>
                <a:srgbClr val="FFFFFF"/>
              </a:solid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86070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483CDA-B079-4584-B5A2-49884C611299}"/>
              </a:ext>
            </a:extLst>
          </p:cNvPr>
          <p:cNvSpPr>
            <a:spLocks noGrp="1"/>
          </p:cNvSpPr>
          <p:nvPr>
            <p:ph type="title"/>
          </p:nvPr>
        </p:nvSpPr>
        <p:spPr/>
        <p:txBody>
          <a:bodyPr/>
          <a:lstStyle/>
          <a:p>
            <a:pPr algn="ctr"/>
            <a:r>
              <a:rPr lang="en-US" dirty="0"/>
              <a:t>CONNECT WITH US</a:t>
            </a:r>
          </a:p>
        </p:txBody>
      </p:sp>
      <p:sp>
        <p:nvSpPr>
          <p:cNvPr id="6" name="Text Placeholder 5">
            <a:extLst>
              <a:ext uri="{FF2B5EF4-FFF2-40B4-BE49-F238E27FC236}">
                <a16:creationId xmlns:a16="http://schemas.microsoft.com/office/drawing/2014/main" id="{D1B95535-003A-4900-B570-45D28F571B0D}"/>
              </a:ext>
            </a:extLst>
          </p:cNvPr>
          <p:cNvSpPr>
            <a:spLocks noGrp="1"/>
          </p:cNvSpPr>
          <p:nvPr>
            <p:ph type="body" sz="quarter" idx="13"/>
          </p:nvPr>
        </p:nvSpPr>
        <p:spPr>
          <a:xfrm>
            <a:off x="757084" y="3736975"/>
            <a:ext cx="6754761" cy="2682298"/>
          </a:xfrm>
        </p:spPr>
        <p:txBody>
          <a:bodyPr>
            <a:normAutofit fontScale="62500" lnSpcReduction="20000"/>
          </a:bodyPr>
          <a:lstStyle/>
          <a:p>
            <a:pPr marL="0" indent="0">
              <a:buNone/>
            </a:pPr>
            <a:r>
              <a:rPr lang="en-US" b="1" dirty="0"/>
              <a:t>ADDRESS</a:t>
            </a:r>
          </a:p>
          <a:p>
            <a:pPr marL="0" indent="0">
              <a:buNone/>
            </a:pPr>
            <a:r>
              <a:rPr lang="en-US" dirty="0"/>
              <a:t>1512 Willow Lawn Drive Suite 100 Richmond, VA 23230</a:t>
            </a:r>
          </a:p>
          <a:p>
            <a:pPr marL="0" indent="0">
              <a:buNone/>
            </a:pPr>
            <a:endParaRPr lang="en-US" dirty="0"/>
          </a:p>
          <a:p>
            <a:pPr marL="0" indent="0">
              <a:buNone/>
            </a:pPr>
            <a:r>
              <a:rPr lang="en-US" b="1" dirty="0"/>
              <a:t>PHONE</a:t>
            </a:r>
          </a:p>
          <a:p>
            <a:pPr marL="0" indent="0">
              <a:buNone/>
            </a:pPr>
            <a:r>
              <a:rPr lang="en-US" dirty="0"/>
              <a:t>1-800-552-3962 (toll-free) | 804-225-2042</a:t>
            </a:r>
          </a:p>
          <a:p>
            <a:pPr marL="0" indent="0">
              <a:buNone/>
            </a:pPr>
            <a:endParaRPr lang="en-US" dirty="0"/>
          </a:p>
          <a:p>
            <a:pPr marL="0" indent="0">
              <a:buNone/>
            </a:pPr>
            <a:r>
              <a:rPr lang="en-US" b="1" dirty="0"/>
              <a:t>GET HELP</a:t>
            </a:r>
          </a:p>
          <a:p>
            <a:pPr marL="0" indent="0">
              <a:buNone/>
            </a:pPr>
            <a:r>
              <a:rPr lang="en-US" dirty="0">
                <a:hlinkClick r:id="rId2"/>
              </a:rPr>
              <a:t>dLCV.org/get-help</a:t>
            </a:r>
            <a:endParaRPr lang="en-US" dirty="0"/>
          </a:p>
          <a:p>
            <a:pPr marL="0" indent="0">
              <a:buNone/>
            </a:pPr>
            <a:endParaRPr lang="en-US" b="1" dirty="0"/>
          </a:p>
        </p:txBody>
      </p:sp>
      <p:pic>
        <p:nvPicPr>
          <p:cNvPr id="8" name="Picture 7" descr="dLCV's icons for its podcast, instagram, twitter and facebook&#10;">
            <a:extLst>
              <a:ext uri="{FF2B5EF4-FFF2-40B4-BE49-F238E27FC236}">
                <a16:creationId xmlns:a16="http://schemas.microsoft.com/office/drawing/2014/main" id="{AA18F592-96DE-4223-8F8E-113A7E788A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9362" y="-110838"/>
            <a:ext cx="3406590" cy="2632365"/>
          </a:xfrm>
          <a:prstGeom prst="rect">
            <a:avLst/>
          </a:prstGeom>
        </p:spPr>
      </p:pic>
      <p:pic>
        <p:nvPicPr>
          <p:cNvPr id="1026" name="Picture 2" descr="Facebook icon - Free download on Iconfinder">
            <a:hlinkClick r:id="rId4"/>
            <a:extLst>
              <a:ext uri="{FF2B5EF4-FFF2-40B4-BE49-F238E27FC236}">
                <a16:creationId xmlns:a16="http://schemas.microsoft.com/office/drawing/2014/main" id="{2091DFC5-EFC3-403D-8043-6345E9F04C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81672" y="4959927"/>
            <a:ext cx="1219201"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Icon - Royalty-Free GIF - Animated Sticker - Free PNG - Animated  Icon">
            <a:hlinkClick r:id="rId6"/>
            <a:extLst>
              <a:ext uri="{FF2B5EF4-FFF2-40B4-BE49-F238E27FC236}">
                <a16:creationId xmlns:a16="http://schemas.microsoft.com/office/drawing/2014/main" id="{46D84125-E6F0-4615-A823-48333DF10320}"/>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408" t="8457" r="10254" b="9513"/>
          <a:stretch/>
        </p:blipFill>
        <p:spPr bwMode="auto">
          <a:xfrm>
            <a:off x="8765310" y="4893913"/>
            <a:ext cx="1366980" cy="13957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instagram, circle Free Icon of Social media (color) Icons">
            <a:hlinkClick r:id="rId8"/>
            <a:extLst>
              <a:ext uri="{FF2B5EF4-FFF2-40B4-BE49-F238E27FC236}">
                <a16:creationId xmlns:a16="http://schemas.microsoft.com/office/drawing/2014/main" id="{FFB65664-5762-456D-ABA4-72A8A608746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96727" y="4959927"/>
            <a:ext cx="1219201"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potify Logo Png - Free Transparent PNG Logos">
            <a:hlinkClick r:id="rId10"/>
            <a:extLst>
              <a:ext uri="{FF2B5EF4-FFF2-40B4-BE49-F238E27FC236}">
                <a16:creationId xmlns:a16="http://schemas.microsoft.com/office/drawing/2014/main" id="{687841F0-1251-45E6-89E7-2B625F447CC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24946" y="4867270"/>
            <a:ext cx="1422400" cy="1422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34AECEC-C9FD-4042-A01E-A9CA3F992F54}"/>
              </a:ext>
            </a:extLst>
          </p:cNvPr>
          <p:cNvSpPr txBox="1"/>
          <p:nvPr/>
        </p:nvSpPr>
        <p:spPr>
          <a:xfrm>
            <a:off x="5555896" y="6265384"/>
            <a:ext cx="1560499" cy="307777"/>
          </a:xfrm>
          <a:prstGeom prst="rect">
            <a:avLst/>
          </a:prstGeom>
          <a:noFill/>
        </p:spPr>
        <p:txBody>
          <a:bodyPr wrap="square" rtlCol="0">
            <a:spAutoFit/>
          </a:bodyPr>
          <a:lstStyle/>
          <a:p>
            <a:pPr algn="ctr"/>
            <a:r>
              <a:rPr lang="en-US" sz="1400" dirty="0"/>
              <a:t>dlcv.org/podcast</a:t>
            </a:r>
          </a:p>
        </p:txBody>
      </p:sp>
      <p:sp>
        <p:nvSpPr>
          <p:cNvPr id="15" name="TextBox 14">
            <a:extLst>
              <a:ext uri="{FF2B5EF4-FFF2-40B4-BE49-F238E27FC236}">
                <a16:creationId xmlns:a16="http://schemas.microsoft.com/office/drawing/2014/main" id="{0A653F7E-987F-40D3-92BB-6F90D27E4B90}"/>
              </a:ext>
            </a:extLst>
          </p:cNvPr>
          <p:cNvSpPr txBox="1"/>
          <p:nvPr/>
        </p:nvSpPr>
        <p:spPr>
          <a:xfrm>
            <a:off x="7091553" y="6265383"/>
            <a:ext cx="1629548" cy="307777"/>
          </a:xfrm>
          <a:prstGeom prst="rect">
            <a:avLst/>
          </a:prstGeom>
          <a:noFill/>
        </p:spPr>
        <p:txBody>
          <a:bodyPr wrap="square" rtlCol="0">
            <a:spAutoFit/>
          </a:bodyPr>
          <a:lstStyle/>
          <a:p>
            <a:pPr algn="ctr"/>
            <a:r>
              <a:rPr lang="en-US" sz="1400" dirty="0"/>
              <a:t>@</a:t>
            </a:r>
            <a:r>
              <a:rPr lang="en-US" sz="1400" dirty="0" err="1"/>
              <a:t>disAbilityLawVA</a:t>
            </a:r>
            <a:endParaRPr lang="en-US" sz="1400" dirty="0"/>
          </a:p>
        </p:txBody>
      </p:sp>
      <p:sp>
        <p:nvSpPr>
          <p:cNvPr id="16" name="TextBox 15">
            <a:extLst>
              <a:ext uri="{FF2B5EF4-FFF2-40B4-BE49-F238E27FC236}">
                <a16:creationId xmlns:a16="http://schemas.microsoft.com/office/drawing/2014/main" id="{CD23D13D-467D-436F-893A-E716FD62A8EE}"/>
              </a:ext>
            </a:extLst>
          </p:cNvPr>
          <p:cNvSpPr txBox="1"/>
          <p:nvPr/>
        </p:nvSpPr>
        <p:spPr>
          <a:xfrm>
            <a:off x="8636000" y="6265383"/>
            <a:ext cx="1629548" cy="307777"/>
          </a:xfrm>
          <a:prstGeom prst="rect">
            <a:avLst/>
          </a:prstGeom>
          <a:noFill/>
        </p:spPr>
        <p:txBody>
          <a:bodyPr wrap="square" rtlCol="0">
            <a:spAutoFit/>
          </a:bodyPr>
          <a:lstStyle/>
          <a:p>
            <a:pPr algn="ctr"/>
            <a:r>
              <a:rPr lang="en-US" sz="1400" dirty="0"/>
              <a:t>@</a:t>
            </a:r>
            <a:r>
              <a:rPr lang="en-US" sz="1400" dirty="0" err="1"/>
              <a:t>disAbilityLawVA</a:t>
            </a:r>
            <a:endParaRPr lang="en-US" sz="1400" dirty="0"/>
          </a:p>
        </p:txBody>
      </p:sp>
      <p:sp>
        <p:nvSpPr>
          <p:cNvPr id="17" name="TextBox 16">
            <a:extLst>
              <a:ext uri="{FF2B5EF4-FFF2-40B4-BE49-F238E27FC236}">
                <a16:creationId xmlns:a16="http://schemas.microsoft.com/office/drawing/2014/main" id="{1318E32F-A700-42EB-A184-FD4DAB1A4243}"/>
              </a:ext>
            </a:extLst>
          </p:cNvPr>
          <p:cNvSpPr txBox="1"/>
          <p:nvPr/>
        </p:nvSpPr>
        <p:spPr>
          <a:xfrm>
            <a:off x="10211022" y="6289670"/>
            <a:ext cx="1560499" cy="523220"/>
          </a:xfrm>
          <a:prstGeom prst="rect">
            <a:avLst/>
          </a:prstGeom>
          <a:noFill/>
        </p:spPr>
        <p:txBody>
          <a:bodyPr wrap="square" rtlCol="0">
            <a:spAutoFit/>
          </a:bodyPr>
          <a:lstStyle/>
          <a:p>
            <a:pPr algn="ctr"/>
            <a:r>
              <a:rPr lang="en-US" sz="1400" dirty="0"/>
              <a:t>facebook.com/</a:t>
            </a:r>
            <a:br>
              <a:rPr lang="en-US" sz="1400" dirty="0"/>
            </a:br>
            <a:r>
              <a:rPr lang="en-US" sz="1400" dirty="0" err="1"/>
              <a:t>disAbilityLawVA</a:t>
            </a:r>
            <a:endParaRPr lang="en-US" sz="1400" dirty="0"/>
          </a:p>
        </p:txBody>
      </p:sp>
    </p:spTree>
    <p:extLst>
      <p:ext uri="{BB962C8B-B14F-4D97-AF65-F5344CB8AC3E}">
        <p14:creationId xmlns:p14="http://schemas.microsoft.com/office/powerpoint/2010/main" val="1200889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0F70F-83E1-43F8-BDAE-791C38A0BC9B}"/>
              </a:ext>
            </a:extLst>
          </p:cNvPr>
          <p:cNvSpPr>
            <a:spLocks noGrp="1"/>
          </p:cNvSpPr>
          <p:nvPr>
            <p:ph type="title"/>
          </p:nvPr>
        </p:nvSpPr>
        <p:spPr/>
        <p:txBody>
          <a:bodyPr/>
          <a:lstStyle/>
          <a:p>
            <a:r>
              <a:rPr lang="en-US" dirty="0"/>
              <a:t>Acronym Soup for the Soul! </a:t>
            </a:r>
          </a:p>
        </p:txBody>
      </p:sp>
      <p:pic>
        <p:nvPicPr>
          <p:cNvPr id="4" name="Content Placeholder 3">
            <a:extLst>
              <a:ext uri="{FF2B5EF4-FFF2-40B4-BE49-F238E27FC236}">
                <a16:creationId xmlns:a16="http://schemas.microsoft.com/office/drawing/2014/main" id="{00CD828A-3D05-430E-888B-2F1E0BCC9E16}"/>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8149248" y="4285583"/>
            <a:ext cx="3090940" cy="1932599"/>
          </a:xfrm>
          <a:prstGeom prst="rect">
            <a:avLst/>
          </a:prstGeom>
        </p:spPr>
      </p:pic>
      <p:sp>
        <p:nvSpPr>
          <p:cNvPr id="5" name="Rectangle 4">
            <a:extLst>
              <a:ext uri="{FF2B5EF4-FFF2-40B4-BE49-F238E27FC236}">
                <a16:creationId xmlns:a16="http://schemas.microsoft.com/office/drawing/2014/main" id="{AA753056-1D2E-4E2A-95AE-A1FB932F16FB}"/>
              </a:ext>
            </a:extLst>
          </p:cNvPr>
          <p:cNvSpPr/>
          <p:nvPr/>
        </p:nvSpPr>
        <p:spPr>
          <a:xfrm>
            <a:off x="3048000" y="2828836"/>
            <a:ext cx="6096000" cy="1938992"/>
          </a:xfrm>
          <a:prstGeom prst="rect">
            <a:avLst/>
          </a:prstGeom>
        </p:spPr>
        <p:txBody>
          <a:bodyPr>
            <a:spAutoFit/>
          </a:bodyPr>
          <a:lstStyle/>
          <a:p>
            <a:r>
              <a:rPr lang="en-US" sz="2400" dirty="0"/>
              <a:t>SSA = Social Security Administration</a:t>
            </a:r>
          </a:p>
          <a:p>
            <a:r>
              <a:rPr lang="en-US" sz="2400" dirty="0"/>
              <a:t>SSI = Supplemental Security Income</a:t>
            </a:r>
          </a:p>
          <a:p>
            <a:r>
              <a:rPr lang="en-US" sz="2400" dirty="0"/>
              <a:t>SSDI = Social Security Disability Insurance</a:t>
            </a:r>
          </a:p>
          <a:p>
            <a:r>
              <a:rPr lang="en-US" sz="2400" dirty="0"/>
              <a:t>DAC = Disabled Adult Child </a:t>
            </a:r>
          </a:p>
          <a:p>
            <a:r>
              <a:rPr lang="en-US" sz="2400" dirty="0"/>
              <a:t>SGA = Substantial Gainful Activity </a:t>
            </a:r>
          </a:p>
        </p:txBody>
      </p:sp>
    </p:spTree>
    <p:extLst>
      <p:ext uri="{BB962C8B-B14F-4D97-AF65-F5344CB8AC3E}">
        <p14:creationId xmlns:p14="http://schemas.microsoft.com/office/powerpoint/2010/main" val="225579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7245F-8E11-4DD2-AB99-2217BFB211F9}"/>
              </a:ext>
            </a:extLst>
          </p:cNvPr>
          <p:cNvSpPr>
            <a:spLocks noGrp="1"/>
          </p:cNvSpPr>
          <p:nvPr>
            <p:ph type="title"/>
          </p:nvPr>
        </p:nvSpPr>
        <p:spPr>
          <a:xfrm>
            <a:off x="1428359" y="293135"/>
            <a:ext cx="10551205" cy="1325563"/>
          </a:xfrm>
        </p:spPr>
        <p:txBody>
          <a:bodyPr>
            <a:normAutofit/>
          </a:bodyPr>
          <a:lstStyle/>
          <a:p>
            <a:r>
              <a:rPr lang="en-US" sz="3200" dirty="0"/>
              <a:t>If your child is already receiving SSI as a child or teen….</a:t>
            </a:r>
          </a:p>
        </p:txBody>
      </p:sp>
      <p:sp>
        <p:nvSpPr>
          <p:cNvPr id="3" name="Content Placeholder 2">
            <a:extLst>
              <a:ext uri="{FF2B5EF4-FFF2-40B4-BE49-F238E27FC236}">
                <a16:creationId xmlns:a16="http://schemas.microsoft.com/office/drawing/2014/main" id="{E0E43997-C6C3-49BC-9A7F-30105FE4F134}"/>
              </a:ext>
            </a:extLst>
          </p:cNvPr>
          <p:cNvSpPr>
            <a:spLocks noGrp="1"/>
          </p:cNvSpPr>
          <p:nvPr>
            <p:ph idx="1"/>
          </p:nvPr>
        </p:nvSpPr>
        <p:spPr>
          <a:xfrm>
            <a:off x="1016000" y="2125662"/>
            <a:ext cx="10849075" cy="4552229"/>
          </a:xfrm>
        </p:spPr>
        <p:txBody>
          <a:bodyPr/>
          <a:lstStyle/>
          <a:p>
            <a:pPr marL="0" indent="0">
              <a:buNone/>
            </a:pPr>
            <a:r>
              <a:rPr lang="en-US" sz="2400" dirty="0"/>
              <a:t>Their SSI case will </a:t>
            </a:r>
            <a:r>
              <a:rPr lang="en-US" sz="2400" u="sng" dirty="0"/>
              <a:t>automatically</a:t>
            </a:r>
            <a:r>
              <a:rPr lang="en-US" sz="2400" dirty="0"/>
              <a:t> undergo an </a:t>
            </a:r>
            <a:r>
              <a:rPr lang="en-US" sz="2400" b="1" u="sng" dirty="0"/>
              <a:t>Age-18 Re-determination </a:t>
            </a:r>
            <a:r>
              <a:rPr lang="en-US" sz="2400" dirty="0"/>
              <a:t>– </a:t>
            </a:r>
          </a:p>
          <a:p>
            <a:pPr marL="0" indent="0">
              <a:buNone/>
            </a:pPr>
            <a:r>
              <a:rPr lang="en-US" sz="2400" dirty="0"/>
              <a:t>a whole new ballgame! </a:t>
            </a:r>
          </a:p>
          <a:p>
            <a:pPr marL="0" indent="0">
              <a:buNone/>
            </a:pPr>
            <a:endParaRPr lang="en-US" sz="2400" dirty="0"/>
          </a:p>
          <a:p>
            <a:pPr marL="0" indent="0">
              <a:buNone/>
            </a:pPr>
            <a:r>
              <a:rPr lang="en-US" sz="2400" dirty="0"/>
              <a:t>This review is a </a:t>
            </a:r>
            <a:r>
              <a:rPr lang="en-US" sz="2400" u="sng" dirty="0"/>
              <a:t>new</a:t>
            </a:r>
            <a:r>
              <a:rPr lang="en-US" sz="2400" dirty="0"/>
              <a:t> decision based on the </a:t>
            </a:r>
            <a:r>
              <a:rPr lang="en-US" sz="2400" u="sng" dirty="0"/>
              <a:t>adult</a:t>
            </a:r>
            <a:r>
              <a:rPr lang="en-US" sz="2400" dirty="0"/>
              <a:t> rules…it’s                          NOT about medical improvement. </a:t>
            </a:r>
          </a:p>
          <a:p>
            <a:pPr marL="0" indent="0">
              <a:buNone/>
            </a:pPr>
            <a:endParaRPr lang="en-US" sz="2400" dirty="0"/>
          </a:p>
          <a:p>
            <a:pPr marL="0" indent="0">
              <a:buNone/>
            </a:pPr>
            <a:r>
              <a:rPr lang="en-US" sz="2400" dirty="0"/>
              <a:t>SSA now decides whether you meet an adult disability “listing” or </a:t>
            </a:r>
          </a:p>
          <a:p>
            <a:pPr marL="0" indent="0">
              <a:buNone/>
            </a:pPr>
            <a:r>
              <a:rPr lang="en-US" sz="2400" dirty="0"/>
              <a:t>whether you can work “gainfully” despite your disability. </a:t>
            </a:r>
          </a:p>
          <a:p>
            <a:pPr marL="0" indent="0">
              <a:buNone/>
            </a:pPr>
            <a:endParaRPr lang="en-US" sz="2400" dirty="0"/>
          </a:p>
          <a:p>
            <a:pPr marL="0" indent="0">
              <a:buNone/>
            </a:pPr>
            <a:r>
              <a:rPr lang="en-US" sz="2400" dirty="0"/>
              <a:t>You will be contacted by SSA by mail and by phone for an interview. </a:t>
            </a:r>
          </a:p>
          <a:p>
            <a:pPr marL="0" indent="0">
              <a:buNone/>
            </a:pPr>
            <a:endParaRPr lang="en-US" sz="2400" dirty="0"/>
          </a:p>
          <a:p>
            <a:pPr marL="0" indent="0">
              <a:buNone/>
            </a:pPr>
            <a:endParaRPr lang="en-US" sz="2400" dirty="0"/>
          </a:p>
          <a:p>
            <a:endParaRPr lang="en-US" dirty="0"/>
          </a:p>
        </p:txBody>
      </p:sp>
      <p:pic>
        <p:nvPicPr>
          <p:cNvPr id="4" name="Picture 2">
            <a:extLst>
              <a:ext uri="{FF2B5EF4-FFF2-40B4-BE49-F238E27FC236}">
                <a16:creationId xmlns:a16="http://schemas.microsoft.com/office/drawing/2014/main" id="{21DBBA3C-7A0A-46B9-A7EA-6A8B2A6CE907}"/>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708" y="2735647"/>
            <a:ext cx="1905000" cy="1463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08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68D71-1605-47A9-85EB-A802BCB9242D}"/>
              </a:ext>
            </a:extLst>
          </p:cNvPr>
          <p:cNvSpPr>
            <a:spLocks noGrp="1"/>
          </p:cNvSpPr>
          <p:nvPr>
            <p:ph type="title"/>
          </p:nvPr>
        </p:nvSpPr>
        <p:spPr/>
        <p:txBody>
          <a:bodyPr/>
          <a:lstStyle/>
          <a:p>
            <a:r>
              <a:rPr lang="en-US" dirty="0"/>
              <a:t>What is an “adult listing”??</a:t>
            </a:r>
          </a:p>
        </p:txBody>
      </p:sp>
      <p:sp>
        <p:nvSpPr>
          <p:cNvPr id="3" name="Text Placeholder 2">
            <a:extLst>
              <a:ext uri="{FF2B5EF4-FFF2-40B4-BE49-F238E27FC236}">
                <a16:creationId xmlns:a16="http://schemas.microsoft.com/office/drawing/2014/main" id="{26E72BE8-654A-40D3-8667-4B31C9BF1F2B}"/>
              </a:ext>
            </a:extLst>
          </p:cNvPr>
          <p:cNvSpPr>
            <a:spLocks noGrp="1"/>
          </p:cNvSpPr>
          <p:nvPr>
            <p:ph type="body" sz="quarter" idx="13"/>
          </p:nvPr>
        </p:nvSpPr>
        <p:spPr>
          <a:xfrm>
            <a:off x="1357745" y="2133600"/>
            <a:ext cx="8451273" cy="3756025"/>
          </a:xfrm>
        </p:spPr>
        <p:txBody>
          <a:bodyPr/>
          <a:lstStyle/>
          <a:p>
            <a:endParaRPr lang="en-US" dirty="0"/>
          </a:p>
          <a:p>
            <a:pPr marL="0" indent="0">
              <a:buNone/>
            </a:pPr>
            <a:r>
              <a:rPr lang="en-US" sz="2400" dirty="0"/>
              <a:t>Specific medical, developmental and/or psychiatric conditions that SSA considers very severe and </a:t>
            </a:r>
            <a:r>
              <a:rPr lang="en-US" sz="2400" u="sng" dirty="0"/>
              <a:t>automatically</a:t>
            </a:r>
            <a:r>
              <a:rPr lang="en-US" sz="2400" dirty="0"/>
              <a:t> disabling. </a:t>
            </a:r>
          </a:p>
          <a:p>
            <a:pPr marL="0" indent="0">
              <a:buNone/>
            </a:pPr>
            <a:endParaRPr lang="en-US" sz="2400" dirty="0"/>
          </a:p>
          <a:p>
            <a:pPr marL="0" indent="0">
              <a:buNone/>
            </a:pPr>
            <a:r>
              <a:rPr lang="en-US" sz="2400" dirty="0"/>
              <a:t>Must “meet” certain criteria in the listing.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230900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9749-DA07-45E1-89F3-FAC9C41154A7}"/>
              </a:ext>
            </a:extLst>
          </p:cNvPr>
          <p:cNvSpPr>
            <a:spLocks noGrp="1"/>
          </p:cNvSpPr>
          <p:nvPr>
            <p:ph type="title"/>
          </p:nvPr>
        </p:nvSpPr>
        <p:spPr/>
        <p:txBody>
          <a:bodyPr/>
          <a:lstStyle/>
          <a:p>
            <a:r>
              <a:rPr lang="en-US" dirty="0"/>
              <a:t>Adult Listings…. </a:t>
            </a:r>
          </a:p>
        </p:txBody>
      </p:sp>
      <p:sp>
        <p:nvSpPr>
          <p:cNvPr id="3" name="Content Placeholder 2">
            <a:extLst>
              <a:ext uri="{FF2B5EF4-FFF2-40B4-BE49-F238E27FC236}">
                <a16:creationId xmlns:a16="http://schemas.microsoft.com/office/drawing/2014/main" id="{4C5CC9C5-D607-41A3-A667-FA1C99777176}"/>
              </a:ext>
            </a:extLst>
          </p:cNvPr>
          <p:cNvSpPr>
            <a:spLocks noGrp="1"/>
          </p:cNvSpPr>
          <p:nvPr>
            <p:ph idx="1"/>
          </p:nvPr>
        </p:nvSpPr>
        <p:spPr>
          <a:xfrm>
            <a:off x="1927122" y="1902692"/>
            <a:ext cx="9937953" cy="4370290"/>
          </a:xfrm>
        </p:spPr>
        <p:txBody>
          <a:bodyPr>
            <a:normAutofit fontScale="25000" lnSpcReduction="20000"/>
          </a:bodyPr>
          <a:lstStyle/>
          <a:p>
            <a:pPr marL="0" indent="0">
              <a:buNone/>
            </a:pPr>
            <a:endParaRPr lang="en-US" dirty="0"/>
          </a:p>
          <a:p>
            <a:pPr marL="0" indent="0">
              <a:buNone/>
            </a:pPr>
            <a:r>
              <a:rPr lang="en-US" sz="6400" dirty="0"/>
              <a:t>1.00  </a:t>
            </a:r>
            <a:r>
              <a:rPr lang="en-US" sz="6400" dirty="0" err="1"/>
              <a:t>Muskuloskeletal</a:t>
            </a:r>
            <a:r>
              <a:rPr lang="en-US" sz="6400" dirty="0"/>
              <a:t> Disorders                      2.00 Special Senses and Speech                                                      </a:t>
            </a:r>
          </a:p>
          <a:p>
            <a:endParaRPr lang="en-US" sz="6400" dirty="0"/>
          </a:p>
          <a:p>
            <a:pPr marL="0" indent="0">
              <a:buNone/>
            </a:pPr>
            <a:r>
              <a:rPr lang="en-US" sz="6400" dirty="0"/>
              <a:t>3.00 Respiratory Disorders 		         4.00 Cardiovascular System                    </a:t>
            </a:r>
          </a:p>
          <a:p>
            <a:endParaRPr lang="en-US" sz="6400" dirty="0"/>
          </a:p>
          <a:p>
            <a:pPr marL="0" indent="0">
              <a:buNone/>
            </a:pPr>
            <a:r>
              <a:rPr lang="en-US" sz="6400" dirty="0"/>
              <a:t>5.00 Digestive System                                      6.00 Genitourinary Disorders</a:t>
            </a:r>
          </a:p>
          <a:p>
            <a:endParaRPr lang="en-US" sz="6400" dirty="0"/>
          </a:p>
          <a:p>
            <a:pPr marL="0" indent="0">
              <a:buNone/>
            </a:pPr>
            <a:r>
              <a:rPr lang="en-US" sz="6400" dirty="0"/>
              <a:t>7.00 Hematological Disorders                           8.00 Skin Disorders                                                                             </a:t>
            </a:r>
          </a:p>
          <a:p>
            <a:endParaRPr lang="en-US" sz="6400" dirty="0"/>
          </a:p>
          <a:p>
            <a:pPr marL="0" indent="0">
              <a:buNone/>
            </a:pPr>
            <a:r>
              <a:rPr lang="en-US" sz="6400" dirty="0"/>
              <a:t>9.00 Endocrine Disorders  		         10.00 Congenital Disorders that Affect Multiple Body Systems  </a:t>
            </a:r>
          </a:p>
          <a:p>
            <a:endParaRPr lang="en-US" sz="6400" dirty="0"/>
          </a:p>
          <a:p>
            <a:pPr marL="0" indent="0">
              <a:buNone/>
            </a:pPr>
            <a:r>
              <a:rPr lang="en-US" sz="6400" dirty="0"/>
              <a:t>11.00  Neurological Disorders                           12.00 Mental Disorders</a:t>
            </a:r>
          </a:p>
          <a:p>
            <a:endParaRPr lang="en-US" sz="6400" dirty="0"/>
          </a:p>
          <a:p>
            <a:pPr marL="0" indent="0">
              <a:buNone/>
            </a:pPr>
            <a:r>
              <a:rPr lang="en-US" sz="6400" dirty="0"/>
              <a:t>13.00 Cancer (Malignant Neoplastic Diseases)  14.00 Immune System Disorders</a:t>
            </a:r>
          </a:p>
          <a:p>
            <a:pPr marL="0" indent="0">
              <a:buNone/>
            </a:pPr>
            <a:r>
              <a:rPr lang="en-US" dirty="0"/>
              <a:t> </a:t>
            </a:r>
          </a:p>
        </p:txBody>
      </p:sp>
    </p:spTree>
    <p:extLst>
      <p:ext uri="{BB962C8B-B14F-4D97-AF65-F5344CB8AC3E}">
        <p14:creationId xmlns:p14="http://schemas.microsoft.com/office/powerpoint/2010/main" val="1376002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98CB9-5F45-4F2B-BA3C-9A46F9254A24}"/>
              </a:ext>
            </a:extLst>
          </p:cNvPr>
          <p:cNvSpPr>
            <a:spLocks noGrp="1"/>
          </p:cNvSpPr>
          <p:nvPr>
            <p:ph type="title"/>
          </p:nvPr>
        </p:nvSpPr>
        <p:spPr/>
        <p:txBody>
          <a:bodyPr/>
          <a:lstStyle/>
          <a:p>
            <a:r>
              <a:rPr lang="en-US" dirty="0"/>
              <a:t>What is “gainful employment” </a:t>
            </a:r>
          </a:p>
        </p:txBody>
      </p:sp>
      <p:sp>
        <p:nvSpPr>
          <p:cNvPr id="3" name="Content Placeholder 2">
            <a:extLst>
              <a:ext uri="{FF2B5EF4-FFF2-40B4-BE49-F238E27FC236}">
                <a16:creationId xmlns:a16="http://schemas.microsoft.com/office/drawing/2014/main" id="{E6151D13-4D09-42AC-B2F0-81265C0C0F3A}"/>
              </a:ext>
            </a:extLst>
          </p:cNvPr>
          <p:cNvSpPr>
            <a:spLocks noGrp="1"/>
          </p:cNvSpPr>
          <p:nvPr>
            <p:ph idx="1"/>
          </p:nvPr>
        </p:nvSpPr>
        <p:spPr/>
        <p:txBody>
          <a:bodyPr/>
          <a:lstStyle/>
          <a:p>
            <a:r>
              <a:rPr lang="en-US" dirty="0"/>
              <a:t>Currently (2022), SSA says if you CAN consistently earn over $1350 gross a month, you are gainfully employable and </a:t>
            </a:r>
            <a:r>
              <a:rPr lang="en-US" u="sng" dirty="0"/>
              <a:t>not</a:t>
            </a:r>
            <a:r>
              <a:rPr lang="en-US" dirty="0"/>
              <a:t> eligible for SSI.  </a:t>
            </a:r>
          </a:p>
          <a:p>
            <a:endParaRPr lang="en-US" dirty="0"/>
          </a:p>
          <a:p>
            <a:endParaRPr lang="en-US" dirty="0"/>
          </a:p>
          <a:p>
            <a:endParaRPr lang="en-US" dirty="0"/>
          </a:p>
          <a:p>
            <a:r>
              <a:rPr lang="en-US" dirty="0"/>
              <a:t>However, if you are </a:t>
            </a:r>
            <a:r>
              <a:rPr lang="en-US" u="sng" dirty="0"/>
              <a:t>unable</a:t>
            </a:r>
            <a:r>
              <a:rPr lang="en-US" dirty="0"/>
              <a:t> to maintain gainful employment due to your disabilities, SSA considers you disabled and medically eligibility for Supplemental Security Income. </a:t>
            </a:r>
          </a:p>
          <a:p>
            <a:endParaRPr lang="en-US" dirty="0"/>
          </a:p>
          <a:p>
            <a:endParaRPr lang="en-US" dirty="0"/>
          </a:p>
        </p:txBody>
      </p:sp>
      <p:pic>
        <p:nvPicPr>
          <p:cNvPr id="4" name="Picture 3" descr="Picture of a paycheck with cash and coins beside it">
            <a:extLst>
              <a:ext uri="{FF2B5EF4-FFF2-40B4-BE49-F238E27FC236}">
                <a16:creationId xmlns:a16="http://schemas.microsoft.com/office/drawing/2014/main" id="{7C24D485-73BC-45EC-BA3C-68EB0A92D760}"/>
              </a:ext>
            </a:extLst>
          </p:cNvPr>
          <p:cNvPicPr>
            <a:picLocks noChangeAspect="1"/>
          </p:cNvPicPr>
          <p:nvPr/>
        </p:nvPicPr>
        <p:blipFill>
          <a:blip r:embed="rId2"/>
          <a:stretch>
            <a:fillRect/>
          </a:stretch>
        </p:blipFill>
        <p:spPr>
          <a:xfrm>
            <a:off x="6465454" y="3084946"/>
            <a:ext cx="3297383" cy="1524000"/>
          </a:xfrm>
          <a:prstGeom prst="rect">
            <a:avLst/>
          </a:prstGeom>
        </p:spPr>
      </p:pic>
    </p:spTree>
    <p:extLst>
      <p:ext uri="{BB962C8B-B14F-4D97-AF65-F5344CB8AC3E}">
        <p14:creationId xmlns:p14="http://schemas.microsoft.com/office/powerpoint/2010/main" val="122014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67785-3218-4B18-8142-0BB2485CDD30}"/>
              </a:ext>
            </a:extLst>
          </p:cNvPr>
          <p:cNvSpPr>
            <a:spLocks noGrp="1"/>
          </p:cNvSpPr>
          <p:nvPr>
            <p:ph type="title"/>
          </p:nvPr>
        </p:nvSpPr>
        <p:spPr/>
        <p:txBody>
          <a:bodyPr>
            <a:normAutofit/>
          </a:bodyPr>
          <a:lstStyle/>
          <a:p>
            <a:r>
              <a:rPr lang="en-US" sz="3200" dirty="0"/>
              <a:t>If the 18 </a:t>
            </a:r>
            <a:r>
              <a:rPr lang="en-US" sz="3200" dirty="0" err="1"/>
              <a:t>yr</a:t>
            </a:r>
            <a:r>
              <a:rPr lang="en-US" sz="3200" dirty="0"/>
              <a:t> old (or older) is not on SSI – Apply now! </a:t>
            </a:r>
          </a:p>
        </p:txBody>
      </p:sp>
      <p:pic>
        <p:nvPicPr>
          <p:cNvPr id="4" name="Content Placeholder 3" descr="Picture of a person placing cash under a mattress">
            <a:extLst>
              <a:ext uri="{FF2B5EF4-FFF2-40B4-BE49-F238E27FC236}">
                <a16:creationId xmlns:a16="http://schemas.microsoft.com/office/drawing/2014/main" id="{39353442-3376-4E38-85CC-2ED2936A4997}"/>
              </a:ext>
            </a:extLst>
          </p:cNvPr>
          <p:cNvPicPr>
            <a:picLocks noGrp="1" noChangeAspect="1"/>
          </p:cNvPicPr>
          <p:nvPr>
            <p:ph idx="1"/>
          </p:nvPr>
        </p:nvPicPr>
        <p:blipFill>
          <a:blip r:embed="rId2"/>
          <a:stretch>
            <a:fillRect/>
          </a:stretch>
        </p:blipFill>
        <p:spPr>
          <a:xfrm>
            <a:off x="7356317" y="3361961"/>
            <a:ext cx="4114610" cy="2759364"/>
          </a:xfrm>
          <a:prstGeom prst="rect">
            <a:avLst/>
          </a:prstGeom>
        </p:spPr>
      </p:pic>
      <p:sp>
        <p:nvSpPr>
          <p:cNvPr id="5" name="Rectangle 4" descr="Person putting cash under a mattress&#10;">
            <a:extLst>
              <a:ext uri="{FF2B5EF4-FFF2-40B4-BE49-F238E27FC236}">
                <a16:creationId xmlns:a16="http://schemas.microsoft.com/office/drawing/2014/main" id="{1D6D34C4-E9F5-47ED-88B1-318296E1759D}"/>
              </a:ext>
            </a:extLst>
          </p:cNvPr>
          <p:cNvSpPr/>
          <p:nvPr/>
        </p:nvSpPr>
        <p:spPr>
          <a:xfrm>
            <a:off x="371061" y="2551837"/>
            <a:ext cx="8015557" cy="3785652"/>
          </a:xfrm>
          <a:prstGeom prst="rect">
            <a:avLst/>
          </a:prstGeom>
        </p:spPr>
        <p:txBody>
          <a:bodyPr wrap="square">
            <a:spAutoFit/>
          </a:bodyPr>
          <a:lstStyle/>
          <a:p>
            <a:pPr marL="342900" indent="-342900">
              <a:buFont typeface="Arial" panose="020B0604020202020204" pitchFamily="34" charset="0"/>
              <a:buChar char="•"/>
            </a:pPr>
            <a:r>
              <a:rPr lang="en-US" sz="2400" dirty="0"/>
              <a:t>Adult rules will apply (i.e. meet a listing or can’t work)    			-plus- </a:t>
            </a:r>
          </a:p>
          <a:p>
            <a:pPr marL="342900" indent="-342900">
              <a:buFont typeface="Arial" panose="020B0604020202020204" pitchFamily="34" charset="0"/>
              <a:buChar char="•"/>
            </a:pPr>
            <a:r>
              <a:rPr lang="en-US" sz="2400" dirty="0"/>
              <a:t>SSA will review </a:t>
            </a:r>
            <a:r>
              <a:rPr lang="en-US" sz="2400" u="sng" dirty="0"/>
              <a:t>your</a:t>
            </a:r>
            <a:r>
              <a:rPr lang="en-US" sz="2400" dirty="0"/>
              <a:t> income and resources </a:t>
            </a:r>
          </a:p>
          <a:p>
            <a:r>
              <a:rPr lang="en-US" sz="2400" dirty="0"/>
              <a:t>    </a:t>
            </a:r>
            <a:r>
              <a:rPr lang="en-US" sz="2400" u="sng" dirty="0"/>
              <a:t>not</a:t>
            </a:r>
            <a:r>
              <a:rPr lang="en-US" sz="2400" dirty="0"/>
              <a:t> your parents!</a:t>
            </a:r>
          </a:p>
          <a:p>
            <a:endParaRPr lang="en-US" sz="2400" dirty="0"/>
          </a:p>
          <a:p>
            <a:pPr marL="342900" indent="-342900">
              <a:buFont typeface="Arial" panose="020B0604020202020204" pitchFamily="34" charset="0"/>
              <a:buChar char="•"/>
            </a:pPr>
            <a:r>
              <a:rPr lang="en-US" sz="2400" dirty="0"/>
              <a:t>To apply, you can’t have more that $2000 in     resources in bank, under mattress, etc.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Get your “assets” in order! </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3115379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47C85-6D69-4B15-98F8-4108A928BD53}"/>
              </a:ext>
            </a:extLst>
          </p:cNvPr>
          <p:cNvSpPr>
            <a:spLocks noGrp="1"/>
          </p:cNvSpPr>
          <p:nvPr>
            <p:ph type="title"/>
          </p:nvPr>
        </p:nvSpPr>
        <p:spPr/>
        <p:txBody>
          <a:bodyPr/>
          <a:lstStyle/>
          <a:p>
            <a:r>
              <a:rPr lang="en-US" dirty="0"/>
              <a:t>ABLE Accounts can “store” your cash</a:t>
            </a:r>
          </a:p>
        </p:txBody>
      </p:sp>
      <p:sp>
        <p:nvSpPr>
          <p:cNvPr id="3" name="Content Placeholder 2">
            <a:extLst>
              <a:ext uri="{FF2B5EF4-FFF2-40B4-BE49-F238E27FC236}">
                <a16:creationId xmlns:a16="http://schemas.microsoft.com/office/drawing/2014/main" id="{4C3F8421-284D-4B88-860B-D57B9F6E84A2}"/>
              </a:ext>
            </a:extLst>
          </p:cNvPr>
          <p:cNvSpPr>
            <a:spLocks noGrp="1"/>
          </p:cNvSpPr>
          <p:nvPr>
            <p:ph idx="1"/>
          </p:nvPr>
        </p:nvSpPr>
        <p:spPr>
          <a:xfrm>
            <a:off x="1326758" y="2523644"/>
            <a:ext cx="9937953" cy="4147319"/>
          </a:xfrm>
        </p:spPr>
        <p:txBody>
          <a:bodyPr/>
          <a:lstStyle/>
          <a:p>
            <a:pPr marL="342900" indent="-342900"/>
            <a:r>
              <a:rPr lang="en-US" dirty="0"/>
              <a:t>You can use an ABLE account to “store” your money before you apply!</a:t>
            </a:r>
          </a:p>
          <a:p>
            <a:pPr marL="342900" indent="-342900"/>
            <a:endParaRPr lang="en-US" dirty="0"/>
          </a:p>
          <a:p>
            <a:pPr marL="0" indent="0">
              <a:buNone/>
            </a:pPr>
            <a:endParaRPr lang="en-US" dirty="0"/>
          </a:p>
          <a:p>
            <a:pPr marL="342900" indent="-342900"/>
            <a:endParaRPr lang="en-US" dirty="0"/>
          </a:p>
          <a:p>
            <a:pPr marL="342900" indent="-342900"/>
            <a:endParaRPr lang="en-US" dirty="0"/>
          </a:p>
          <a:p>
            <a:pPr marL="0" indent="0">
              <a:buNone/>
            </a:pPr>
            <a:r>
              <a:rPr lang="en-US" dirty="0"/>
              <a:t>			</a:t>
            </a:r>
            <a:r>
              <a:rPr lang="en-US" dirty="0">
                <a:hlinkClick r:id="rId2"/>
              </a:rPr>
              <a:t>www.able-now.com/virginia</a:t>
            </a:r>
            <a:endParaRPr lang="en-US" dirty="0"/>
          </a:p>
          <a:p>
            <a:pPr marL="0" indent="0">
              <a:buNone/>
            </a:pPr>
            <a:r>
              <a:rPr lang="en-US" dirty="0"/>
              <a:t>	           </a:t>
            </a:r>
            <a:r>
              <a:rPr lang="en-US" sz="2400" dirty="0"/>
              <a:t>Call 1-844-NOW-ABLE (1-844-669-2253)</a:t>
            </a:r>
          </a:p>
          <a:p>
            <a:endParaRPr lang="en-US" dirty="0"/>
          </a:p>
        </p:txBody>
      </p:sp>
      <p:pic>
        <p:nvPicPr>
          <p:cNvPr id="1026" name="Picture 2" descr="ABLEnow Account Advantages | National Enrollment | Low Fees | ABLEnow">
            <a:extLst>
              <a:ext uri="{FF2B5EF4-FFF2-40B4-BE49-F238E27FC236}">
                <a16:creationId xmlns:a16="http://schemas.microsoft.com/office/drawing/2014/main" id="{F55615A2-821F-41BE-BA63-E0A2158982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359" y="3909291"/>
            <a:ext cx="219075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996104"/>
      </p:ext>
    </p:extLst>
  </p:cSld>
  <p:clrMapOvr>
    <a:masterClrMapping/>
  </p:clrMapOvr>
</p:sld>
</file>

<file path=ppt/theme/theme1.xml><?xml version="1.0" encoding="utf-8"?>
<a:theme xmlns:a="http://schemas.openxmlformats.org/drawingml/2006/main" name="Office Theme">
  <a:themeElements>
    <a:clrScheme name="Custom 1">
      <a:dk1>
        <a:srgbClr val="FFFFFF"/>
      </a:dk1>
      <a:lt1>
        <a:srgbClr val="FFFFFF"/>
      </a:lt1>
      <a:dk2>
        <a:srgbClr val="26489F"/>
      </a:dk2>
      <a:lt2>
        <a:srgbClr val="26489F"/>
      </a:lt2>
      <a:accent1>
        <a:srgbClr val="4472C4"/>
      </a:accent1>
      <a:accent2>
        <a:srgbClr val="4C98D6"/>
      </a:accent2>
      <a:accent3>
        <a:srgbClr val="CFE4EB"/>
      </a:accent3>
      <a:accent4>
        <a:srgbClr val="524EB6"/>
      </a:accent4>
      <a:accent5>
        <a:srgbClr val="5B9BD5"/>
      </a:accent5>
      <a:accent6>
        <a:srgbClr val="70AD47"/>
      </a:accent6>
      <a:hlink>
        <a:srgbClr val="C3DFF6"/>
      </a:hlink>
      <a:folHlink>
        <a:srgbClr val="C3DFF6"/>
      </a:folHlink>
    </a:clrScheme>
    <a:fontScheme name="Roboto - dLCV">
      <a:majorFont>
        <a:latin typeface="Roboto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CEB5CB0C-431C-4C93-AA7B-792B77AA1A75}" vid="{CEBBC27F-28C2-4ABE-AF64-E7CE750B5E0E}"/>
    </a:ext>
  </a:extLst>
</a:theme>
</file>

<file path=docProps/app.xml><?xml version="1.0" encoding="utf-8"?>
<Properties xmlns="http://schemas.openxmlformats.org/officeDocument/2006/extended-properties" xmlns:vt="http://schemas.openxmlformats.org/officeDocument/2006/docPropsVTypes">
  <Template>dLCV Powerpoint Template</Template>
  <TotalTime>1489</TotalTime>
  <Words>1795</Words>
  <Application>Microsoft Office PowerPoint</Application>
  <PresentationFormat>Widescreen</PresentationFormat>
  <Paragraphs>192</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Roboto</vt:lpstr>
      <vt:lpstr>Roboto Medium</vt:lpstr>
      <vt:lpstr>Wingdings</vt:lpstr>
      <vt:lpstr>Wingdings 2</vt:lpstr>
      <vt:lpstr>Office Theme</vt:lpstr>
      <vt:lpstr>disAbility Law Center of Virginia 2022 Summit Disability Through the Ages </vt:lpstr>
      <vt:lpstr>Goals for this “transition” session</vt:lpstr>
      <vt:lpstr>Acronym Soup for the Soul! </vt:lpstr>
      <vt:lpstr>If your child is already receiving SSI as a child or teen….</vt:lpstr>
      <vt:lpstr>What is an “adult listing”??</vt:lpstr>
      <vt:lpstr>Adult Listings…. </vt:lpstr>
      <vt:lpstr>What is “gainful employment” </vt:lpstr>
      <vt:lpstr>If the 18 yr old (or older) is not on SSI – Apply now! </vt:lpstr>
      <vt:lpstr>ABLE Accounts can “store” your cash</vt:lpstr>
      <vt:lpstr>Special Needs Trusts (SNT)</vt:lpstr>
      <vt:lpstr>How to start an SSI application if you did not receive SSI as a child…</vt:lpstr>
      <vt:lpstr>Be ready:   Important financial screening question!!</vt:lpstr>
      <vt:lpstr>At 18, Medicaid waivers depend on you having SSI</vt:lpstr>
      <vt:lpstr>How do you avoid denials of the Age-18          Re-determination or a new SSI Application?</vt:lpstr>
      <vt:lpstr>If denied, is there a way to keep the benefit anyway?? </vt:lpstr>
      <vt:lpstr>If denied, SECTION 301 may apply… </vt:lpstr>
      <vt:lpstr>How do you claim Section 301</vt:lpstr>
      <vt:lpstr> Things to keep in mind when turning 18</vt:lpstr>
      <vt:lpstr>Are there other SSA programs you should know about? Yes: Disabled Adult Child (DAC)</vt:lpstr>
      <vt:lpstr>What if a parent is disabled, retired or deceased?? </vt:lpstr>
      <vt:lpstr>Are there any other SSA programs you should know about??  Yes: SSDI </vt:lpstr>
      <vt:lpstr>     SSDI= Social Security Disability Insurance</vt:lpstr>
      <vt:lpstr>Representative Payee Information </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Hira Azher</dc:creator>
  <cp:lastModifiedBy>Elizabeth Horn</cp:lastModifiedBy>
  <cp:revision>65</cp:revision>
  <dcterms:created xsi:type="dcterms:W3CDTF">2021-12-08T18:58:10Z</dcterms:created>
  <dcterms:modified xsi:type="dcterms:W3CDTF">2022-09-15T13:19:50Z</dcterms:modified>
</cp:coreProperties>
</file>