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6" r:id="rId3"/>
    <p:sldId id="258" r:id="rId4"/>
    <p:sldId id="257" r:id="rId5"/>
    <p:sldId id="268" r:id="rId6"/>
    <p:sldId id="272" r:id="rId7"/>
    <p:sldId id="267" r:id="rId8"/>
    <p:sldId id="271" r:id="rId9"/>
    <p:sldId id="260" r:id="rId10"/>
    <p:sldId id="283" r:id="rId11"/>
    <p:sldId id="269" r:id="rId12"/>
    <p:sldId id="270" r:id="rId13"/>
    <p:sldId id="266" r:id="rId14"/>
    <p:sldId id="284" r:id="rId15"/>
    <p:sldId id="274" r:id="rId16"/>
    <p:sldId id="285" r:id="rId17"/>
    <p:sldId id="273" r:id="rId18"/>
    <p:sldId id="275" r:id="rId19"/>
    <p:sldId id="281" r:id="rId20"/>
    <p:sldId id="276" r:id="rId21"/>
    <p:sldId id="280" r:id="rId22"/>
    <p:sldId id="277" r:id="rId23"/>
    <p:sldId id="279" r:id="rId24"/>
    <p:sldId id="278" r:id="rId25"/>
    <p:sldId id="287" r:id="rId26"/>
    <p:sldId id="26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Background" id="{CF92E9C6-AF2C-4F1B-A136-26EDC46125A9}">
          <p14:sldIdLst>
            <p14:sldId id="256"/>
            <p14:sldId id="286"/>
            <p14:sldId id="258"/>
            <p14:sldId id="257"/>
            <p14:sldId id="268"/>
            <p14:sldId id="272"/>
          </p14:sldIdLst>
        </p14:section>
        <p14:section name="Data Briefing" id="{62B89591-5E34-41E7-8D22-341AC944649B}">
          <p14:sldIdLst>
            <p14:sldId id="267"/>
            <p14:sldId id="271"/>
          </p14:sldIdLst>
        </p14:section>
        <p14:section name="Qualitative Data" id="{90065EBB-5597-4E11-A04C-97FFB8C584D2}">
          <p14:sldIdLst>
            <p14:sldId id="260"/>
            <p14:sldId id="283"/>
            <p14:sldId id="269"/>
            <p14:sldId id="270"/>
            <p14:sldId id="266"/>
            <p14:sldId id="284"/>
            <p14:sldId id="274"/>
            <p14:sldId id="285"/>
          </p14:sldIdLst>
        </p14:section>
        <p14:section name="Quantitative Data" id="{E2323CAA-B9F6-4F52-A4F9-A76F04885B5E}">
          <p14:sldIdLst>
            <p14:sldId id="273"/>
            <p14:sldId id="275"/>
            <p14:sldId id="281"/>
            <p14:sldId id="276"/>
            <p14:sldId id="280"/>
          </p14:sldIdLst>
        </p14:section>
        <p14:section name="Conclusion" id="{FC813C33-B533-4F41-9A54-CC2C3E6B444C}">
          <p14:sldIdLst>
            <p14:sldId id="277"/>
            <p14:sldId id="279"/>
            <p14:sldId id="278"/>
            <p14:sldId id="287"/>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40" autoAdjust="0"/>
    <p:restoredTop sz="94660"/>
  </p:normalViewPr>
  <p:slideViewPr>
    <p:cSldViewPr snapToGrid="0">
      <p:cViewPr varScale="1">
        <p:scale>
          <a:sx n="55" d="100"/>
          <a:sy n="55" d="100"/>
        </p:scale>
        <p:origin x="7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C50D8B-8361-45DA-987E-D0D445283138}" type="datetimeFigureOut">
              <a:rPr lang="en-US" smtClean="0"/>
              <a:t>9/14/2022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47782-6489-4F8D-8856-A12F6F67FFBC}" type="slidenum">
              <a:rPr lang="en-US" smtClean="0"/>
              <a:t>‹#›</a:t>
            </a:fld>
            <a:endParaRPr lang="en-US"/>
          </a:p>
        </p:txBody>
      </p:sp>
    </p:spTree>
    <p:extLst>
      <p:ext uri="{BB962C8B-B14F-4D97-AF65-F5344CB8AC3E}">
        <p14:creationId xmlns:p14="http://schemas.microsoft.com/office/powerpoint/2010/main" val="2620743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ww.law.cornell.edu/definitions/index.php?width=840&amp;height=800&amp;iframe=true&amp;def_id=7548ffc8a1d68f66b1c17cdcac005c55&amp;term_occur=999&amp;term_src=Title:42:Chapter:IV:Subchapter:G:Part:483:Subpart:G:483.374" TargetMode="External"/><Relationship Id="rId3" Type="http://schemas.openxmlformats.org/officeDocument/2006/relationships/hyperlink" Target="https://www.law.cornell.edu/definitions/index.php?width=840&amp;height=800&amp;iframe=true&amp;def_id=c60ede6a132e7d685824436224a33831&amp;term_occur=999&amp;term_src=Title:42:Chapter:IV:Subchapter:G:Part:483:Subpart:G:483.374" TargetMode="External"/><Relationship Id="rId7" Type="http://schemas.openxmlformats.org/officeDocument/2006/relationships/hyperlink" Target="https://www.law.cornell.edu/definitions/index.php?width=840&amp;height=800&amp;iframe=true&amp;def_id=59941cc56c8db414b147190c29ea602a&amp;term_occur=999&amp;term_src=Title:42:Chapter:IV:Subchapter:G:Part:483:Subpart:G:483.374"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law.cornell.edu/cfr/text/42/483.352" TargetMode="External"/><Relationship Id="rId5" Type="http://schemas.openxmlformats.org/officeDocument/2006/relationships/hyperlink" Target="https://www.law.cornell.edu/definitions/index.php?width=840&amp;height=800&amp;iframe=true&amp;def_id=97aa66ec51884555ef3153df97732e5a&amp;term_occur=999&amp;term_src=Title:42:Chapter:IV:Subchapter:G:Part:483:Subpart:G:483.374" TargetMode="External"/><Relationship Id="rId4" Type="http://schemas.openxmlformats.org/officeDocument/2006/relationships/hyperlink" Target="https://www.law.cornell.edu/definitions/index.php?width=840&amp;height=800&amp;iframe=true&amp;def_id=0e504496534ec33a1f9a4f95c7a8fa57&amp;term_occur=999&amp;term_src=Title:42:Chapter:IV:Subchapter:G:Part:483:Subpart:G:483.374"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https://www.dlcv.org/access-authority  </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5</a:t>
            </a:fld>
            <a:endParaRPr lang="en-US"/>
          </a:p>
        </p:txBody>
      </p:sp>
    </p:spTree>
    <p:extLst>
      <p:ext uri="{BB962C8B-B14F-4D97-AF65-F5344CB8AC3E}">
        <p14:creationId xmlns:p14="http://schemas.microsoft.com/office/powerpoint/2010/main" val="1000442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https://www.dlcv.org/wp-content/uploads/2021/08/Coalition-Volunteer.pdf </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24</a:t>
            </a:fld>
            <a:endParaRPr lang="en-US"/>
          </a:p>
        </p:txBody>
      </p:sp>
    </p:spTree>
    <p:extLst>
      <p:ext uri="{BB962C8B-B14F-4D97-AF65-F5344CB8AC3E}">
        <p14:creationId xmlns:p14="http://schemas.microsoft.com/office/powerpoint/2010/main" val="895424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Verdana" panose="020B0604030504040204" pitchFamily="34" charset="0"/>
              </a:rPr>
              <a:t>42 CFR § 483.374 - Facility reporting.</a:t>
            </a:r>
          </a:p>
          <a:p>
            <a:pPr algn="l"/>
            <a:r>
              <a:rPr lang="en-US" b="1" i="0" dirty="0">
                <a:solidFill>
                  <a:srgbClr val="333333"/>
                </a:solidFill>
                <a:effectLst/>
                <a:latin typeface="Verdana" panose="020B0604030504040204" pitchFamily="34" charset="0"/>
              </a:rPr>
              <a:t>(b)</a:t>
            </a:r>
            <a:r>
              <a:rPr lang="en-US" b="0" i="0" dirty="0">
                <a:solidFill>
                  <a:srgbClr val="333333"/>
                </a:solidFill>
                <a:effectLst/>
                <a:latin typeface="Verdana" panose="020B0604030504040204" pitchFamily="34" charset="0"/>
              </a:rPr>
              <a:t> </a:t>
            </a:r>
            <a:r>
              <a:rPr lang="en-US" b="1" i="1" dirty="0">
                <a:solidFill>
                  <a:srgbClr val="333333"/>
                </a:solidFill>
                <a:effectLst/>
                <a:latin typeface="Verdana" panose="020B0604030504040204" pitchFamily="34" charset="0"/>
              </a:rPr>
              <a:t>Reporting of serious occurrences.</a:t>
            </a:r>
            <a:r>
              <a:rPr lang="en-US" b="0" i="0" dirty="0">
                <a:solidFill>
                  <a:srgbClr val="333333"/>
                </a:solidFill>
                <a:effectLst/>
                <a:latin typeface="Verdana" panose="020B0604030504040204" pitchFamily="34" charset="0"/>
              </a:rPr>
              <a:t> The </a:t>
            </a:r>
            <a:r>
              <a:rPr lang="en-US" b="0" i="0" u="none" strike="noStrike" dirty="0">
                <a:solidFill>
                  <a:srgbClr val="0068AC"/>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facility</a:t>
            </a:r>
            <a:r>
              <a:rPr lang="en-US" b="0" i="0" dirty="0">
                <a:solidFill>
                  <a:srgbClr val="333333"/>
                </a:solidFill>
                <a:effectLst/>
                <a:latin typeface="Verdana" panose="020B0604030504040204" pitchFamily="34" charset="0"/>
              </a:rPr>
              <a:t> must report each serious occurrence to both the State </a:t>
            </a:r>
            <a:r>
              <a:rPr lang="en-US" b="0" i="0" u="none" strike="noStrike" dirty="0">
                <a:solidFill>
                  <a:srgbClr val="0068AC"/>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Medicaid</a:t>
            </a:r>
            <a:r>
              <a:rPr lang="en-US" b="0" i="0" dirty="0">
                <a:solidFill>
                  <a:srgbClr val="333333"/>
                </a:solidFill>
                <a:effectLst/>
                <a:latin typeface="Verdana" panose="020B0604030504040204" pitchFamily="34" charset="0"/>
              </a:rPr>
              <a:t> agency and, unless prohibited by State law, the State-designated Protection and Advocacy system. Serious occurrences that must be reported include a resident's death, a </a:t>
            </a:r>
            <a:r>
              <a:rPr lang="en-US" b="0" i="0" u="none" strike="noStrike" dirty="0">
                <a:solidFill>
                  <a:srgbClr val="0068AC"/>
                </a:solidFill>
                <a:effectLst/>
                <a:latin typeface="Verdana" panose="020B0604030504040204" pitchFamily="34" charset="0"/>
                <a:hlinkClick r:id="rId5">
                  <a:extLst>
                    <a:ext uri="{A12FA001-AC4F-418D-AE19-62706E023703}">
                      <ahyp:hlinkClr xmlns:ahyp="http://schemas.microsoft.com/office/drawing/2018/hyperlinkcolor" val="tx"/>
                    </a:ext>
                  </a:extLst>
                </a:hlinkClick>
              </a:rPr>
              <a:t>serious injury</a:t>
            </a:r>
            <a:r>
              <a:rPr lang="en-US" b="0" i="0" dirty="0">
                <a:solidFill>
                  <a:srgbClr val="333333"/>
                </a:solidFill>
                <a:effectLst/>
                <a:latin typeface="Verdana" panose="020B0604030504040204" pitchFamily="34" charset="0"/>
              </a:rPr>
              <a:t> to a resident as defined in </a:t>
            </a:r>
            <a:r>
              <a:rPr lang="en-US" b="0" i="0" u="none" strike="noStrike" dirty="0">
                <a:solidFill>
                  <a:srgbClr val="0068AC"/>
                </a:solidFill>
                <a:effectLst/>
                <a:latin typeface="Verdana" panose="020B0604030504040204" pitchFamily="34" charset="0"/>
                <a:hlinkClick r:id="rId6">
                  <a:extLst>
                    <a:ext uri="{A12FA001-AC4F-418D-AE19-62706E023703}">
                      <ahyp:hlinkClr xmlns:ahyp="http://schemas.microsoft.com/office/drawing/2018/hyperlinkcolor" val="tx"/>
                    </a:ext>
                  </a:extLst>
                </a:hlinkClick>
              </a:rPr>
              <a:t>§ 483.352</a:t>
            </a:r>
            <a:r>
              <a:rPr lang="en-US" b="0" i="0" dirty="0">
                <a:solidFill>
                  <a:srgbClr val="333333"/>
                </a:solidFill>
                <a:effectLst/>
                <a:latin typeface="Verdana" panose="020B0604030504040204" pitchFamily="34" charset="0"/>
              </a:rPr>
              <a:t> of this part, and a resident's suicide attempt.</a:t>
            </a:r>
          </a:p>
          <a:p>
            <a:pPr algn="l"/>
            <a:r>
              <a:rPr lang="en-US" b="1" i="0" dirty="0">
                <a:solidFill>
                  <a:srgbClr val="333333"/>
                </a:solidFill>
                <a:effectLst/>
                <a:latin typeface="Verdana" panose="020B0604030504040204" pitchFamily="34" charset="0"/>
              </a:rPr>
              <a:t>(1)</a:t>
            </a:r>
            <a:r>
              <a:rPr lang="en-US" b="0" i="0" dirty="0">
                <a:solidFill>
                  <a:srgbClr val="333333"/>
                </a:solidFill>
                <a:effectLst/>
                <a:latin typeface="Verdana" panose="020B0604030504040204" pitchFamily="34" charset="0"/>
              </a:rPr>
              <a:t> </a:t>
            </a:r>
            <a:r>
              <a:rPr lang="en-US" b="0" i="0" u="none" strike="noStrike" dirty="0">
                <a:solidFill>
                  <a:srgbClr val="0068AC"/>
                </a:solidFill>
                <a:effectLst/>
                <a:latin typeface="Verdana" panose="020B0604030504040204" pitchFamily="34" charset="0"/>
                <a:hlinkClick r:id="rId7">
                  <a:extLst>
                    <a:ext uri="{A12FA001-AC4F-418D-AE19-62706E023703}">
                      <ahyp:hlinkClr xmlns:ahyp="http://schemas.microsoft.com/office/drawing/2018/hyperlinkcolor" val="tx"/>
                    </a:ext>
                  </a:extLst>
                </a:hlinkClick>
              </a:rPr>
              <a:t>Staff</a:t>
            </a:r>
            <a:r>
              <a:rPr lang="en-US" b="0" i="0" dirty="0">
                <a:solidFill>
                  <a:srgbClr val="333333"/>
                </a:solidFill>
                <a:effectLst/>
                <a:latin typeface="Verdana" panose="020B0604030504040204" pitchFamily="34" charset="0"/>
              </a:rPr>
              <a:t> must report any serious occurrence involving a resident to both the State </a:t>
            </a:r>
            <a:r>
              <a:rPr lang="en-US" b="0" i="0" u="none" strike="noStrike" dirty="0">
                <a:solidFill>
                  <a:srgbClr val="0068AC"/>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Medicaid</a:t>
            </a:r>
            <a:r>
              <a:rPr lang="en-US" b="0" i="0" dirty="0">
                <a:solidFill>
                  <a:srgbClr val="333333"/>
                </a:solidFill>
                <a:effectLst/>
                <a:latin typeface="Verdana" panose="020B0604030504040204" pitchFamily="34" charset="0"/>
              </a:rPr>
              <a:t> agency and the State-designated Protection and Advocacy system by no later than close of business the next business day after a serious occurrence. The report must include the name of the resident involved in the serious occurrence, a description of the occurrence, and the name, street address, and telephone number of the </a:t>
            </a:r>
            <a:r>
              <a:rPr lang="en-US" b="0" i="0" u="none" strike="noStrike" dirty="0">
                <a:solidFill>
                  <a:srgbClr val="0068AC"/>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facility</a:t>
            </a:r>
            <a:r>
              <a:rPr lang="en-US" b="0" i="0" dirty="0">
                <a:solidFill>
                  <a:srgbClr val="333333"/>
                </a:solidFill>
                <a:effectLst/>
                <a:latin typeface="Verdana" panose="020B0604030504040204" pitchFamily="34" charset="0"/>
              </a:rPr>
              <a:t>.</a:t>
            </a:r>
          </a:p>
          <a:p>
            <a:pPr algn="l"/>
            <a:r>
              <a:rPr lang="en-US" b="1" i="0" dirty="0">
                <a:solidFill>
                  <a:srgbClr val="333333"/>
                </a:solidFill>
                <a:effectLst/>
                <a:latin typeface="Verdana" panose="020B0604030504040204" pitchFamily="34" charset="0"/>
              </a:rPr>
              <a:t>(2)</a:t>
            </a:r>
            <a:r>
              <a:rPr lang="en-US" b="0" i="0" dirty="0">
                <a:solidFill>
                  <a:srgbClr val="333333"/>
                </a:solidFill>
                <a:effectLst/>
                <a:latin typeface="Verdana" panose="020B0604030504040204" pitchFamily="34" charset="0"/>
              </a:rPr>
              <a:t> In the case of a </a:t>
            </a:r>
            <a:r>
              <a:rPr lang="en-US" b="0" i="0" u="none" strike="noStrike" dirty="0">
                <a:solidFill>
                  <a:srgbClr val="0068AC"/>
                </a:solidFill>
                <a:effectLst/>
                <a:latin typeface="Verdana" panose="020B0604030504040204" pitchFamily="34" charset="0"/>
                <a:hlinkClick r:id="rId8">
                  <a:extLst>
                    <a:ext uri="{A12FA001-AC4F-418D-AE19-62706E023703}">
                      <ahyp:hlinkClr xmlns:ahyp="http://schemas.microsoft.com/office/drawing/2018/hyperlinkcolor" val="tx"/>
                    </a:ext>
                  </a:extLst>
                </a:hlinkClick>
              </a:rPr>
              <a:t>minor</a:t>
            </a:r>
            <a:r>
              <a:rPr lang="en-US" b="0" i="0" dirty="0">
                <a:solidFill>
                  <a:srgbClr val="333333"/>
                </a:solidFill>
                <a:effectLst/>
                <a:latin typeface="Verdana" panose="020B0604030504040204" pitchFamily="34" charset="0"/>
              </a:rPr>
              <a:t>, the </a:t>
            </a:r>
            <a:r>
              <a:rPr lang="en-US" b="0" i="0" u="none" strike="noStrike" dirty="0">
                <a:solidFill>
                  <a:srgbClr val="0068AC"/>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facility</a:t>
            </a:r>
            <a:r>
              <a:rPr lang="en-US" b="0" i="0" dirty="0">
                <a:solidFill>
                  <a:srgbClr val="333333"/>
                </a:solidFill>
                <a:effectLst/>
                <a:latin typeface="Verdana" panose="020B0604030504040204" pitchFamily="34" charset="0"/>
              </a:rPr>
              <a:t> must notify the resident's parent(s) or legal guardian(s) as soon as possible, and in no case later than 24 hours after the serious occurrence.</a:t>
            </a:r>
          </a:p>
          <a:p>
            <a:pPr algn="l"/>
            <a:r>
              <a:rPr lang="en-US" b="1" i="0" dirty="0">
                <a:solidFill>
                  <a:srgbClr val="333333"/>
                </a:solidFill>
                <a:effectLst/>
                <a:latin typeface="Verdana" panose="020B0604030504040204" pitchFamily="34" charset="0"/>
              </a:rPr>
              <a:t>(3)</a:t>
            </a:r>
            <a:r>
              <a:rPr lang="en-US" b="0" i="0" dirty="0">
                <a:solidFill>
                  <a:srgbClr val="333333"/>
                </a:solidFill>
                <a:effectLst/>
                <a:latin typeface="Verdana" panose="020B0604030504040204" pitchFamily="34" charset="0"/>
              </a:rPr>
              <a:t> </a:t>
            </a:r>
            <a:r>
              <a:rPr lang="en-US" b="0" i="0" u="none" strike="noStrike" dirty="0">
                <a:solidFill>
                  <a:srgbClr val="0068AC"/>
                </a:solidFill>
                <a:effectLst/>
                <a:latin typeface="Verdana" panose="020B0604030504040204" pitchFamily="34" charset="0"/>
                <a:hlinkClick r:id="rId7">
                  <a:extLst>
                    <a:ext uri="{A12FA001-AC4F-418D-AE19-62706E023703}">
                      <ahyp:hlinkClr xmlns:ahyp="http://schemas.microsoft.com/office/drawing/2018/hyperlinkcolor" val="tx"/>
                    </a:ext>
                  </a:extLst>
                </a:hlinkClick>
              </a:rPr>
              <a:t>Staff</a:t>
            </a:r>
            <a:r>
              <a:rPr lang="en-US" b="0" i="0" dirty="0">
                <a:solidFill>
                  <a:srgbClr val="333333"/>
                </a:solidFill>
                <a:effectLst/>
                <a:latin typeface="Verdana" panose="020B0604030504040204" pitchFamily="34" charset="0"/>
              </a:rPr>
              <a:t> must document in the resident's record that the serious occurrence was reported to both the State </a:t>
            </a:r>
            <a:r>
              <a:rPr lang="en-US" b="0" i="0" u="none" strike="noStrike" dirty="0">
                <a:solidFill>
                  <a:srgbClr val="0068AC"/>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Medicaid</a:t>
            </a:r>
            <a:r>
              <a:rPr lang="en-US" b="0" i="0" dirty="0">
                <a:solidFill>
                  <a:srgbClr val="333333"/>
                </a:solidFill>
                <a:effectLst/>
                <a:latin typeface="Verdana" panose="020B0604030504040204" pitchFamily="34" charset="0"/>
              </a:rPr>
              <a:t> agency and the State-designated Protection and Advocacy system, including the name of the person to whom the incident was reported. A copy of the report must be maintained in the resident's record, as well as in the incident and accident report logs kept by the </a:t>
            </a:r>
            <a:r>
              <a:rPr lang="en-US" b="0" i="0" u="none" strike="noStrike" dirty="0">
                <a:solidFill>
                  <a:srgbClr val="0068AC"/>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facility</a:t>
            </a:r>
            <a:r>
              <a:rPr lang="en-US" b="0" i="0" dirty="0">
                <a:solidFill>
                  <a:srgbClr val="333333"/>
                </a:solidFill>
                <a:effectLst/>
                <a:latin typeface="Verdana" panose="020B0604030504040204" pitchFamily="34" charset="0"/>
              </a:rPr>
              <a:t>.</a:t>
            </a:r>
          </a:p>
          <a:p>
            <a:endParaRPr lang="en-US" dirty="0"/>
          </a:p>
          <a:p>
            <a:endParaRPr lang="en-US" dirty="0">
              <a:effectLst/>
            </a:endParaRPr>
          </a:p>
          <a:p>
            <a:pPr lvl="1"/>
            <a:r>
              <a:rPr lang="en-US" sz="1200" kern="1200" dirty="0">
                <a:solidFill>
                  <a:schemeClr val="tx1"/>
                </a:solidFill>
                <a:effectLst/>
                <a:latin typeface="+mn-lt"/>
                <a:ea typeface="+mn-ea"/>
                <a:cs typeface="+mn-cs"/>
              </a:rPr>
              <a:t>CSID reports (5,500 – 6,000 received a quarter)</a:t>
            </a:r>
          </a:p>
          <a:p>
            <a:pPr lvl="1"/>
            <a:r>
              <a:rPr lang="en-US" sz="1200" kern="1200" dirty="0">
                <a:solidFill>
                  <a:schemeClr val="tx1"/>
                </a:solidFill>
                <a:effectLst/>
                <a:latin typeface="+mn-lt"/>
                <a:ea typeface="+mn-ea"/>
                <a:cs typeface="+mn-cs"/>
              </a:rPr>
              <a:t>CAN reports (2,000 received a quarter)</a:t>
            </a:r>
          </a:p>
          <a:p>
            <a:pPr lvl="1"/>
            <a:r>
              <a:rPr lang="en-US" sz="1200" kern="1200" dirty="0">
                <a:solidFill>
                  <a:schemeClr val="tx1"/>
                </a:solidFill>
                <a:effectLst/>
                <a:latin typeface="+mn-lt"/>
                <a:ea typeface="+mn-ea"/>
                <a:cs typeface="+mn-cs"/>
              </a:rPr>
              <a:t>APS reports (600-700 received a quarter) </a:t>
            </a:r>
          </a:p>
          <a:p>
            <a:pPr lvl="1"/>
            <a:r>
              <a:rPr lang="en-US" sz="1200" kern="1200" dirty="0">
                <a:solidFill>
                  <a:schemeClr val="tx1"/>
                </a:solidFill>
                <a:effectLst/>
                <a:latin typeface="+mn-lt"/>
                <a:ea typeface="+mn-ea"/>
                <a:cs typeface="+mn-cs"/>
              </a:rPr>
              <a:t>CIRs (120 received a quarter)</a:t>
            </a:r>
          </a:p>
          <a:p>
            <a:pPr lvl="1"/>
            <a:r>
              <a:rPr lang="en-US" sz="1200" kern="1200" dirty="0">
                <a:solidFill>
                  <a:schemeClr val="tx1"/>
                </a:solidFill>
                <a:effectLst/>
                <a:latin typeface="+mn-lt"/>
                <a:ea typeface="+mn-ea"/>
                <a:cs typeface="+mn-cs"/>
              </a:rPr>
              <a:t>PRTF reports (300-350 received a quarter)</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6</a:t>
            </a:fld>
            <a:endParaRPr lang="en-US"/>
          </a:p>
        </p:txBody>
      </p:sp>
    </p:spTree>
    <p:extLst>
      <p:ext uri="{BB962C8B-B14F-4D97-AF65-F5344CB8AC3E}">
        <p14:creationId xmlns:p14="http://schemas.microsoft.com/office/powerpoint/2010/main" val="2127614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Give Examples of narrative data vs numbers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solid evidence behind our informed decisions, we can allocate our resources more effectively, make more convincing arguments at hearings and for lawmakers, and recommend more effective courses of action. </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7</a:t>
            </a:fld>
            <a:endParaRPr lang="en-US"/>
          </a:p>
        </p:txBody>
      </p:sp>
    </p:spTree>
    <p:extLst>
      <p:ext uri="{BB962C8B-B14F-4D97-AF65-F5344CB8AC3E}">
        <p14:creationId xmlns:p14="http://schemas.microsoft.com/office/powerpoint/2010/main" val="155355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review reports weekly with our “Institutions Team” and the director and decide how to respond to the Serious Injuries and Deaths</a:t>
            </a:r>
          </a:p>
          <a:p>
            <a:endParaRPr lang="en-US" dirty="0"/>
          </a:p>
          <a:p>
            <a:r>
              <a:rPr lang="en-US" dirty="0"/>
              <a:t>https://www.virginiamercury.com/2021/06/10/deaths-rose-in-virginias-mental-hospitals-last-year-but-covid-19-wasnt-the-prime-culprit/</a:t>
            </a:r>
          </a:p>
          <a:p>
            <a:r>
              <a:rPr lang="en-US" dirty="0"/>
              <a:t>https://www.wdbj7.com/content/news/Report-shows-several-deaths-at-Central-Virginia-Training-Center-related-to-UTIs-423695524.html</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11</a:t>
            </a:fld>
            <a:endParaRPr lang="en-US"/>
          </a:p>
        </p:txBody>
      </p:sp>
    </p:spTree>
    <p:extLst>
      <p:ext uri="{BB962C8B-B14F-4D97-AF65-F5344CB8AC3E}">
        <p14:creationId xmlns:p14="http://schemas.microsoft.com/office/powerpoint/2010/main" val="1140433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Serious Injury/Death (SID) closely resembles CIR data but for community providers</a:t>
            </a:r>
          </a:p>
          <a:p>
            <a:r>
              <a:rPr lang="en-US" dirty="0"/>
              <a:t>CHRIS reports are self-reported but are accessible to Human Rights Advocates and Licensing Specialists. </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12</a:t>
            </a:fld>
            <a:endParaRPr lang="en-US"/>
          </a:p>
        </p:txBody>
      </p:sp>
    </p:spTree>
    <p:extLst>
      <p:ext uri="{BB962C8B-B14F-4D97-AF65-F5344CB8AC3E}">
        <p14:creationId xmlns:p14="http://schemas.microsoft.com/office/powerpoint/2010/main" val="2191737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frustrating use of time, since we knew there was another Abuse/Neglect database out there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reviewing safety protocols we also identified effective practices, which we were able to share among providers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https://www.dlcv.org/dbhds-covid19</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13</a:t>
            </a:fld>
            <a:endParaRPr lang="en-US"/>
          </a:p>
        </p:txBody>
      </p:sp>
    </p:spTree>
    <p:extLst>
      <p:ext uri="{BB962C8B-B14F-4D97-AF65-F5344CB8AC3E}">
        <p14:creationId xmlns:p14="http://schemas.microsoft.com/office/powerpoint/2010/main" val="3586129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frustrating use of time, since we knew there was another Abuse/Neglect database out there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reviewing safety protocols we also identified effective practices, which we were able to share among providers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https://www.dlcv.org/dbhds-covid19</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14</a:t>
            </a:fld>
            <a:endParaRPr lang="en-US"/>
          </a:p>
        </p:txBody>
      </p:sp>
    </p:spTree>
    <p:extLst>
      <p:ext uri="{BB962C8B-B14F-4D97-AF65-F5344CB8AC3E}">
        <p14:creationId xmlns:p14="http://schemas.microsoft.com/office/powerpoint/2010/main" val="3485387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We look at which facilities have more patients than they are licensed to serve</a:t>
            </a:r>
          </a:p>
          <a:p>
            <a:pPr lvl="2"/>
            <a:r>
              <a:rPr lang="en-US" dirty="0"/>
              <a:t>If so, what are they doing about it?</a:t>
            </a:r>
          </a:p>
          <a:p>
            <a:pPr lvl="2"/>
            <a:r>
              <a:rPr lang="en-US" dirty="0"/>
              <a:t>Where are these people sleeping?</a:t>
            </a:r>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18</a:t>
            </a:fld>
            <a:endParaRPr lang="en-US"/>
          </a:p>
        </p:txBody>
      </p:sp>
    </p:spTree>
    <p:extLst>
      <p:ext uri="{BB962C8B-B14F-4D97-AF65-F5344CB8AC3E}">
        <p14:creationId xmlns:p14="http://schemas.microsoft.com/office/powerpoint/2010/main" val="3370756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of that said, the EBL is an ongoing issue that dLCV remains committed to addressing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may seem minor, but it is some of the most impactful work that we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https://www.virginiamercury.com/2019/08/11/many-patients-have-been-clearred-to-leave-virginias-overcrowded-mental-hospitals-but-they-have-nowhere-to-go/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https://www.washingtonpost.com/opinions/2021/07/22/virginias-mental-health-hospitals-are-burdened-by-patient-dumping/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4847782-6489-4F8D-8856-A12F6F67FFBC}" type="slidenum">
              <a:rPr lang="en-US" smtClean="0"/>
              <a:t>21</a:t>
            </a:fld>
            <a:endParaRPr lang="en-US"/>
          </a:p>
        </p:txBody>
      </p:sp>
    </p:spTree>
    <p:extLst>
      <p:ext uri="{BB962C8B-B14F-4D97-AF65-F5344CB8AC3E}">
        <p14:creationId xmlns:p14="http://schemas.microsoft.com/office/powerpoint/2010/main" val="1589028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0E544-8381-49BC-87F0-3A5C305D8B4D}"/>
              </a:ext>
            </a:extLst>
          </p:cNvPr>
          <p:cNvSpPr>
            <a:spLocks noGrp="1"/>
          </p:cNvSpPr>
          <p:nvPr>
            <p:ph type="ctrTitle"/>
          </p:nvPr>
        </p:nvSpPr>
        <p:spPr>
          <a:xfrm>
            <a:off x="4482790" y="1858963"/>
            <a:ext cx="7556810" cy="2387600"/>
          </a:xfrm>
        </p:spPr>
        <p:txBody>
          <a:bodyPr anchor="b"/>
          <a:lstStyle>
            <a:lvl1pPr algn="ctr">
              <a:defRPr sz="6000">
                <a:solidFill>
                  <a:schemeClr val="bg1"/>
                </a:solidFill>
                <a:latin typeface="Roboto Medium" panose="02000000000000000000" pitchFamily="2" charset="0"/>
                <a:ea typeface="Roboto Medium" panose="02000000000000000000"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FB388F9-FC99-4828-9D29-09AD3C23B551}"/>
              </a:ext>
            </a:extLst>
          </p:cNvPr>
          <p:cNvSpPr>
            <a:spLocks noGrp="1"/>
          </p:cNvSpPr>
          <p:nvPr>
            <p:ph type="subTitle" idx="1"/>
          </p:nvPr>
        </p:nvSpPr>
        <p:spPr>
          <a:xfrm>
            <a:off x="3997569" y="4246563"/>
            <a:ext cx="8049393" cy="1655762"/>
          </a:xfrm>
        </p:spPr>
        <p:txBody>
          <a:bodyPr/>
          <a:lstStyle>
            <a:lvl1pPr marL="0" indent="0" algn="ctr">
              <a:buNone/>
              <a:defRPr sz="240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F37E6AD-2F14-49EC-BBC4-0621BD90306E}"/>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5" name="Footer Placeholder 4">
            <a:extLst>
              <a:ext uri="{FF2B5EF4-FFF2-40B4-BE49-F238E27FC236}">
                <a16:creationId xmlns:a16="http://schemas.microsoft.com/office/drawing/2014/main" id="{5F85D137-4453-4306-84DA-967336A99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615BFA-FC03-49FE-88D1-3B3C3185C912}"/>
              </a:ext>
            </a:extLst>
          </p:cNvPr>
          <p:cNvSpPr>
            <a:spLocks noGrp="1"/>
          </p:cNvSpPr>
          <p:nvPr>
            <p:ph type="sldNum" sz="quarter" idx="12"/>
          </p:nvPr>
        </p:nvSpPr>
        <p:spPr/>
        <p:txBody>
          <a:bodyPr/>
          <a:lstStyle/>
          <a:p>
            <a:fld id="{E7549034-8FEB-4CC2-88A9-C5653FCAF810}" type="slidenum">
              <a:rPr lang="en-US" smtClean="0"/>
              <a:t>‹#›</a:t>
            </a:fld>
            <a:endParaRPr lang="en-US"/>
          </a:p>
        </p:txBody>
      </p:sp>
    </p:spTree>
    <p:extLst>
      <p:ext uri="{BB962C8B-B14F-4D97-AF65-F5344CB8AC3E}">
        <p14:creationId xmlns:p14="http://schemas.microsoft.com/office/powerpoint/2010/main" val="230530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303F3-8DA1-4EFE-BDD9-5222369B1843}"/>
              </a:ext>
            </a:extLst>
          </p:cNvPr>
          <p:cNvSpPr>
            <a:spLocks noGrp="1"/>
          </p:cNvSpPr>
          <p:nvPr>
            <p:ph type="title"/>
          </p:nvPr>
        </p:nvSpPr>
        <p:spPr>
          <a:xfrm>
            <a:off x="1927123" y="381000"/>
            <a:ext cx="9937953"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B4AA497-EBFB-4110-8479-ADBF01AF1370}"/>
              </a:ext>
            </a:extLst>
          </p:cNvPr>
          <p:cNvSpPr>
            <a:spLocks noGrp="1"/>
          </p:cNvSpPr>
          <p:nvPr>
            <p:ph idx="1"/>
          </p:nvPr>
        </p:nvSpPr>
        <p:spPr>
          <a:xfrm>
            <a:off x="1927122" y="2125662"/>
            <a:ext cx="9937953" cy="41473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1AD0B90-AEEF-4CA0-9562-4BE2B440BF56}"/>
              </a:ext>
            </a:extLst>
          </p:cNvPr>
          <p:cNvSpPr>
            <a:spLocks noGrp="1"/>
          </p:cNvSpPr>
          <p:nvPr>
            <p:ph type="dt" sz="half" idx="10"/>
          </p:nvPr>
        </p:nvSpPr>
        <p:spPr/>
        <p:txBody>
          <a:bodyPr/>
          <a:lstStyle/>
          <a:p>
            <a:fld id="{C45D1FCC-284F-4C3C-BA40-CB1D1CEDBBD3}" type="datetimeFigureOut">
              <a:rPr lang="en-US" smtClean="0"/>
              <a:t>9/14/2022</a:t>
            </a:fld>
            <a:endParaRPr lang="en-US" dirty="0"/>
          </a:p>
        </p:txBody>
      </p:sp>
      <p:sp>
        <p:nvSpPr>
          <p:cNvPr id="5" name="Footer Placeholder 4">
            <a:extLst>
              <a:ext uri="{FF2B5EF4-FFF2-40B4-BE49-F238E27FC236}">
                <a16:creationId xmlns:a16="http://schemas.microsoft.com/office/drawing/2014/main" id="{939006D6-3390-4DC7-8F2E-6F3088ED9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33CD0-94F3-4920-A81C-60F4EDAE0CAB}"/>
              </a:ext>
            </a:extLst>
          </p:cNvPr>
          <p:cNvSpPr>
            <a:spLocks noGrp="1"/>
          </p:cNvSpPr>
          <p:nvPr>
            <p:ph type="sldNum" sz="quarter" idx="12"/>
          </p:nvPr>
        </p:nvSpPr>
        <p:spPr/>
        <p:txBody>
          <a:bodyPr/>
          <a:lstStyle/>
          <a:p>
            <a:fld id="{E7549034-8FEB-4CC2-88A9-C5653FCAF810}" type="slidenum">
              <a:rPr lang="en-US" smtClean="0"/>
              <a:t>‹#›</a:t>
            </a:fld>
            <a:endParaRPr lang="en-US" dirty="0"/>
          </a:p>
        </p:txBody>
      </p:sp>
    </p:spTree>
    <p:extLst>
      <p:ext uri="{BB962C8B-B14F-4D97-AF65-F5344CB8AC3E}">
        <p14:creationId xmlns:p14="http://schemas.microsoft.com/office/powerpoint/2010/main" val="35945690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0C57B-C01C-4EA9-B79A-A451ECC1EDBE}"/>
              </a:ext>
            </a:extLst>
          </p:cNvPr>
          <p:cNvSpPr>
            <a:spLocks noGrp="1"/>
          </p:cNvSpPr>
          <p:nvPr>
            <p:ph type="title"/>
          </p:nvPr>
        </p:nvSpPr>
        <p:spPr>
          <a:xfrm>
            <a:off x="385916" y="365125"/>
            <a:ext cx="10134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FB3C3C36-D062-443A-A5A8-706C1AAAE450}"/>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4" name="Footer Placeholder 3">
            <a:extLst>
              <a:ext uri="{FF2B5EF4-FFF2-40B4-BE49-F238E27FC236}">
                <a16:creationId xmlns:a16="http://schemas.microsoft.com/office/drawing/2014/main" id="{BD93F53C-8891-45CE-A908-66E7222981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418DB5-618A-46DA-B86D-BDF9212D4D3C}"/>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7" name="Text Placeholder 6">
            <a:extLst>
              <a:ext uri="{FF2B5EF4-FFF2-40B4-BE49-F238E27FC236}">
                <a16:creationId xmlns:a16="http://schemas.microsoft.com/office/drawing/2014/main" id="{55A4FAB3-9772-4199-BAFE-9CA06C38D9E5}"/>
              </a:ext>
            </a:extLst>
          </p:cNvPr>
          <p:cNvSpPr>
            <a:spLocks noGrp="1"/>
          </p:cNvSpPr>
          <p:nvPr>
            <p:ph type="body" sz="quarter" idx="13"/>
          </p:nvPr>
        </p:nvSpPr>
        <p:spPr>
          <a:xfrm>
            <a:off x="385763" y="2133600"/>
            <a:ext cx="10134600" cy="3756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183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B0A5D-9D4E-482A-82BB-76386CD0266B}"/>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AAC10C9-1A05-47FB-83DA-783D82F03390}"/>
              </a:ext>
            </a:extLst>
          </p:cNvPr>
          <p:cNvSpPr>
            <a:spLocks noGrp="1"/>
          </p:cNvSpPr>
          <p:nvPr>
            <p:ph sz="half" idx="1"/>
          </p:nvPr>
        </p:nvSpPr>
        <p:spPr>
          <a:xfrm>
            <a:off x="838200" y="1984784"/>
            <a:ext cx="2101645" cy="2018788"/>
          </a:xfrm>
          <a:prstGeom prst="ellipse">
            <a:avLst/>
          </a:prstGeom>
        </p:spPr>
        <p:txBody>
          <a:bodyPr/>
          <a:lstStyle>
            <a:lvl1pPr marL="0" indent="0" algn="ctr">
              <a:buNone/>
              <a:defRPr/>
            </a:lvl1pPr>
          </a:lstStyle>
          <a:p>
            <a:pPr lvl="0"/>
            <a:r>
              <a:rPr lang="en-US"/>
              <a:t>Edit Master text styles</a:t>
            </a:r>
          </a:p>
        </p:txBody>
      </p:sp>
      <p:sp>
        <p:nvSpPr>
          <p:cNvPr id="5" name="Date Placeholder 4">
            <a:extLst>
              <a:ext uri="{FF2B5EF4-FFF2-40B4-BE49-F238E27FC236}">
                <a16:creationId xmlns:a16="http://schemas.microsoft.com/office/drawing/2014/main" id="{FE69BF1A-D2BB-4E8E-8253-7E3AC7936EC0}"/>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6" name="Footer Placeholder 5">
            <a:extLst>
              <a:ext uri="{FF2B5EF4-FFF2-40B4-BE49-F238E27FC236}">
                <a16:creationId xmlns:a16="http://schemas.microsoft.com/office/drawing/2014/main" id="{D2472FDA-57A9-45CC-B8DD-F640108545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DB2E62-66DC-494B-81B8-482424AC8662}"/>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14" name="Content Placeholder 2">
            <a:extLst>
              <a:ext uri="{FF2B5EF4-FFF2-40B4-BE49-F238E27FC236}">
                <a16:creationId xmlns:a16="http://schemas.microsoft.com/office/drawing/2014/main" id="{D85A96EC-9C35-4AB4-BA58-69ED63D1C429}"/>
              </a:ext>
            </a:extLst>
          </p:cNvPr>
          <p:cNvSpPr>
            <a:spLocks noGrp="1"/>
          </p:cNvSpPr>
          <p:nvPr>
            <p:ph sz="half" idx="13"/>
          </p:nvPr>
        </p:nvSpPr>
        <p:spPr>
          <a:xfrm>
            <a:off x="5045177" y="1984784"/>
            <a:ext cx="2101645" cy="2018788"/>
          </a:xfrm>
          <a:prstGeom prst="ellipse">
            <a:avLst/>
          </a:prstGeom>
        </p:spPr>
        <p:txBody>
          <a:bodyPr/>
          <a:lstStyle>
            <a:lvl2pPr marL="457200" indent="0" algn="ctr">
              <a:buNone/>
              <a:defRPr/>
            </a:lvl2pPr>
          </a:lstStyle>
          <a:p>
            <a:pPr lvl="0"/>
            <a:r>
              <a:rPr lang="en-US"/>
              <a:t>Edit Master text styles</a:t>
            </a:r>
          </a:p>
        </p:txBody>
      </p:sp>
      <p:sp>
        <p:nvSpPr>
          <p:cNvPr id="15" name="Content Placeholder 2">
            <a:extLst>
              <a:ext uri="{FF2B5EF4-FFF2-40B4-BE49-F238E27FC236}">
                <a16:creationId xmlns:a16="http://schemas.microsoft.com/office/drawing/2014/main" id="{4DD83939-CC46-4171-92C9-9A719D205B99}"/>
              </a:ext>
            </a:extLst>
          </p:cNvPr>
          <p:cNvSpPr>
            <a:spLocks noGrp="1"/>
          </p:cNvSpPr>
          <p:nvPr>
            <p:ph sz="half" idx="14"/>
          </p:nvPr>
        </p:nvSpPr>
        <p:spPr>
          <a:xfrm>
            <a:off x="9252155" y="1984784"/>
            <a:ext cx="2101645" cy="2018788"/>
          </a:xfrm>
          <a:prstGeom prst="ellipse">
            <a:avLst/>
          </a:prstGeom>
        </p:spPr>
        <p:txBody>
          <a:bodyPr/>
          <a:lstStyle>
            <a:lvl1pPr marL="0" indent="0" algn="ctr">
              <a:buNone/>
              <a:defRPr/>
            </a:lvl1pPr>
          </a:lstStyle>
          <a:p>
            <a:pPr lvl="0"/>
            <a:r>
              <a:rPr lang="en-US"/>
              <a:t>Edit Master text styles</a:t>
            </a:r>
          </a:p>
        </p:txBody>
      </p:sp>
      <p:sp>
        <p:nvSpPr>
          <p:cNvPr id="21" name="Text Placeholder 20">
            <a:extLst>
              <a:ext uri="{FF2B5EF4-FFF2-40B4-BE49-F238E27FC236}">
                <a16:creationId xmlns:a16="http://schemas.microsoft.com/office/drawing/2014/main" id="{87C6DA1E-2BDB-4E20-9958-A4D751813193}"/>
              </a:ext>
            </a:extLst>
          </p:cNvPr>
          <p:cNvSpPr>
            <a:spLocks noGrp="1"/>
          </p:cNvSpPr>
          <p:nvPr>
            <p:ph type="body" sz="quarter" idx="15"/>
          </p:nvPr>
        </p:nvSpPr>
        <p:spPr>
          <a:xfrm>
            <a:off x="357033" y="4033479"/>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20">
            <a:extLst>
              <a:ext uri="{FF2B5EF4-FFF2-40B4-BE49-F238E27FC236}">
                <a16:creationId xmlns:a16="http://schemas.microsoft.com/office/drawing/2014/main" id="{5A6D5740-EF4D-45EC-B238-918CF4437BF7}"/>
              </a:ext>
            </a:extLst>
          </p:cNvPr>
          <p:cNvSpPr>
            <a:spLocks noGrp="1"/>
          </p:cNvSpPr>
          <p:nvPr>
            <p:ph type="body" sz="quarter" idx="16"/>
          </p:nvPr>
        </p:nvSpPr>
        <p:spPr>
          <a:xfrm>
            <a:off x="4564010" y="4034810"/>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Text Placeholder 20">
            <a:extLst>
              <a:ext uri="{FF2B5EF4-FFF2-40B4-BE49-F238E27FC236}">
                <a16:creationId xmlns:a16="http://schemas.microsoft.com/office/drawing/2014/main" id="{F95B9529-DA76-4967-8E53-B2C0F85D0456}"/>
              </a:ext>
            </a:extLst>
          </p:cNvPr>
          <p:cNvSpPr>
            <a:spLocks noGrp="1"/>
          </p:cNvSpPr>
          <p:nvPr>
            <p:ph type="body" sz="quarter" idx="17"/>
          </p:nvPr>
        </p:nvSpPr>
        <p:spPr>
          <a:xfrm>
            <a:off x="8770989" y="4027231"/>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7886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AD6293E-4446-4C2B-9F0D-F8790EB68029}"/>
              </a:ext>
            </a:extLst>
          </p:cNvPr>
          <p:cNvSpPr>
            <a:spLocks noGrp="1"/>
          </p:cNvSpPr>
          <p:nvPr>
            <p:ph type="title"/>
          </p:nvPr>
        </p:nvSpPr>
        <p:spPr>
          <a:xfrm>
            <a:off x="2035276" y="1377848"/>
            <a:ext cx="8111613" cy="3911907"/>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49925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C1C7B-9F9B-4B22-A566-F2E704BD933C}"/>
              </a:ext>
            </a:extLst>
          </p:cNvPr>
          <p:cNvSpPr>
            <a:spLocks noGrp="1"/>
          </p:cNvSpPr>
          <p:nvPr>
            <p:ph type="title"/>
          </p:nvPr>
        </p:nvSpPr>
        <p:spPr>
          <a:xfrm>
            <a:off x="838200" y="136525"/>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B2E7EA4-0FEB-4F42-874C-63D9EBBC2D01}"/>
              </a:ext>
            </a:extLst>
          </p:cNvPr>
          <p:cNvSpPr>
            <a:spLocks noGrp="1"/>
          </p:cNvSpPr>
          <p:nvPr>
            <p:ph type="pic" idx="1"/>
          </p:nvPr>
        </p:nvSpPr>
        <p:spPr>
          <a:xfrm>
            <a:off x="5733794" y="457200"/>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E1F77EF-1473-4D15-BF04-2CE8A5452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CCFFAB5-B8CE-4770-B1C7-C6117741B220}"/>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6" name="Footer Placeholder 5">
            <a:extLst>
              <a:ext uri="{FF2B5EF4-FFF2-40B4-BE49-F238E27FC236}">
                <a16:creationId xmlns:a16="http://schemas.microsoft.com/office/drawing/2014/main" id="{5AB1894A-F81C-4146-820B-B8EFEC6361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9E3380-6FD5-48FB-976D-124186AB64F9}"/>
              </a:ext>
            </a:extLst>
          </p:cNvPr>
          <p:cNvSpPr>
            <a:spLocks noGrp="1"/>
          </p:cNvSpPr>
          <p:nvPr>
            <p:ph type="sldNum" sz="quarter" idx="12"/>
          </p:nvPr>
        </p:nvSpPr>
        <p:spPr/>
        <p:txBody>
          <a:bodyPr/>
          <a:lstStyle/>
          <a:p>
            <a:fld id="{E7549034-8FEB-4CC2-88A9-C5653FCAF810}" type="slidenum">
              <a:rPr lang="en-US" smtClean="0"/>
              <a:t>‹#›</a:t>
            </a:fld>
            <a:endParaRPr lang="en-US"/>
          </a:p>
        </p:txBody>
      </p:sp>
    </p:spTree>
    <p:extLst>
      <p:ext uri="{BB962C8B-B14F-4D97-AF65-F5344CB8AC3E}">
        <p14:creationId xmlns:p14="http://schemas.microsoft.com/office/powerpoint/2010/main" val="417557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4E165-0068-4728-AF26-C0305B8DCA69}"/>
              </a:ext>
            </a:extLst>
          </p:cNvPr>
          <p:cNvSpPr>
            <a:spLocks noGrp="1"/>
          </p:cNvSpPr>
          <p:nvPr>
            <p:ph type="title"/>
          </p:nvPr>
        </p:nvSpPr>
        <p:spPr>
          <a:xfrm>
            <a:off x="969707" y="276636"/>
            <a:ext cx="6260690" cy="3018502"/>
          </a:xfrm>
        </p:spPr>
        <p:txBody>
          <a:bodyPr>
            <a:noAutofit/>
          </a:bodyPr>
          <a:lstStyle>
            <a:lvl1pPr>
              <a:defRPr sz="8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EA15C4A-7EE2-4F09-A81C-FABFBAA4F2E5}"/>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4" name="Footer Placeholder 3">
            <a:extLst>
              <a:ext uri="{FF2B5EF4-FFF2-40B4-BE49-F238E27FC236}">
                <a16:creationId xmlns:a16="http://schemas.microsoft.com/office/drawing/2014/main" id="{D563B9CC-5F0A-4E44-A405-7C2B7312E0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F55345-76E8-4D2B-A996-9199E9A0343E}"/>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7" name="Text Placeholder 6">
            <a:extLst>
              <a:ext uri="{FF2B5EF4-FFF2-40B4-BE49-F238E27FC236}">
                <a16:creationId xmlns:a16="http://schemas.microsoft.com/office/drawing/2014/main" id="{C71ADEBA-E127-4FC3-9183-364F01AE6F06}"/>
              </a:ext>
            </a:extLst>
          </p:cNvPr>
          <p:cNvSpPr>
            <a:spLocks noGrp="1"/>
          </p:cNvSpPr>
          <p:nvPr>
            <p:ph type="body" sz="quarter" idx="13"/>
          </p:nvPr>
        </p:nvSpPr>
        <p:spPr>
          <a:xfrm>
            <a:off x="757084" y="3736975"/>
            <a:ext cx="6754761" cy="21034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44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4E14A7-9446-4BBB-81A3-D45AAAE328A0}"/>
              </a:ext>
            </a:extLst>
          </p:cNvPr>
          <p:cNvSpPr>
            <a:spLocks noGrp="1"/>
          </p:cNvSpPr>
          <p:nvPr>
            <p:ph type="title"/>
          </p:nvPr>
        </p:nvSpPr>
        <p:spPr>
          <a:xfrm>
            <a:off x="2123768" y="320675"/>
            <a:ext cx="9583994"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7777395-A7EA-4FBD-BFEA-34781A7A9E00}"/>
              </a:ext>
            </a:extLst>
          </p:cNvPr>
          <p:cNvSpPr>
            <a:spLocks noGrp="1"/>
          </p:cNvSpPr>
          <p:nvPr>
            <p:ph type="body" idx="1"/>
          </p:nvPr>
        </p:nvSpPr>
        <p:spPr>
          <a:xfrm>
            <a:off x="1860754" y="2015613"/>
            <a:ext cx="10095272" cy="41613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689B6C-BEC8-4357-AC77-15E77961A5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D1FCC-284F-4C3C-BA40-CB1D1CEDBBD3}" type="datetimeFigureOut">
              <a:rPr lang="en-US" smtClean="0"/>
              <a:t>9/14/2022</a:t>
            </a:fld>
            <a:endParaRPr lang="en-US"/>
          </a:p>
        </p:txBody>
      </p:sp>
      <p:sp>
        <p:nvSpPr>
          <p:cNvPr id="5" name="Footer Placeholder 4">
            <a:extLst>
              <a:ext uri="{FF2B5EF4-FFF2-40B4-BE49-F238E27FC236}">
                <a16:creationId xmlns:a16="http://schemas.microsoft.com/office/drawing/2014/main" id="{C057B0E8-DEEA-45F9-838E-B56C3E937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F9AF29-107D-478B-939D-54722D5931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549034-8FEB-4CC2-88A9-C5653FCAF810}" type="slidenum">
              <a:rPr lang="en-US" smtClean="0"/>
              <a:t>‹#›</a:t>
            </a:fld>
            <a:endParaRPr lang="en-US"/>
          </a:p>
        </p:txBody>
      </p:sp>
    </p:spTree>
    <p:extLst>
      <p:ext uri="{BB962C8B-B14F-4D97-AF65-F5344CB8AC3E}">
        <p14:creationId xmlns:p14="http://schemas.microsoft.com/office/powerpoint/2010/main" val="905587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5" r:id="rId5"/>
    <p:sldLayoutId id="2147483657" r:id="rId6"/>
    <p:sldLayoutId id="214748365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dlcv.org/dbhds-covid1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hyperlink" Target="https://open.spotify.com/show/5KmZ4m7UELghjM55p5EyPR" TargetMode="External"/><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hyperlink" Target="https://www.facebook.com/disAbilityLawVA/" TargetMode="External"/><Relationship Id="rId1" Type="http://schemas.openxmlformats.org/officeDocument/2006/relationships/slideLayout" Target="../slideLayouts/slideLayout7.xml"/><Relationship Id="rId6" Type="http://schemas.openxmlformats.org/officeDocument/2006/relationships/hyperlink" Target="https://www.instagram.com/disabilitylawva/" TargetMode="Externa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hyperlink" Target="https://www.dlcv.org/volunteer" TargetMode="External"/><Relationship Id="rId4" Type="http://schemas.openxmlformats.org/officeDocument/2006/relationships/hyperlink" Target="https://twitter.com/disabilitylawva" TargetMode="External"/><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3AAD6-CFE6-4640-9111-C53F4521FEF2}"/>
              </a:ext>
            </a:extLst>
          </p:cNvPr>
          <p:cNvSpPr>
            <a:spLocks noGrp="1"/>
          </p:cNvSpPr>
          <p:nvPr>
            <p:ph type="ctrTitle"/>
          </p:nvPr>
        </p:nvSpPr>
        <p:spPr/>
        <p:txBody>
          <a:bodyPr/>
          <a:lstStyle/>
          <a:p>
            <a:r>
              <a:rPr lang="en-US" dirty="0"/>
              <a:t>Numbers Talk</a:t>
            </a:r>
          </a:p>
        </p:txBody>
      </p:sp>
      <p:sp>
        <p:nvSpPr>
          <p:cNvPr id="3" name="Subtitle 2">
            <a:extLst>
              <a:ext uri="{FF2B5EF4-FFF2-40B4-BE49-F238E27FC236}">
                <a16:creationId xmlns:a16="http://schemas.microsoft.com/office/drawing/2014/main" id="{A658F7C0-0E09-4763-9B58-7BAA1AA13746}"/>
              </a:ext>
            </a:extLst>
          </p:cNvPr>
          <p:cNvSpPr>
            <a:spLocks noGrp="1"/>
          </p:cNvSpPr>
          <p:nvPr>
            <p:ph type="subTitle" idx="1"/>
          </p:nvPr>
        </p:nvSpPr>
        <p:spPr/>
        <p:txBody>
          <a:bodyPr/>
          <a:lstStyle/>
          <a:p>
            <a:r>
              <a:rPr lang="en-US" dirty="0"/>
              <a:t>Using Incident Data to Drive Systems Change in Virginia</a:t>
            </a:r>
          </a:p>
        </p:txBody>
      </p:sp>
    </p:spTree>
    <p:extLst>
      <p:ext uri="{BB962C8B-B14F-4D97-AF65-F5344CB8AC3E}">
        <p14:creationId xmlns:p14="http://schemas.microsoft.com/office/powerpoint/2010/main" val="167494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CIR Data Part 1</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359275"/>
          </a:xfrm>
        </p:spPr>
        <p:txBody>
          <a:bodyPr>
            <a:normAutofit/>
          </a:bodyPr>
          <a:lstStyle/>
          <a:p>
            <a:r>
              <a:rPr lang="en-US" dirty="0"/>
              <a:t>Critical Incident Reports (CIRs) are reports that Virginia’s State Hospitals and Training Centers send us weekly, detailing all Serious Injuries (requiring medical care), and Deaths</a:t>
            </a:r>
          </a:p>
          <a:p>
            <a:r>
              <a:rPr lang="en-US" dirty="0"/>
              <a:t>CIR reports are mainly qualitative, but we Operationalize some variables to better identify trends</a:t>
            </a:r>
          </a:p>
          <a:p>
            <a:pPr lvl="1"/>
            <a:r>
              <a:rPr lang="en-US" dirty="0"/>
              <a:t>Each report tells a story, but we identified the parts of these stories that can be compared, such as “Type of Incident” and “Type of Injury”</a:t>
            </a:r>
          </a:p>
        </p:txBody>
      </p:sp>
    </p:spTree>
    <p:extLst>
      <p:ext uri="{BB962C8B-B14F-4D97-AF65-F5344CB8AC3E}">
        <p14:creationId xmlns:p14="http://schemas.microsoft.com/office/powerpoint/2010/main" val="1672998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CIR Data Part 2</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359275"/>
          </a:xfrm>
        </p:spPr>
        <p:txBody>
          <a:bodyPr>
            <a:normAutofit/>
          </a:bodyPr>
          <a:lstStyle/>
          <a:p>
            <a:r>
              <a:rPr lang="en-US" dirty="0"/>
              <a:t>Using this data allows us to identify potential clients and spot both hospital-specific and system-wide trends</a:t>
            </a:r>
          </a:p>
          <a:p>
            <a:r>
              <a:rPr lang="en-US" dirty="0"/>
              <a:t>Since 2015, have been writing yearly reports that publicly identify the trends we find</a:t>
            </a:r>
          </a:p>
          <a:p>
            <a:pPr lvl="1"/>
            <a:r>
              <a:rPr lang="en-US" dirty="0"/>
              <a:t>For instance, in looking at the relationship between “Date of Death” and “Date of Admission,” we learned that the number of people dying within 3 months of admission has increased in recent years. </a:t>
            </a:r>
          </a:p>
          <a:p>
            <a:endParaRPr lang="en-US" dirty="0"/>
          </a:p>
        </p:txBody>
      </p:sp>
    </p:spTree>
    <p:extLst>
      <p:ext uri="{BB962C8B-B14F-4D97-AF65-F5344CB8AC3E}">
        <p14:creationId xmlns:p14="http://schemas.microsoft.com/office/powerpoint/2010/main" val="957688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CHRIS Data</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480060" y="2125662"/>
            <a:ext cx="11385015" cy="4351338"/>
          </a:xfrm>
        </p:spPr>
        <p:txBody>
          <a:bodyPr>
            <a:normAutofit lnSpcReduction="10000"/>
          </a:bodyPr>
          <a:lstStyle/>
          <a:p>
            <a:r>
              <a:rPr lang="en-US" dirty="0"/>
              <a:t>The Virginia Department of Behavioral Health and Developmental Services (DBHDS) tracks incidents at their licensed provider sites through the Computerized Human Rights Information System (CHRIS)</a:t>
            </a:r>
          </a:p>
          <a:p>
            <a:r>
              <a:rPr lang="en-US" dirty="0"/>
              <a:t>All CHRIS reports contain both qualitative and quantitative data and are entered by providers as self-reports</a:t>
            </a:r>
          </a:p>
          <a:p>
            <a:r>
              <a:rPr lang="en-US" dirty="0"/>
              <a:t>CHRIS has 2 “sides”</a:t>
            </a:r>
          </a:p>
          <a:p>
            <a:pPr lvl="1"/>
            <a:r>
              <a:rPr lang="en-US" dirty="0"/>
              <a:t>One to track serious injuries and deaths </a:t>
            </a:r>
          </a:p>
          <a:p>
            <a:pPr lvl="1"/>
            <a:r>
              <a:rPr lang="en-US" dirty="0"/>
              <a:t>And one to track abuse and neglect allegations</a:t>
            </a:r>
          </a:p>
          <a:p>
            <a:r>
              <a:rPr lang="en-US" dirty="0"/>
              <a:t>dLCV reviews all CHRIS reports, “triages” them for follow up, and flags reports that meet certain criteria for later quantitative analysis</a:t>
            </a:r>
          </a:p>
        </p:txBody>
      </p:sp>
    </p:spTree>
    <p:extLst>
      <p:ext uri="{BB962C8B-B14F-4D97-AF65-F5344CB8AC3E}">
        <p14:creationId xmlns:p14="http://schemas.microsoft.com/office/powerpoint/2010/main" val="362959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CHRIS: Serious Injuries and Deaths (SID) Part 1</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359275"/>
          </a:xfrm>
        </p:spPr>
        <p:txBody>
          <a:bodyPr>
            <a:normAutofit/>
          </a:bodyPr>
          <a:lstStyle/>
          <a:p>
            <a:r>
              <a:rPr lang="en-US" dirty="0"/>
              <a:t>During our first few years with SID, we relied much more heavily on the </a:t>
            </a:r>
            <a:r>
              <a:rPr lang="en-US" u="sng" dirty="0"/>
              <a:t>qualitative</a:t>
            </a:r>
            <a:r>
              <a:rPr lang="en-US" dirty="0"/>
              <a:t> data </a:t>
            </a:r>
          </a:p>
          <a:p>
            <a:pPr lvl="1"/>
            <a:r>
              <a:rPr lang="en-US" dirty="0"/>
              <a:t>We tried using the narrative data to </a:t>
            </a:r>
            <a:r>
              <a:rPr lang="en-US" dirty="0" err="1"/>
              <a:t>to</a:t>
            </a:r>
            <a:r>
              <a:rPr lang="en-US" dirty="0"/>
              <a:t> identify instances of abuse/neglect and rights violations</a:t>
            </a:r>
          </a:p>
          <a:p>
            <a:pPr lvl="1"/>
            <a:r>
              <a:rPr lang="en-US" dirty="0"/>
              <a:t>While we were able to identify some specific cases/investigations, we became much more effective once we began looking at broader quantitative data</a:t>
            </a:r>
          </a:p>
        </p:txBody>
      </p:sp>
    </p:spTree>
    <p:extLst>
      <p:ext uri="{BB962C8B-B14F-4D97-AF65-F5344CB8AC3E}">
        <p14:creationId xmlns:p14="http://schemas.microsoft.com/office/powerpoint/2010/main" val="3889213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CHRIS: Serious Injuries and Deaths (SID) Part 2</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359275"/>
          </a:xfrm>
        </p:spPr>
        <p:txBody>
          <a:bodyPr>
            <a:normAutofit/>
          </a:bodyPr>
          <a:lstStyle/>
          <a:p>
            <a:r>
              <a:rPr lang="en-US" dirty="0"/>
              <a:t>During COVID, we used </a:t>
            </a:r>
            <a:r>
              <a:rPr lang="en-US" u="sng" dirty="0"/>
              <a:t>quantitative</a:t>
            </a:r>
            <a:r>
              <a:rPr lang="en-US" dirty="0"/>
              <a:t> data in SID specifically to track outbreaks among providers</a:t>
            </a:r>
          </a:p>
          <a:p>
            <a:pPr lvl="1"/>
            <a:r>
              <a:rPr lang="en-US" dirty="0"/>
              <a:t>We identified that poor safety protocols appeared to lead to outbreaks, so we requested safety protocols  from providers of concern</a:t>
            </a:r>
          </a:p>
          <a:p>
            <a:pPr lvl="1"/>
            <a:r>
              <a:rPr lang="en-US" dirty="0"/>
              <a:t>We identified egregious incidents of poorly managed outbreaks and reported these to the Department of Health et. al. with supporting evidence</a:t>
            </a:r>
          </a:p>
          <a:p>
            <a:pPr lvl="1"/>
            <a:r>
              <a:rPr lang="en-US" dirty="0"/>
              <a:t>And we published one report on the incidence of outbreaks to educate policymakers and the public (</a:t>
            </a:r>
            <a:r>
              <a:rPr lang="en-US" dirty="0">
                <a:hlinkClick r:id="rId3"/>
              </a:rPr>
              <a:t>https://www.dlcv.org/dbhds-covid19</a:t>
            </a:r>
            <a:r>
              <a:rPr lang="en-US" dirty="0"/>
              <a:t>) </a:t>
            </a:r>
          </a:p>
          <a:p>
            <a:endParaRPr lang="en-US" dirty="0"/>
          </a:p>
        </p:txBody>
      </p:sp>
    </p:spTree>
    <p:extLst>
      <p:ext uri="{BB962C8B-B14F-4D97-AF65-F5344CB8AC3E}">
        <p14:creationId xmlns:p14="http://schemas.microsoft.com/office/powerpoint/2010/main" val="2588219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CHRIS: Abuse and Neglect (CAN) </a:t>
            </a:r>
            <a:br>
              <a:rPr lang="en-US" dirty="0"/>
            </a:br>
            <a:r>
              <a:rPr lang="en-US" dirty="0"/>
              <a:t>Part 1</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1371600" y="2125662"/>
            <a:ext cx="10493475" cy="4147319"/>
          </a:xfrm>
        </p:spPr>
        <p:txBody>
          <a:bodyPr>
            <a:normAutofit/>
          </a:bodyPr>
          <a:lstStyle/>
          <a:p>
            <a:r>
              <a:rPr lang="en-US" dirty="0"/>
              <a:t>We began getting CAN reports in addition to SID in late 2021</a:t>
            </a:r>
          </a:p>
          <a:p>
            <a:r>
              <a:rPr lang="en-US" dirty="0"/>
              <a:t>The reality of CAN reports was very different (and more quantitative) than we expected</a:t>
            </a:r>
          </a:p>
          <a:p>
            <a:pPr lvl="1"/>
            <a:r>
              <a:rPr lang="en-US" dirty="0"/>
              <a:t>CAN includes lots of information about how providers responded to incidents </a:t>
            </a:r>
          </a:p>
          <a:p>
            <a:pPr lvl="2"/>
            <a:r>
              <a:rPr lang="en-US" dirty="0"/>
              <a:t>This exists in SID, but is less detailed</a:t>
            </a:r>
          </a:p>
          <a:p>
            <a:r>
              <a:rPr lang="en-US" dirty="0"/>
              <a:t>dLCV’s role has been more about looking at reporting quality and accountability, rather than jumping in and doing our own investigations</a:t>
            </a:r>
          </a:p>
        </p:txBody>
      </p:sp>
    </p:spTree>
    <p:extLst>
      <p:ext uri="{BB962C8B-B14F-4D97-AF65-F5344CB8AC3E}">
        <p14:creationId xmlns:p14="http://schemas.microsoft.com/office/powerpoint/2010/main" val="420242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CHRIS: Abuse and Neglect (CAN) </a:t>
            </a:r>
            <a:br>
              <a:rPr lang="en-US" dirty="0"/>
            </a:br>
            <a:r>
              <a:rPr lang="en-US" dirty="0"/>
              <a:t>Part 2</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1623060" y="2125662"/>
            <a:ext cx="10242015" cy="4147319"/>
          </a:xfrm>
        </p:spPr>
        <p:txBody>
          <a:bodyPr>
            <a:normAutofit/>
          </a:bodyPr>
          <a:lstStyle/>
          <a:p>
            <a:r>
              <a:rPr lang="en-US" dirty="0"/>
              <a:t>We have been communicating with state agencies to enact broad systems change on subjects like staffing levels, transportation, and crisis services</a:t>
            </a:r>
          </a:p>
          <a:p>
            <a:r>
              <a:rPr lang="en-US" dirty="0"/>
              <a:t>We are planning a system to cross reference reports in CAN and SID to determine discrepancies in reporting and get a fuller understanding of incidents and provider response</a:t>
            </a:r>
          </a:p>
        </p:txBody>
      </p:sp>
    </p:spTree>
    <p:extLst>
      <p:ext uri="{BB962C8B-B14F-4D97-AF65-F5344CB8AC3E}">
        <p14:creationId xmlns:p14="http://schemas.microsoft.com/office/powerpoint/2010/main" val="564641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51F9A49-1C1F-4F39-B30E-32F0F80C76E7}"/>
              </a:ext>
            </a:extLst>
          </p:cNvPr>
          <p:cNvSpPr>
            <a:spLocks noGrp="1"/>
          </p:cNvSpPr>
          <p:nvPr>
            <p:ph type="title"/>
          </p:nvPr>
        </p:nvSpPr>
        <p:spPr/>
        <p:txBody>
          <a:bodyPr/>
          <a:lstStyle/>
          <a:p>
            <a:r>
              <a:rPr lang="en-US" dirty="0"/>
              <a:t>Quantitative Data: </a:t>
            </a:r>
            <a:br>
              <a:rPr lang="en-US" dirty="0"/>
            </a:br>
            <a:r>
              <a:rPr lang="en-US" sz="3600" dirty="0"/>
              <a:t>Just the Numbers, Ma’am</a:t>
            </a:r>
            <a:endParaRPr lang="en-US" dirty="0"/>
          </a:p>
        </p:txBody>
      </p:sp>
    </p:spTree>
    <p:extLst>
      <p:ext uri="{BB962C8B-B14F-4D97-AF65-F5344CB8AC3E}">
        <p14:creationId xmlns:p14="http://schemas.microsoft.com/office/powerpoint/2010/main" val="3983174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State Hospitals: Census and Admissions Data</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p:txBody>
          <a:bodyPr/>
          <a:lstStyle/>
          <a:p>
            <a:r>
              <a:rPr lang="en-US" dirty="0"/>
              <a:t>Census Data</a:t>
            </a:r>
          </a:p>
          <a:p>
            <a:pPr lvl="1"/>
            <a:r>
              <a:rPr lang="en-US" dirty="0"/>
              <a:t>We use point in time census counts to calculate “per capita” rates of serious injuries and deaths in our CIR report</a:t>
            </a:r>
          </a:p>
          <a:p>
            <a:pPr lvl="2"/>
            <a:r>
              <a:rPr lang="en-US" dirty="0"/>
              <a:t>Doing so allows us to better understand how common events are at a certain facility</a:t>
            </a:r>
          </a:p>
          <a:p>
            <a:pPr lvl="2"/>
            <a:r>
              <a:rPr lang="en-US" dirty="0"/>
              <a:t>Bigger facilities often report more incidents, which can make it appear that incidents are more common there</a:t>
            </a:r>
          </a:p>
          <a:p>
            <a:r>
              <a:rPr lang="en-US" dirty="0"/>
              <a:t>Admissions Data</a:t>
            </a:r>
          </a:p>
          <a:p>
            <a:pPr lvl="1"/>
            <a:r>
              <a:rPr lang="en-US" dirty="0"/>
              <a:t>Similarly, we can look at the pressure put on hospitals by frequent admissions and contextualize other data using admissions rates</a:t>
            </a:r>
          </a:p>
        </p:txBody>
      </p:sp>
    </p:spTree>
    <p:extLst>
      <p:ext uri="{BB962C8B-B14F-4D97-AF65-F5344CB8AC3E}">
        <p14:creationId xmlns:p14="http://schemas.microsoft.com/office/powerpoint/2010/main" val="3416282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State Hospitals: Staffing Data</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107180"/>
          </a:xfrm>
        </p:spPr>
        <p:txBody>
          <a:bodyPr>
            <a:normAutofit lnSpcReduction="10000"/>
          </a:bodyPr>
          <a:lstStyle/>
          <a:p>
            <a:r>
              <a:rPr lang="en-US" dirty="0"/>
              <a:t>DBHDS sends us the number of vacancies and new hires per employment category at each facility</a:t>
            </a:r>
          </a:p>
          <a:p>
            <a:r>
              <a:rPr lang="en-US" dirty="0"/>
              <a:t>We look at facilities where there are disproportionate rates of vacancies (through both data review and on-site monitoring)to see how they are coping</a:t>
            </a:r>
          </a:p>
          <a:p>
            <a:pPr lvl="1"/>
            <a:r>
              <a:rPr lang="en-US" dirty="0"/>
              <a:t>Data review lets us understand where we need to go and when</a:t>
            </a:r>
          </a:p>
          <a:p>
            <a:r>
              <a:rPr lang="en-US" dirty="0"/>
              <a:t>We sometimes analyze this staffing data alongside other data (such as seclusion/restraint or CIR numbers) to see if there is a statistically significant relationship between staffing and incidents</a:t>
            </a:r>
          </a:p>
          <a:p>
            <a:endParaRPr lang="en-US" dirty="0"/>
          </a:p>
        </p:txBody>
      </p:sp>
    </p:spTree>
    <p:extLst>
      <p:ext uri="{BB962C8B-B14F-4D97-AF65-F5344CB8AC3E}">
        <p14:creationId xmlns:p14="http://schemas.microsoft.com/office/powerpoint/2010/main" val="3634621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99193-6104-4B6B-837E-73F2DD517806}"/>
              </a:ext>
            </a:extLst>
          </p:cNvPr>
          <p:cNvSpPr>
            <a:spLocks noGrp="1"/>
          </p:cNvSpPr>
          <p:nvPr>
            <p:ph type="title"/>
          </p:nvPr>
        </p:nvSpPr>
        <p:spPr/>
        <p:txBody>
          <a:bodyPr/>
          <a:lstStyle/>
          <a:p>
            <a:r>
              <a:rPr lang="en-US" dirty="0"/>
              <a:t>Today We Will Discuss…</a:t>
            </a:r>
          </a:p>
        </p:txBody>
      </p:sp>
      <p:sp>
        <p:nvSpPr>
          <p:cNvPr id="3" name="Content Placeholder 2">
            <a:extLst>
              <a:ext uri="{FF2B5EF4-FFF2-40B4-BE49-F238E27FC236}">
                <a16:creationId xmlns:a16="http://schemas.microsoft.com/office/drawing/2014/main" id="{D8B42A46-6545-4FDB-865D-1B8B8F90CA4A}"/>
              </a:ext>
            </a:extLst>
          </p:cNvPr>
          <p:cNvSpPr>
            <a:spLocks noGrp="1"/>
          </p:cNvSpPr>
          <p:nvPr>
            <p:ph idx="1"/>
          </p:nvPr>
        </p:nvSpPr>
        <p:spPr/>
        <p:txBody>
          <a:bodyPr/>
          <a:lstStyle/>
          <a:p>
            <a:r>
              <a:rPr lang="en-US" dirty="0"/>
              <a:t>Who dLCV is and how we came to be</a:t>
            </a:r>
          </a:p>
          <a:p>
            <a:r>
              <a:rPr lang="en-US" dirty="0"/>
              <a:t>The Basics of collecting data</a:t>
            </a:r>
          </a:p>
          <a:p>
            <a:r>
              <a:rPr lang="en-US" dirty="0"/>
              <a:t>The Qualitative Data/Incident Reports dLCV receives</a:t>
            </a:r>
          </a:p>
          <a:p>
            <a:r>
              <a:rPr lang="en-US" dirty="0"/>
              <a:t>The Quantitative Data/Statistics that dLCV receives</a:t>
            </a:r>
          </a:p>
          <a:p>
            <a:r>
              <a:rPr lang="en-US" dirty="0"/>
              <a:t>How we advocate using data</a:t>
            </a:r>
          </a:p>
        </p:txBody>
      </p:sp>
    </p:spTree>
    <p:extLst>
      <p:ext uri="{BB962C8B-B14F-4D97-AF65-F5344CB8AC3E}">
        <p14:creationId xmlns:p14="http://schemas.microsoft.com/office/powerpoint/2010/main" val="417097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State Hospitals: S/R Data</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891540" y="2125662"/>
            <a:ext cx="10973535" cy="4351338"/>
          </a:xfrm>
        </p:spPr>
        <p:txBody>
          <a:bodyPr>
            <a:normAutofit lnSpcReduction="10000"/>
          </a:bodyPr>
          <a:lstStyle/>
          <a:p>
            <a:r>
              <a:rPr lang="en-US" dirty="0"/>
              <a:t>Individual State Hospitals (not DBHDS) send us their internal reports on Seclusion and Restraint (S/R) use</a:t>
            </a:r>
          </a:p>
          <a:p>
            <a:pPr lvl="1"/>
            <a:r>
              <a:rPr lang="en-US" dirty="0"/>
              <a:t>The data the facilities keep often looks very different than what is reported by DBHDS</a:t>
            </a:r>
          </a:p>
          <a:p>
            <a:r>
              <a:rPr lang="en-US" dirty="0"/>
              <a:t>We look at number of hours and number of episodes of Seclusion, Physical Restraint, and Mechanical Restraint per facility, per month</a:t>
            </a:r>
          </a:p>
          <a:p>
            <a:r>
              <a:rPr lang="en-US" dirty="0"/>
              <a:t>This data allows us to target our S/R Reduction work at the facilities who need it most</a:t>
            </a:r>
          </a:p>
          <a:p>
            <a:r>
              <a:rPr lang="en-US" dirty="0"/>
              <a:t>We have presented this data to the State Human Rights Committee (SHRC), and also used it to refute incorrect data presented to the SHRC by DBHDS and hospital representatives</a:t>
            </a:r>
          </a:p>
        </p:txBody>
      </p:sp>
    </p:spTree>
    <p:extLst>
      <p:ext uri="{BB962C8B-B14F-4D97-AF65-F5344CB8AC3E}">
        <p14:creationId xmlns:p14="http://schemas.microsoft.com/office/powerpoint/2010/main" val="1545674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State Hospitals: The EBL</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359275"/>
          </a:xfrm>
        </p:spPr>
        <p:txBody>
          <a:bodyPr>
            <a:normAutofit lnSpcReduction="10000"/>
          </a:bodyPr>
          <a:lstStyle/>
          <a:p>
            <a:r>
              <a:rPr lang="en-US" dirty="0"/>
              <a:t>State Hospitals are required to keep a list of anyone who has been clinically ready for discharge for more than 7 days. This is known as the Extraordinary Barriers to Discharge List, or EBL</a:t>
            </a:r>
          </a:p>
          <a:p>
            <a:r>
              <a:rPr lang="en-US" dirty="0"/>
              <a:t>Using this data, we have: </a:t>
            </a:r>
          </a:p>
          <a:p>
            <a:pPr lvl="1"/>
            <a:r>
              <a:rPr lang="en-US" dirty="0"/>
              <a:t>Opened cases to advocate for specific individuals</a:t>
            </a:r>
          </a:p>
          <a:p>
            <a:pPr lvl="1"/>
            <a:r>
              <a:rPr lang="en-US" dirty="0"/>
              <a:t>Filed Complaints against negligent CSBs</a:t>
            </a:r>
          </a:p>
          <a:p>
            <a:pPr lvl="1"/>
            <a:r>
              <a:rPr lang="en-US" dirty="0"/>
              <a:t>Published public reports on the status of the EBL that were widely distributed by local media</a:t>
            </a:r>
          </a:p>
          <a:p>
            <a:pPr lvl="1"/>
            <a:r>
              <a:rPr lang="en-US" dirty="0"/>
              <a:t>Advocated for procedural changes to make the EBL more accurate</a:t>
            </a:r>
          </a:p>
          <a:p>
            <a:pPr lvl="1"/>
            <a:r>
              <a:rPr lang="en-US" dirty="0"/>
              <a:t>Advocated for policies and legislation to reduce the EBL</a:t>
            </a:r>
          </a:p>
        </p:txBody>
      </p:sp>
    </p:spTree>
    <p:extLst>
      <p:ext uri="{BB962C8B-B14F-4D97-AF65-F5344CB8AC3E}">
        <p14:creationId xmlns:p14="http://schemas.microsoft.com/office/powerpoint/2010/main" val="20094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err="1"/>
              <a:t>Whatcha</a:t>
            </a:r>
            <a:r>
              <a:rPr lang="en-US" dirty="0"/>
              <a:t> </a:t>
            </a:r>
            <a:r>
              <a:rPr lang="en-US" dirty="0" err="1"/>
              <a:t>Gonna</a:t>
            </a:r>
            <a:r>
              <a:rPr lang="en-US" dirty="0"/>
              <a:t> Do With All That Data? Part 1</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708660" y="2125662"/>
            <a:ext cx="11156415" cy="4147319"/>
          </a:xfrm>
        </p:spPr>
        <p:txBody>
          <a:bodyPr>
            <a:normAutofit/>
          </a:bodyPr>
          <a:lstStyle/>
          <a:p>
            <a:r>
              <a:rPr lang="en-US" dirty="0"/>
              <a:t>Cross-referencing reports will be one of dLCV’s most ambitious and unique activities in the coming years. Cross-referencing will let us:</a:t>
            </a:r>
          </a:p>
          <a:p>
            <a:pPr lvl="1"/>
            <a:r>
              <a:rPr lang="en-US" dirty="0"/>
              <a:t>Make sure all entities are reporting as they are required to</a:t>
            </a:r>
          </a:p>
          <a:p>
            <a:pPr lvl="1"/>
            <a:r>
              <a:rPr lang="en-US" dirty="0"/>
              <a:t>Make sure all entities are being honest and transparent in their reporting</a:t>
            </a:r>
          </a:p>
          <a:p>
            <a:pPr lvl="1"/>
            <a:r>
              <a:rPr lang="en-US" dirty="0"/>
              <a:t>Make sure providers hold themselves accountable  in setting and following through on corrective action</a:t>
            </a:r>
          </a:p>
          <a:p>
            <a:pPr lvl="1"/>
            <a:r>
              <a:rPr lang="en-US" dirty="0"/>
              <a:t>Identify gaps in the system</a:t>
            </a:r>
          </a:p>
          <a:p>
            <a:r>
              <a:rPr lang="en-US" dirty="0"/>
              <a:t>More public reporting</a:t>
            </a:r>
          </a:p>
          <a:p>
            <a:pPr lvl="1"/>
            <a:r>
              <a:rPr lang="en-US" dirty="0"/>
              <a:t>By reporting the trends we identify, we can engage stakeholders and members of the public who may not have been fully aware of these issues</a:t>
            </a:r>
          </a:p>
        </p:txBody>
      </p:sp>
    </p:spTree>
    <p:extLst>
      <p:ext uri="{BB962C8B-B14F-4D97-AF65-F5344CB8AC3E}">
        <p14:creationId xmlns:p14="http://schemas.microsoft.com/office/powerpoint/2010/main" val="2147809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err="1"/>
              <a:t>Whatcha</a:t>
            </a:r>
            <a:r>
              <a:rPr lang="en-US" dirty="0"/>
              <a:t> </a:t>
            </a:r>
            <a:r>
              <a:rPr lang="en-US" dirty="0" err="1"/>
              <a:t>Gonna</a:t>
            </a:r>
            <a:r>
              <a:rPr lang="en-US" dirty="0"/>
              <a:t> Do With All That Data? Part 2</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p:txBody>
          <a:bodyPr/>
          <a:lstStyle/>
          <a:p>
            <a:r>
              <a:rPr lang="en-US" dirty="0"/>
              <a:t>More informed legislative advocacy</a:t>
            </a:r>
          </a:p>
          <a:p>
            <a:pPr lvl="1"/>
            <a:r>
              <a:rPr lang="en-US" dirty="0"/>
              <a:t>We identify trends and look at how proposed legislation may impact the trends we are seeing</a:t>
            </a:r>
          </a:p>
          <a:p>
            <a:r>
              <a:rPr lang="en-US" dirty="0"/>
              <a:t>Allocating our own resources</a:t>
            </a:r>
          </a:p>
          <a:p>
            <a:pPr lvl="1"/>
            <a:r>
              <a:rPr lang="en-US" dirty="0"/>
              <a:t>With thousands of community providers and only one dLCV, it is extremely beneficial to use data to identify where we should be going and what issues we should be focusing on</a:t>
            </a:r>
          </a:p>
          <a:p>
            <a:endParaRPr lang="en-US" dirty="0"/>
          </a:p>
        </p:txBody>
      </p:sp>
    </p:spTree>
    <p:extLst>
      <p:ext uri="{BB962C8B-B14F-4D97-AF65-F5344CB8AC3E}">
        <p14:creationId xmlns:p14="http://schemas.microsoft.com/office/powerpoint/2010/main" val="1264187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err="1"/>
              <a:t>Whatcha</a:t>
            </a:r>
            <a:r>
              <a:rPr lang="en-US" dirty="0"/>
              <a:t> </a:t>
            </a:r>
            <a:r>
              <a:rPr lang="en-US" dirty="0" err="1"/>
              <a:t>Gonna</a:t>
            </a:r>
            <a:r>
              <a:rPr lang="en-US" dirty="0"/>
              <a:t> Do With All That Data? Part 3</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p:txBody>
          <a:bodyPr/>
          <a:lstStyle/>
          <a:p>
            <a:r>
              <a:rPr lang="en-US" dirty="0"/>
              <a:t>The Coalition for Community Safety</a:t>
            </a:r>
          </a:p>
          <a:p>
            <a:pPr lvl="1"/>
            <a:r>
              <a:rPr lang="en-US" dirty="0"/>
              <a:t>As part of our funding under the VBPD ACL grant, we established a Coalition for Community Safety</a:t>
            </a:r>
          </a:p>
          <a:p>
            <a:pPr lvl="1"/>
            <a:r>
              <a:rPr lang="en-US" dirty="0"/>
              <a:t>This Coalition looks at the trends we identify from CHRIS data and gives feedback on their experiences, the driving forces behind these trends, and ways to improve safety among the people we serve</a:t>
            </a:r>
          </a:p>
          <a:p>
            <a:pPr lvl="1"/>
            <a:r>
              <a:rPr lang="en-US" dirty="0"/>
              <a:t>The Coalition is made up of self-advocates, family members of people with disabilities, State Agency representatives, and some private providers</a:t>
            </a:r>
          </a:p>
          <a:p>
            <a:pPr lvl="1"/>
            <a:r>
              <a:rPr lang="en-US" dirty="0"/>
              <a:t>Volunteer Opportunities are available!</a:t>
            </a:r>
          </a:p>
        </p:txBody>
      </p:sp>
    </p:spTree>
    <p:extLst>
      <p:ext uri="{BB962C8B-B14F-4D97-AF65-F5344CB8AC3E}">
        <p14:creationId xmlns:p14="http://schemas.microsoft.com/office/powerpoint/2010/main" val="3268239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51F9A49-1C1F-4F39-B30E-32F0F80C76E7}"/>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1698997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cebook icon - Free download on Iconfinder">
            <a:hlinkClick r:id="rId2"/>
            <a:extLst>
              <a:ext uri="{FF2B5EF4-FFF2-40B4-BE49-F238E27FC236}">
                <a16:creationId xmlns:a16="http://schemas.microsoft.com/office/drawing/2014/main" id="{2091DFC5-EFC3-403D-8043-6345E9F04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1672" y="4959927"/>
            <a:ext cx="1219201"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Icon - Royalty-Free GIF - Animated Sticker - Free PNG - Animated  Icon">
            <a:hlinkClick r:id="rId4"/>
            <a:extLst>
              <a:ext uri="{FF2B5EF4-FFF2-40B4-BE49-F238E27FC236}">
                <a16:creationId xmlns:a16="http://schemas.microsoft.com/office/drawing/2014/main" id="{46D84125-E6F0-4615-A823-48333DF1032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408" t="8457" r="10254" b="9513"/>
          <a:stretch/>
        </p:blipFill>
        <p:spPr bwMode="auto">
          <a:xfrm>
            <a:off x="8765310" y="4893913"/>
            <a:ext cx="1366980" cy="13957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instagram, circle Free Icon of Social media (color) Icons">
            <a:hlinkClick r:id="rId6"/>
            <a:extLst>
              <a:ext uri="{FF2B5EF4-FFF2-40B4-BE49-F238E27FC236}">
                <a16:creationId xmlns:a16="http://schemas.microsoft.com/office/drawing/2014/main" id="{FFB65664-5762-456D-ABA4-72A8A60874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96727" y="4959927"/>
            <a:ext cx="1219201"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potify Logo Png - Free Transparent PNG Logos">
            <a:hlinkClick r:id="rId8"/>
            <a:extLst>
              <a:ext uri="{FF2B5EF4-FFF2-40B4-BE49-F238E27FC236}">
                <a16:creationId xmlns:a16="http://schemas.microsoft.com/office/drawing/2014/main" id="{687841F0-1251-45E6-89E7-2B625F447CC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24946" y="4867270"/>
            <a:ext cx="1422400" cy="14224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318E32F-A700-42EB-A184-FD4DAB1A4243}"/>
              </a:ext>
            </a:extLst>
          </p:cNvPr>
          <p:cNvSpPr txBox="1"/>
          <p:nvPr/>
        </p:nvSpPr>
        <p:spPr>
          <a:xfrm>
            <a:off x="10211022" y="6289670"/>
            <a:ext cx="1560499" cy="523220"/>
          </a:xfrm>
          <a:prstGeom prst="rect">
            <a:avLst/>
          </a:prstGeom>
          <a:noFill/>
        </p:spPr>
        <p:txBody>
          <a:bodyPr wrap="square" rtlCol="0">
            <a:spAutoFit/>
          </a:bodyPr>
          <a:lstStyle/>
          <a:p>
            <a:pPr algn="ctr"/>
            <a:r>
              <a:rPr lang="en-US" sz="1400" dirty="0"/>
              <a:t>facebook.com/</a:t>
            </a:r>
            <a:br>
              <a:rPr lang="en-US" sz="1400" dirty="0"/>
            </a:br>
            <a:r>
              <a:rPr lang="en-US" sz="1400" dirty="0" err="1"/>
              <a:t>disAbilityLawVA</a:t>
            </a:r>
            <a:endParaRPr lang="en-US" sz="1400" dirty="0"/>
          </a:p>
        </p:txBody>
      </p:sp>
      <p:sp>
        <p:nvSpPr>
          <p:cNvPr id="16" name="TextBox 15">
            <a:extLst>
              <a:ext uri="{FF2B5EF4-FFF2-40B4-BE49-F238E27FC236}">
                <a16:creationId xmlns:a16="http://schemas.microsoft.com/office/drawing/2014/main" id="{CD23D13D-467D-436F-893A-E716FD62A8EE}"/>
              </a:ext>
            </a:extLst>
          </p:cNvPr>
          <p:cNvSpPr txBox="1"/>
          <p:nvPr/>
        </p:nvSpPr>
        <p:spPr>
          <a:xfrm>
            <a:off x="8636000" y="6265383"/>
            <a:ext cx="1629548" cy="307777"/>
          </a:xfrm>
          <a:prstGeom prst="rect">
            <a:avLst/>
          </a:prstGeom>
          <a:noFill/>
        </p:spPr>
        <p:txBody>
          <a:bodyPr wrap="square" rtlCol="0">
            <a:spAutoFit/>
          </a:bodyPr>
          <a:lstStyle/>
          <a:p>
            <a:pPr algn="ctr"/>
            <a:r>
              <a:rPr lang="en-US" sz="1400" dirty="0"/>
              <a:t>@</a:t>
            </a:r>
            <a:r>
              <a:rPr lang="en-US" sz="1400" dirty="0" err="1"/>
              <a:t>disAbilityLawVA</a:t>
            </a:r>
            <a:endParaRPr lang="en-US" sz="1400" dirty="0"/>
          </a:p>
        </p:txBody>
      </p:sp>
      <p:sp>
        <p:nvSpPr>
          <p:cNvPr id="15" name="TextBox 14">
            <a:extLst>
              <a:ext uri="{FF2B5EF4-FFF2-40B4-BE49-F238E27FC236}">
                <a16:creationId xmlns:a16="http://schemas.microsoft.com/office/drawing/2014/main" id="{0A653F7E-987F-40D3-92BB-6F90D27E4B90}"/>
              </a:ext>
            </a:extLst>
          </p:cNvPr>
          <p:cNvSpPr txBox="1"/>
          <p:nvPr/>
        </p:nvSpPr>
        <p:spPr>
          <a:xfrm>
            <a:off x="7091553" y="6265383"/>
            <a:ext cx="1629548" cy="307777"/>
          </a:xfrm>
          <a:prstGeom prst="rect">
            <a:avLst/>
          </a:prstGeom>
          <a:noFill/>
        </p:spPr>
        <p:txBody>
          <a:bodyPr wrap="square" rtlCol="0">
            <a:spAutoFit/>
          </a:bodyPr>
          <a:lstStyle/>
          <a:p>
            <a:pPr algn="ctr"/>
            <a:r>
              <a:rPr lang="en-US" sz="1400" dirty="0"/>
              <a:t>@</a:t>
            </a:r>
            <a:r>
              <a:rPr lang="en-US" sz="1400" dirty="0" err="1"/>
              <a:t>disAbilityLawVA</a:t>
            </a:r>
            <a:endParaRPr lang="en-US" sz="1400" dirty="0"/>
          </a:p>
        </p:txBody>
      </p:sp>
      <p:sp>
        <p:nvSpPr>
          <p:cNvPr id="9" name="TextBox 8">
            <a:extLst>
              <a:ext uri="{FF2B5EF4-FFF2-40B4-BE49-F238E27FC236}">
                <a16:creationId xmlns:a16="http://schemas.microsoft.com/office/drawing/2014/main" id="{F34AECEC-C9FD-4042-A01E-A9CA3F992F54}"/>
              </a:ext>
            </a:extLst>
          </p:cNvPr>
          <p:cNvSpPr txBox="1"/>
          <p:nvPr/>
        </p:nvSpPr>
        <p:spPr>
          <a:xfrm>
            <a:off x="5555896" y="6265384"/>
            <a:ext cx="1560499" cy="307777"/>
          </a:xfrm>
          <a:prstGeom prst="rect">
            <a:avLst/>
          </a:prstGeom>
          <a:noFill/>
        </p:spPr>
        <p:txBody>
          <a:bodyPr wrap="square" rtlCol="0">
            <a:spAutoFit/>
          </a:bodyPr>
          <a:lstStyle/>
          <a:p>
            <a:pPr algn="ctr"/>
            <a:r>
              <a:rPr lang="en-US" sz="1400" dirty="0"/>
              <a:t>dlcv.org/podcast</a:t>
            </a:r>
          </a:p>
        </p:txBody>
      </p:sp>
      <p:sp>
        <p:nvSpPr>
          <p:cNvPr id="6" name="Text Placeholder 5">
            <a:extLst>
              <a:ext uri="{FF2B5EF4-FFF2-40B4-BE49-F238E27FC236}">
                <a16:creationId xmlns:a16="http://schemas.microsoft.com/office/drawing/2014/main" id="{D1B95535-003A-4900-B570-45D28F571B0D}"/>
              </a:ext>
            </a:extLst>
          </p:cNvPr>
          <p:cNvSpPr>
            <a:spLocks noGrp="1"/>
          </p:cNvSpPr>
          <p:nvPr>
            <p:ph type="body" sz="quarter" idx="13"/>
          </p:nvPr>
        </p:nvSpPr>
        <p:spPr>
          <a:xfrm>
            <a:off x="757084" y="3736975"/>
            <a:ext cx="6754761" cy="2682298"/>
          </a:xfrm>
        </p:spPr>
        <p:txBody>
          <a:bodyPr>
            <a:normAutofit fontScale="62500" lnSpcReduction="20000"/>
          </a:bodyPr>
          <a:lstStyle/>
          <a:p>
            <a:pPr marL="0" indent="0">
              <a:buNone/>
            </a:pPr>
            <a:r>
              <a:rPr lang="en-US" b="1" dirty="0"/>
              <a:t>ADDRESS</a:t>
            </a:r>
          </a:p>
          <a:p>
            <a:pPr marL="0" indent="0">
              <a:buNone/>
            </a:pPr>
            <a:r>
              <a:rPr lang="en-US" dirty="0"/>
              <a:t>1512 Willow Lawn Drive Suite 100 Richmond, VA 23230</a:t>
            </a:r>
          </a:p>
          <a:p>
            <a:pPr marL="0" indent="0">
              <a:buNone/>
            </a:pPr>
            <a:endParaRPr lang="en-US" dirty="0"/>
          </a:p>
          <a:p>
            <a:pPr marL="0" indent="0">
              <a:buNone/>
            </a:pPr>
            <a:r>
              <a:rPr lang="en-US" b="1" dirty="0"/>
              <a:t>PHONE</a:t>
            </a:r>
          </a:p>
          <a:p>
            <a:pPr marL="0" indent="0">
              <a:buNone/>
            </a:pPr>
            <a:r>
              <a:rPr lang="en-US" dirty="0"/>
              <a:t>1-800-552-3962 (toll-free) | 804-225-2042</a:t>
            </a:r>
          </a:p>
          <a:p>
            <a:pPr marL="0" indent="0">
              <a:buNone/>
            </a:pPr>
            <a:endParaRPr lang="en-US" dirty="0"/>
          </a:p>
          <a:p>
            <a:pPr marL="0" indent="0">
              <a:buNone/>
            </a:pPr>
            <a:r>
              <a:rPr lang="en-US" b="1" dirty="0"/>
              <a:t>VOLUNTEER WITH US</a:t>
            </a:r>
          </a:p>
          <a:p>
            <a:pPr marL="0" indent="0">
              <a:buNone/>
            </a:pPr>
            <a:r>
              <a:rPr lang="en-US" dirty="0">
                <a:hlinkClick r:id="rId10"/>
              </a:rPr>
              <a:t>dLCV.org/volunteer</a:t>
            </a:r>
            <a:endParaRPr lang="en-US" dirty="0"/>
          </a:p>
          <a:p>
            <a:pPr marL="0" indent="0">
              <a:buNone/>
            </a:pPr>
            <a:endParaRPr lang="en-US" b="1" dirty="0"/>
          </a:p>
        </p:txBody>
      </p:sp>
      <p:sp>
        <p:nvSpPr>
          <p:cNvPr id="5" name="Title 4">
            <a:extLst>
              <a:ext uri="{FF2B5EF4-FFF2-40B4-BE49-F238E27FC236}">
                <a16:creationId xmlns:a16="http://schemas.microsoft.com/office/drawing/2014/main" id="{E8483CDA-B079-4584-B5A2-49884C611299}"/>
              </a:ext>
            </a:extLst>
          </p:cNvPr>
          <p:cNvSpPr>
            <a:spLocks noGrp="1"/>
          </p:cNvSpPr>
          <p:nvPr>
            <p:ph type="title"/>
          </p:nvPr>
        </p:nvSpPr>
        <p:spPr/>
        <p:txBody>
          <a:bodyPr/>
          <a:lstStyle/>
          <a:p>
            <a:pPr algn="ctr"/>
            <a:r>
              <a:rPr lang="en-US" dirty="0"/>
              <a:t>CONNECT WITH US</a:t>
            </a:r>
          </a:p>
        </p:txBody>
      </p:sp>
      <p:pic>
        <p:nvPicPr>
          <p:cNvPr id="8" name="Picture 7" descr="The dLCV logo">
            <a:extLst>
              <a:ext uri="{FF2B5EF4-FFF2-40B4-BE49-F238E27FC236}">
                <a16:creationId xmlns:a16="http://schemas.microsoft.com/office/drawing/2014/main" id="{AA18F592-96DE-4223-8F8E-113A7E788A6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09362" y="-110838"/>
            <a:ext cx="3406590" cy="2632365"/>
          </a:xfrm>
          <a:prstGeom prst="rect">
            <a:avLst/>
          </a:prstGeom>
        </p:spPr>
      </p:pic>
    </p:spTree>
    <p:extLst>
      <p:ext uri="{BB962C8B-B14F-4D97-AF65-F5344CB8AC3E}">
        <p14:creationId xmlns:p14="http://schemas.microsoft.com/office/powerpoint/2010/main" val="1494773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The DD Network</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p:txBody>
          <a:bodyPr>
            <a:normAutofit fontScale="77500" lnSpcReduction="20000"/>
          </a:bodyPr>
          <a:lstStyle/>
          <a:p>
            <a:pPr marL="0" indent="0">
              <a:buNone/>
            </a:pPr>
            <a:r>
              <a:rPr lang="en-US" sz="3300" dirty="0"/>
              <a:t>Every US state and territory has a trio of federally funded organizations collectively known as the Developmental Disability (DD) Network</a:t>
            </a:r>
          </a:p>
          <a:p>
            <a:pPr marL="0" indent="0">
              <a:buNone/>
            </a:pPr>
            <a:endParaRPr lang="en-US" dirty="0"/>
          </a:p>
          <a:p>
            <a:pPr marL="0" indent="0">
              <a:buNone/>
            </a:pPr>
            <a:r>
              <a:rPr lang="en-US" sz="3300" dirty="0"/>
              <a:t>This trio includes: </a:t>
            </a:r>
          </a:p>
          <a:p>
            <a:pPr marL="514350" indent="-514350">
              <a:buFont typeface="+mj-lt"/>
              <a:buAutoNum type="arabicPeriod"/>
            </a:pPr>
            <a:r>
              <a:rPr lang="en-US" sz="3100" dirty="0"/>
              <a:t>University Centers of Excellence in DD (UCEDDs)</a:t>
            </a:r>
          </a:p>
          <a:p>
            <a:pPr lvl="1"/>
            <a:r>
              <a:rPr lang="en-US" sz="2600" dirty="0"/>
              <a:t>VCU’s Partnership for People with Disabilities</a:t>
            </a:r>
          </a:p>
          <a:p>
            <a:pPr marL="514350" indent="-514350">
              <a:buFont typeface="+mj-lt"/>
              <a:buAutoNum type="arabicPeriod"/>
            </a:pPr>
            <a:r>
              <a:rPr lang="en-US" sz="3100" dirty="0"/>
              <a:t>State Councils on DD</a:t>
            </a:r>
          </a:p>
          <a:p>
            <a:pPr lvl="1"/>
            <a:r>
              <a:rPr lang="en-US" sz="2600" dirty="0"/>
              <a:t>Virginia Board for People with Disabilities</a:t>
            </a:r>
          </a:p>
          <a:p>
            <a:pPr marL="514350" indent="-514350">
              <a:buFont typeface="+mj-lt"/>
              <a:buAutoNum type="arabicPeriod"/>
            </a:pPr>
            <a:r>
              <a:rPr lang="en-US" sz="3100" dirty="0"/>
              <a:t>Protection &amp; Advocacy (P&amp;A) Systems</a:t>
            </a:r>
          </a:p>
          <a:p>
            <a:pPr lvl="1"/>
            <a:r>
              <a:rPr lang="en-US" sz="2600" dirty="0"/>
              <a:t>disAbility Law Center of Virginia</a:t>
            </a:r>
          </a:p>
          <a:p>
            <a:endParaRPr lang="en-US" dirty="0"/>
          </a:p>
        </p:txBody>
      </p:sp>
    </p:spTree>
    <p:extLst>
      <p:ext uri="{BB962C8B-B14F-4D97-AF65-F5344CB8AC3E}">
        <p14:creationId xmlns:p14="http://schemas.microsoft.com/office/powerpoint/2010/main" val="3019998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dLCV’s Role</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777240" y="2125662"/>
            <a:ext cx="11087835" cy="4147319"/>
          </a:xfrm>
        </p:spPr>
        <p:txBody>
          <a:bodyPr>
            <a:normAutofit/>
          </a:bodyPr>
          <a:lstStyle/>
          <a:p>
            <a:r>
              <a:rPr lang="en-US" dirty="0"/>
              <a:t>Our Mission: </a:t>
            </a:r>
          </a:p>
          <a:p>
            <a:pPr lvl="1"/>
            <a:r>
              <a:rPr lang="en-US" dirty="0"/>
              <a:t>to advance independence, choice and self-determination; protect legal, human and civil rights; and eliminate abuse, neglect and discrimination of people with disabilities through zealous and uncompromising legal advocacy and representation.</a:t>
            </a:r>
          </a:p>
          <a:p>
            <a:r>
              <a:rPr lang="en-US" dirty="0"/>
              <a:t>In action, this includes: </a:t>
            </a:r>
          </a:p>
          <a:p>
            <a:pPr lvl="1"/>
            <a:r>
              <a:rPr lang="en-US" dirty="0"/>
              <a:t>Making visits to institutions and community providers</a:t>
            </a:r>
          </a:p>
          <a:p>
            <a:pPr lvl="1"/>
            <a:r>
              <a:rPr lang="en-US" dirty="0"/>
              <a:t>Conducting investigations</a:t>
            </a:r>
          </a:p>
          <a:p>
            <a:pPr lvl="1"/>
            <a:r>
              <a:rPr lang="en-US" dirty="0"/>
              <a:t>Advocating for changes that both help specific people and create a safer and more just service system</a:t>
            </a:r>
          </a:p>
        </p:txBody>
      </p:sp>
    </p:spTree>
    <p:extLst>
      <p:ext uri="{BB962C8B-B14F-4D97-AF65-F5344CB8AC3E}">
        <p14:creationId xmlns:p14="http://schemas.microsoft.com/office/powerpoint/2010/main" val="4090661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Accessing People, Places, Records &amp; Incident Reports</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2" y="2133600"/>
            <a:ext cx="10632758" cy="4359275"/>
          </a:xfrm>
        </p:spPr>
        <p:txBody>
          <a:bodyPr>
            <a:normAutofit fontScale="92500" lnSpcReduction="10000"/>
          </a:bodyPr>
          <a:lstStyle/>
          <a:p>
            <a:r>
              <a:rPr lang="en-US" sz="3000" dirty="0"/>
              <a:t>dLCV has broad access authority under federal laws and regulations, which enables us to: </a:t>
            </a:r>
          </a:p>
          <a:p>
            <a:pPr lvl="1"/>
            <a:r>
              <a:rPr lang="en-US" sz="2600" dirty="0"/>
              <a:t>Meet confidentially with individuals to discuss their disability rights concerns</a:t>
            </a:r>
          </a:p>
          <a:p>
            <a:pPr lvl="1"/>
            <a:r>
              <a:rPr lang="en-US" sz="2600" dirty="0"/>
              <a:t>Monitor conditions in facilities where people with disabilities receive services</a:t>
            </a:r>
          </a:p>
          <a:p>
            <a:pPr lvl="1"/>
            <a:r>
              <a:rPr lang="en-US" sz="2600" dirty="0"/>
              <a:t>Obtain records related to the care and treatment of individuals with disabilities</a:t>
            </a:r>
          </a:p>
          <a:p>
            <a:r>
              <a:rPr lang="en-US" sz="3000" dirty="0"/>
              <a:t>Under state laws and regulations, dLCV also has broad authority to access incident reports related to:</a:t>
            </a:r>
          </a:p>
          <a:p>
            <a:pPr lvl="1"/>
            <a:r>
              <a:rPr lang="en-US" sz="2600" dirty="0"/>
              <a:t>Abuse, neglect, and exploitation of people with disabilities</a:t>
            </a:r>
          </a:p>
          <a:p>
            <a:pPr lvl="1"/>
            <a:r>
              <a:rPr lang="en-US" sz="2600" dirty="0"/>
              <a:t>Serious injuries and deaths among people with disabilities </a:t>
            </a:r>
          </a:p>
          <a:p>
            <a:endParaRPr lang="en-US" dirty="0"/>
          </a:p>
        </p:txBody>
      </p:sp>
    </p:spTree>
    <p:extLst>
      <p:ext uri="{BB962C8B-B14F-4D97-AF65-F5344CB8AC3E}">
        <p14:creationId xmlns:p14="http://schemas.microsoft.com/office/powerpoint/2010/main" val="2655676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Using Incident Data to Drive Systems Change</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617220" y="2125662"/>
            <a:ext cx="11247855" cy="4526598"/>
          </a:xfrm>
        </p:spPr>
        <p:txBody>
          <a:bodyPr>
            <a:normAutofit lnSpcReduction="10000"/>
          </a:bodyPr>
          <a:lstStyle/>
          <a:p>
            <a:r>
              <a:rPr lang="en-US" dirty="0"/>
              <a:t>In 2021, the Virginia Board for People with Disabilities awarded a grant to dLCV which enabled us to modernize and expand our incident report database capabilities</a:t>
            </a:r>
          </a:p>
          <a:p>
            <a:r>
              <a:rPr lang="en-US" dirty="0"/>
              <a:t>This modernization and expansion allowed dLCV to create a first-of-its-kind “meta database” that receives data from multiple state agencies</a:t>
            </a:r>
          </a:p>
          <a:p>
            <a:r>
              <a:rPr lang="en-US" dirty="0"/>
              <a:t>dLCV receives the following types of narrative incident reports</a:t>
            </a:r>
          </a:p>
          <a:p>
            <a:pPr lvl="1"/>
            <a:r>
              <a:rPr lang="en-US" dirty="0"/>
              <a:t>PRTF “serious occurrence” reports</a:t>
            </a:r>
          </a:p>
          <a:p>
            <a:pPr lvl="1"/>
            <a:r>
              <a:rPr lang="en-US" dirty="0"/>
              <a:t>Critical Incident Reports (CIRs)</a:t>
            </a:r>
          </a:p>
          <a:p>
            <a:pPr lvl="1"/>
            <a:r>
              <a:rPr lang="en-US" dirty="0"/>
              <a:t>Computerized Human Rights Information System (CHRIS) reports</a:t>
            </a:r>
          </a:p>
          <a:p>
            <a:pPr lvl="1"/>
            <a:r>
              <a:rPr lang="en-US" dirty="0"/>
              <a:t>Adult Protective Services (APS) reports </a:t>
            </a:r>
          </a:p>
        </p:txBody>
      </p:sp>
    </p:spTree>
    <p:extLst>
      <p:ext uri="{BB962C8B-B14F-4D97-AF65-F5344CB8AC3E}">
        <p14:creationId xmlns:p14="http://schemas.microsoft.com/office/powerpoint/2010/main" val="3304394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A Very Brief Primer on Data</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134600" cy="4564380"/>
          </a:xfrm>
        </p:spPr>
        <p:txBody>
          <a:bodyPr>
            <a:normAutofit lnSpcReduction="10000"/>
          </a:bodyPr>
          <a:lstStyle/>
          <a:p>
            <a:r>
              <a:rPr lang="en-US" dirty="0"/>
              <a:t>“Data” really just means “a collection of facts.”</a:t>
            </a:r>
          </a:p>
          <a:p>
            <a:pPr lvl="1"/>
            <a:r>
              <a:rPr lang="en-US" dirty="0"/>
              <a:t>Looking at single facts/points of data don’t tell you much</a:t>
            </a:r>
          </a:p>
          <a:p>
            <a:pPr lvl="1"/>
            <a:r>
              <a:rPr lang="en-US" dirty="0"/>
              <a:t>But when you have a lot of points of data, you can find patterns</a:t>
            </a:r>
          </a:p>
          <a:p>
            <a:pPr lvl="1"/>
            <a:r>
              <a:rPr lang="en-US" dirty="0"/>
              <a:t>When you have patterns, you can start looking at </a:t>
            </a:r>
            <a:r>
              <a:rPr lang="en-US" i="1" dirty="0"/>
              <a:t>why</a:t>
            </a:r>
            <a:r>
              <a:rPr lang="en-US" dirty="0"/>
              <a:t> those patterns are occurring</a:t>
            </a:r>
          </a:p>
          <a:p>
            <a:r>
              <a:rPr lang="en-US" dirty="0"/>
              <a:t>If your data is good*, it can be used as solid evidence and allow you to make informed decisions</a:t>
            </a:r>
          </a:p>
          <a:p>
            <a:r>
              <a:rPr lang="en-US" dirty="0"/>
              <a:t>Data comes in two main forms: </a:t>
            </a:r>
          </a:p>
          <a:p>
            <a:pPr lvl="1"/>
            <a:r>
              <a:rPr lang="en-US" dirty="0"/>
              <a:t>Qualitative Data (“narrative data”) gives you individual experiences that speak to the heart of issues</a:t>
            </a:r>
          </a:p>
          <a:p>
            <a:pPr lvl="1"/>
            <a:r>
              <a:rPr lang="en-US" dirty="0"/>
              <a:t>Quantitative Data (“numbers data”) gives you a snapshot of a broader population at a point in time</a:t>
            </a:r>
          </a:p>
          <a:p>
            <a:endParaRPr lang="en-US" dirty="0"/>
          </a:p>
        </p:txBody>
      </p:sp>
    </p:spTree>
    <p:extLst>
      <p:ext uri="{BB962C8B-B14F-4D97-AF65-F5344CB8AC3E}">
        <p14:creationId xmlns:p14="http://schemas.microsoft.com/office/powerpoint/2010/main" val="2151153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F8201-71F3-474C-A15D-2A6B735C2F83}"/>
              </a:ext>
            </a:extLst>
          </p:cNvPr>
          <p:cNvSpPr>
            <a:spLocks noGrp="1"/>
          </p:cNvSpPr>
          <p:nvPr>
            <p:ph type="title"/>
          </p:nvPr>
        </p:nvSpPr>
        <p:spPr/>
        <p:txBody>
          <a:bodyPr/>
          <a:lstStyle/>
          <a:p>
            <a:r>
              <a:rPr lang="en-US" dirty="0"/>
              <a:t>What is Good Data and How Do I Find It?</a:t>
            </a:r>
          </a:p>
        </p:txBody>
      </p:sp>
      <p:sp>
        <p:nvSpPr>
          <p:cNvPr id="3" name="Content Placeholder 2">
            <a:extLst>
              <a:ext uri="{FF2B5EF4-FFF2-40B4-BE49-F238E27FC236}">
                <a16:creationId xmlns:a16="http://schemas.microsoft.com/office/drawing/2014/main" id="{06388826-C96B-49A4-AD45-EFEBD6ADAA5E}"/>
              </a:ext>
            </a:extLst>
          </p:cNvPr>
          <p:cNvSpPr>
            <a:spLocks noGrp="1"/>
          </p:cNvSpPr>
          <p:nvPr>
            <p:ph idx="1"/>
          </p:nvPr>
        </p:nvSpPr>
        <p:spPr>
          <a:xfrm>
            <a:off x="937260" y="2125662"/>
            <a:ext cx="10927815" cy="4351338"/>
          </a:xfrm>
        </p:spPr>
        <p:txBody>
          <a:bodyPr>
            <a:normAutofit lnSpcReduction="10000"/>
          </a:bodyPr>
          <a:lstStyle/>
          <a:p>
            <a:r>
              <a:rPr lang="en-US" dirty="0"/>
              <a:t>To effectively use data for advocacy strategies, you must first find out: </a:t>
            </a:r>
          </a:p>
          <a:p>
            <a:pPr lvl="1"/>
            <a:r>
              <a:rPr lang="en-US" dirty="0"/>
              <a:t>What data is being collected</a:t>
            </a:r>
          </a:p>
          <a:p>
            <a:pPr lvl="1"/>
            <a:r>
              <a:rPr lang="en-US" dirty="0"/>
              <a:t>How that data is being collected</a:t>
            </a:r>
          </a:p>
          <a:p>
            <a:pPr lvl="1"/>
            <a:r>
              <a:rPr lang="en-US" dirty="0"/>
              <a:t>Who you need to ask for the data (and if you have a right to get it)</a:t>
            </a:r>
          </a:p>
          <a:p>
            <a:pPr lvl="1"/>
            <a:r>
              <a:rPr lang="en-US" dirty="0"/>
              <a:t>What that data means to you and those you serve</a:t>
            </a:r>
          </a:p>
          <a:p>
            <a:r>
              <a:rPr lang="en-US" dirty="0"/>
              <a:t>Not all data is consistently collected, honestly reported, or free of errors</a:t>
            </a:r>
          </a:p>
          <a:p>
            <a:r>
              <a:rPr lang="en-US" dirty="0"/>
              <a:t>Make sure you know how reliable your data is and be prepared to honestly discuss the limitations of your data</a:t>
            </a:r>
          </a:p>
          <a:p>
            <a:r>
              <a:rPr lang="en-US" u="sng" dirty="0"/>
              <a:t>Sometimes the real story is that there is no reliable data</a:t>
            </a:r>
          </a:p>
        </p:txBody>
      </p:sp>
    </p:spTree>
    <p:extLst>
      <p:ext uri="{BB962C8B-B14F-4D97-AF65-F5344CB8AC3E}">
        <p14:creationId xmlns:p14="http://schemas.microsoft.com/office/powerpoint/2010/main" val="674214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51F9A49-1C1F-4F39-B30E-32F0F80C76E7}"/>
              </a:ext>
            </a:extLst>
          </p:cNvPr>
          <p:cNvSpPr>
            <a:spLocks noGrp="1"/>
          </p:cNvSpPr>
          <p:nvPr>
            <p:ph type="title"/>
          </p:nvPr>
        </p:nvSpPr>
        <p:spPr/>
        <p:txBody>
          <a:bodyPr/>
          <a:lstStyle/>
          <a:p>
            <a:r>
              <a:rPr lang="en-US" dirty="0"/>
              <a:t>Qualitative Data: </a:t>
            </a:r>
            <a:br>
              <a:rPr lang="en-US" dirty="0"/>
            </a:br>
            <a:r>
              <a:rPr lang="en-US" sz="3600" dirty="0"/>
              <a:t>Narrative Reports and How We Use Them</a:t>
            </a:r>
            <a:endParaRPr lang="en-US" dirty="0"/>
          </a:p>
        </p:txBody>
      </p:sp>
    </p:spTree>
    <p:extLst>
      <p:ext uri="{BB962C8B-B14F-4D97-AF65-F5344CB8AC3E}">
        <p14:creationId xmlns:p14="http://schemas.microsoft.com/office/powerpoint/2010/main" val="3780676492"/>
      </p:ext>
    </p:extLst>
  </p:cSld>
  <p:clrMapOvr>
    <a:masterClrMapping/>
  </p:clrMapOvr>
</p:sld>
</file>

<file path=ppt/theme/theme1.xml><?xml version="1.0" encoding="utf-8"?>
<a:theme xmlns:a="http://schemas.openxmlformats.org/drawingml/2006/main" name="Office Theme">
  <a:themeElements>
    <a:clrScheme name="Custom 1">
      <a:dk1>
        <a:srgbClr val="FFFFFF"/>
      </a:dk1>
      <a:lt1>
        <a:srgbClr val="FFFFFF"/>
      </a:lt1>
      <a:dk2>
        <a:srgbClr val="26489F"/>
      </a:dk2>
      <a:lt2>
        <a:srgbClr val="26489F"/>
      </a:lt2>
      <a:accent1>
        <a:srgbClr val="4472C4"/>
      </a:accent1>
      <a:accent2>
        <a:srgbClr val="4C98D6"/>
      </a:accent2>
      <a:accent3>
        <a:srgbClr val="CFE4EB"/>
      </a:accent3>
      <a:accent4>
        <a:srgbClr val="524EB6"/>
      </a:accent4>
      <a:accent5>
        <a:srgbClr val="5B9BD5"/>
      </a:accent5>
      <a:accent6>
        <a:srgbClr val="70AD47"/>
      </a:accent6>
      <a:hlink>
        <a:srgbClr val="C3DFF6"/>
      </a:hlink>
      <a:folHlink>
        <a:srgbClr val="C3DFF6"/>
      </a:folHlink>
    </a:clrScheme>
    <a:fontScheme name="Roboto - dLCV">
      <a:majorFont>
        <a:latin typeface="Roboto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CEB5CB0C-431C-4C93-AA7B-792B77AA1A75}" vid="{CEBBC27F-28C2-4ABE-AF64-E7CE750B5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dLCV Powerpoint Template</Template>
  <TotalTime>113</TotalTime>
  <Words>2562</Words>
  <Application>Microsoft Office PowerPoint</Application>
  <PresentationFormat>Widescreen</PresentationFormat>
  <Paragraphs>208</Paragraphs>
  <Slides>26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Roboto</vt:lpstr>
      <vt:lpstr>Roboto Medium</vt:lpstr>
      <vt:lpstr>Verdana</vt:lpstr>
      <vt:lpstr>Office Theme</vt:lpstr>
      <vt:lpstr>Numbers Talk</vt:lpstr>
      <vt:lpstr>Today We Will Discuss…</vt:lpstr>
      <vt:lpstr>The DD Network</vt:lpstr>
      <vt:lpstr>dLCV’s Role</vt:lpstr>
      <vt:lpstr>Accessing People, Places, Records &amp; Incident Reports</vt:lpstr>
      <vt:lpstr>Using Incident Data to Drive Systems Change</vt:lpstr>
      <vt:lpstr>A Very Brief Primer on Data</vt:lpstr>
      <vt:lpstr>What is Good Data and How Do I Find It?</vt:lpstr>
      <vt:lpstr>Qualitative Data:  Narrative Reports and How We Use Them</vt:lpstr>
      <vt:lpstr>CIR Data Part 1</vt:lpstr>
      <vt:lpstr>CIR Data Part 2</vt:lpstr>
      <vt:lpstr>CHRIS Data</vt:lpstr>
      <vt:lpstr>CHRIS: Serious Injuries and Deaths (SID) Part 1</vt:lpstr>
      <vt:lpstr>CHRIS: Serious Injuries and Deaths (SID) Part 2</vt:lpstr>
      <vt:lpstr>CHRIS: Abuse and Neglect (CAN)  Part 1</vt:lpstr>
      <vt:lpstr>CHRIS: Abuse and Neglect (CAN)  Part 2</vt:lpstr>
      <vt:lpstr>Quantitative Data:  Just the Numbers, Ma’am</vt:lpstr>
      <vt:lpstr>State Hospitals: Census and Admissions Data</vt:lpstr>
      <vt:lpstr>State Hospitals: Staffing Data</vt:lpstr>
      <vt:lpstr>State Hospitals: S/R Data</vt:lpstr>
      <vt:lpstr>State Hospitals: The EBL</vt:lpstr>
      <vt:lpstr>Whatcha Gonna Do With All That Data? Part 1</vt:lpstr>
      <vt:lpstr>Whatcha Gonna Do With All That Data? Part 2</vt:lpstr>
      <vt:lpstr>Whatcha Gonna Do With All That Data? Part 3</vt:lpstr>
      <vt:lpstr>Questions?</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Hira Azher</dc:creator>
  <cp:lastModifiedBy>Virginia Pharis</cp:lastModifiedBy>
  <cp:revision>11</cp:revision>
  <dcterms:created xsi:type="dcterms:W3CDTF">2021-12-08T18:58:10Z</dcterms:created>
  <dcterms:modified xsi:type="dcterms:W3CDTF">2022-09-14T21:22:19Z</dcterms:modified>
</cp:coreProperties>
</file>