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purl.oclc.org/ooxml/officeDocument/relationships/metadata/thumbnail" Target="docProps/thumbnail.jpeg"/><Relationship Id="rId1" Type="http://purl.oclc.org/ooxml/officeDocument/relationships/officeDocument" Target="ppt/presentation.xml"/><Relationship Id="rId4" Type="http://purl.oclc.org/ooxml/officeDocument/relationships/extendedProperties" Target="docProps/app.xml"/></Relationships>
</file>

<file path=ppt/presentation.xml><?xml version="1.0" encoding="utf-8"?>
<p:presentation xmlns:a="http://purl.oclc.org/ooxml/drawingml/main" xmlns:r="http://purl.oclc.org/ooxml/officeDocument/relationships" xmlns:p="http://purl.oclc.org/ooxml/presentationml/main" saveSubsetFonts="1" conformance="strict">
  <p:sldMasterIdLst>
    <p:sldMasterId id="2147483648" r:id="rId1"/>
  </p:sldMasterIdLst>
  <p:notesMasterIdLst>
    <p:notesMasterId r:id="rId61"/>
  </p:notesMasterIdLst>
  <p:sldIdLst>
    <p:sldId id="256" r:id="rId2"/>
    <p:sldId id="271" r:id="rId3"/>
    <p:sldId id="258" r:id="rId4"/>
    <p:sldId id="257" r:id="rId5"/>
    <p:sldId id="259" r:id="rId6"/>
    <p:sldId id="268" r:id="rId7"/>
    <p:sldId id="260" r:id="rId8"/>
    <p:sldId id="278" r:id="rId9"/>
    <p:sldId id="279" r:id="rId10"/>
    <p:sldId id="315" r:id="rId11"/>
    <p:sldId id="316" r:id="rId12"/>
    <p:sldId id="317" r:id="rId13"/>
    <p:sldId id="269" r:id="rId14"/>
    <p:sldId id="261" r:id="rId15"/>
    <p:sldId id="312" r:id="rId16"/>
    <p:sldId id="281" r:id="rId17"/>
    <p:sldId id="280" r:id="rId18"/>
    <p:sldId id="282" r:id="rId19"/>
    <p:sldId id="283" r:id="rId20"/>
    <p:sldId id="284" r:id="rId21"/>
    <p:sldId id="285" r:id="rId22"/>
    <p:sldId id="286" r:id="rId23"/>
    <p:sldId id="270" r:id="rId24"/>
    <p:sldId id="262" r:id="rId25"/>
    <p:sldId id="287" r:id="rId26"/>
    <p:sldId id="288" r:id="rId27"/>
    <p:sldId id="289" r:id="rId28"/>
    <p:sldId id="292" r:id="rId29"/>
    <p:sldId id="295" r:id="rId30"/>
    <p:sldId id="296" r:id="rId31"/>
    <p:sldId id="293" r:id="rId32"/>
    <p:sldId id="291" r:id="rId33"/>
    <p:sldId id="290" r:id="rId34"/>
    <p:sldId id="294" r:id="rId35"/>
    <p:sldId id="314" r:id="rId36"/>
    <p:sldId id="273" r:id="rId37"/>
    <p:sldId id="265" r:id="rId38"/>
    <p:sldId id="298" r:id="rId39"/>
    <p:sldId id="299" r:id="rId40"/>
    <p:sldId id="274" r:id="rId41"/>
    <p:sldId id="264" r:id="rId42"/>
    <p:sldId id="300" r:id="rId43"/>
    <p:sldId id="301" r:id="rId44"/>
    <p:sldId id="302" r:id="rId45"/>
    <p:sldId id="266" r:id="rId46"/>
    <p:sldId id="267" r:id="rId47"/>
    <p:sldId id="313" r:id="rId48"/>
    <p:sldId id="303" r:id="rId49"/>
    <p:sldId id="304" r:id="rId50"/>
    <p:sldId id="305" r:id="rId51"/>
    <p:sldId id="310" r:id="rId52"/>
    <p:sldId id="306" r:id="rId53"/>
    <p:sldId id="311" r:id="rId54"/>
    <p:sldId id="307" r:id="rId55"/>
    <p:sldId id="276" r:id="rId56"/>
    <p:sldId id="277" r:id="rId57"/>
    <p:sldId id="308" r:id="rId58"/>
    <p:sldId id="309" r:id="rId59"/>
    <p:sldId id="275" r:id="rId60"/>
  </p:sldIdLst>
  <p:sldSz cx="9144000" cy="6858000" type="screen4x3"/>
  <p:notesSz cx="6858000" cy="9144000"/>
  <p:defaultTextStyle>
    <a:defPPr>
      <a:defRPr lang="es-E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purl.oclc.org/ooxml/drawingml/main" xmlns:r="http://purl.oclc.org/ooxml/officeDocument/relationships" xmlns:p="http://purl.oclc.org/ooxml/presentationml/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2C16"/>
    <a:srgbClr val="0C788E"/>
    <a:srgbClr val="006666"/>
    <a:srgbClr val="0099CC"/>
    <a:srgbClr val="660066"/>
    <a:srgbClr val="FFFFA3"/>
    <a:srgbClr val="E6E6C4"/>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purl.oclc.org/ooxml/drawingml/main" def="{5C22544A-7EE6-4342-B048-85BDC9FD1C3A}"/>
</file>

<file path=ppt/viewProps.xml><?xml version="1.0" encoding="utf-8"?>
<p:viewPr xmlns:a="http://purl.oclc.org/ooxml/drawingml/main" xmlns:r="http://purl.oclc.org/ooxml/officeDocument/relationships" xmlns:p="http://purl.oclc.org/ooxml/presentationml/main">
  <p:normalViewPr>
    <p:restoredLeft sz="17.323%" autoAdjust="0"/>
    <p:restoredTop sz="94.652%" autoAdjust="0"/>
  </p:normalViewPr>
  <p:slideViewPr>
    <p:cSldViewPr>
      <p:cViewPr varScale="1">
        <p:scale>
          <a:sx n="108" d="100"/>
          <a:sy n="108" d="100"/>
        </p:scale>
        <p:origin x="978" y="108"/>
      </p:cViewPr>
      <p:guideLst>
        <p:guide orient="horz" pos="2160"/>
        <p:guide pos="2880"/>
      </p:guideLst>
    </p:cSldViewPr>
  </p:slideViewPr>
  <p:outlineViewPr>
    <p:cViewPr>
      <p:scale>
        <a:sx n="33" d="100"/>
        <a:sy n="33" d="100"/>
      </p:scale>
      <p:origin x="0" y="-276"/>
    </p:cViewPr>
  </p:outlineViewPr>
  <p:notesTextViewPr>
    <p:cViewPr>
      <p:scale>
        <a:sx n="100" d="100"/>
        <a:sy n="100" d="100"/>
      </p:scale>
      <p:origin x="0" y="0"/>
    </p:cViewPr>
  </p:notesTextViewPr>
  <p:sorterViewPr>
    <p:cViewPr>
      <p:scale>
        <a:sx n="100" d="100"/>
        <a:sy n="100" d="100"/>
      </p:scale>
      <p:origin x="0" y="-2796"/>
    </p:cViewPr>
  </p:sorterViewPr>
  <p:gridSpacing cx="72008" cy="72008"/>
</p:viewPr>
</file>

<file path=ppt/_rels/presentation.xml.rels><?xml version="1.0" encoding="UTF-8" standalone="yes"?>
<Relationships xmlns="http://schemas.openxmlformats.org/package/2006/relationships"><Relationship Id="rId26" Type="http://purl.oclc.org/ooxml/officeDocument/relationships/slide" Target="slides/slide25.xml"/><Relationship Id="rId21" Type="http://purl.oclc.org/ooxml/officeDocument/relationships/slide" Target="slides/slide20.xml"/><Relationship Id="rId34" Type="http://purl.oclc.org/ooxml/officeDocument/relationships/slide" Target="slides/slide33.xml"/><Relationship Id="rId42" Type="http://purl.oclc.org/ooxml/officeDocument/relationships/slide" Target="slides/slide41.xml"/><Relationship Id="rId47" Type="http://purl.oclc.org/ooxml/officeDocument/relationships/slide" Target="slides/slide46.xml"/><Relationship Id="rId50" Type="http://purl.oclc.org/ooxml/officeDocument/relationships/slide" Target="slides/slide49.xml"/><Relationship Id="rId55" Type="http://purl.oclc.org/ooxml/officeDocument/relationships/slide" Target="slides/slide54.xml"/><Relationship Id="rId63" Type="http://purl.oclc.org/ooxml/officeDocument/relationships/viewProps" Target="viewProps.xml"/><Relationship Id="rId7" Type="http://purl.oclc.org/ooxml/officeDocument/relationships/slide" Target="slides/slide6.xml"/><Relationship Id="rId2" Type="http://purl.oclc.org/ooxml/officeDocument/relationships/slide" Target="slides/slide1.xml"/><Relationship Id="rId16" Type="http://purl.oclc.org/ooxml/officeDocument/relationships/slide" Target="slides/slide15.xml"/><Relationship Id="rId29" Type="http://purl.oclc.org/ooxml/officeDocument/relationships/slide" Target="slides/slide28.xml"/><Relationship Id="rId11" Type="http://purl.oclc.org/ooxml/officeDocument/relationships/slide" Target="slides/slide10.xml"/><Relationship Id="rId24" Type="http://purl.oclc.org/ooxml/officeDocument/relationships/slide" Target="slides/slide23.xml"/><Relationship Id="rId32" Type="http://purl.oclc.org/ooxml/officeDocument/relationships/slide" Target="slides/slide31.xml"/><Relationship Id="rId37" Type="http://purl.oclc.org/ooxml/officeDocument/relationships/slide" Target="slides/slide36.xml"/><Relationship Id="rId40" Type="http://purl.oclc.org/ooxml/officeDocument/relationships/slide" Target="slides/slide39.xml"/><Relationship Id="rId45" Type="http://purl.oclc.org/ooxml/officeDocument/relationships/slide" Target="slides/slide44.xml"/><Relationship Id="rId53" Type="http://purl.oclc.org/ooxml/officeDocument/relationships/slide" Target="slides/slide52.xml"/><Relationship Id="rId58" Type="http://purl.oclc.org/ooxml/officeDocument/relationships/slide" Target="slides/slide57.xml"/><Relationship Id="rId5" Type="http://purl.oclc.org/ooxml/officeDocument/relationships/slide" Target="slides/slide4.xml"/><Relationship Id="rId61" Type="http://purl.oclc.org/ooxml/officeDocument/relationships/notesMaster" Target="notesMasters/notesMaster1.xml"/><Relationship Id="rId19" Type="http://purl.oclc.org/ooxml/officeDocument/relationships/slide" Target="slides/slide18.xml"/><Relationship Id="rId14" Type="http://purl.oclc.org/ooxml/officeDocument/relationships/slide" Target="slides/slide13.xml"/><Relationship Id="rId22" Type="http://purl.oclc.org/ooxml/officeDocument/relationships/slide" Target="slides/slide21.xml"/><Relationship Id="rId27" Type="http://purl.oclc.org/ooxml/officeDocument/relationships/slide" Target="slides/slide26.xml"/><Relationship Id="rId30" Type="http://purl.oclc.org/ooxml/officeDocument/relationships/slide" Target="slides/slide29.xml"/><Relationship Id="rId35" Type="http://purl.oclc.org/ooxml/officeDocument/relationships/slide" Target="slides/slide34.xml"/><Relationship Id="rId43" Type="http://purl.oclc.org/ooxml/officeDocument/relationships/slide" Target="slides/slide42.xml"/><Relationship Id="rId48" Type="http://purl.oclc.org/ooxml/officeDocument/relationships/slide" Target="slides/slide47.xml"/><Relationship Id="rId56" Type="http://purl.oclc.org/ooxml/officeDocument/relationships/slide" Target="slides/slide55.xml"/><Relationship Id="rId64" Type="http://purl.oclc.org/ooxml/officeDocument/relationships/theme" Target="theme/theme1.xml"/><Relationship Id="rId8" Type="http://purl.oclc.org/ooxml/officeDocument/relationships/slide" Target="slides/slide7.xml"/><Relationship Id="rId51" Type="http://purl.oclc.org/ooxml/officeDocument/relationships/slide" Target="slides/slide50.xml"/><Relationship Id="rId3" Type="http://purl.oclc.org/ooxml/officeDocument/relationships/slide" Target="slides/slide2.xml"/><Relationship Id="rId12" Type="http://purl.oclc.org/ooxml/officeDocument/relationships/slide" Target="slides/slide11.xml"/><Relationship Id="rId17" Type="http://purl.oclc.org/ooxml/officeDocument/relationships/slide" Target="slides/slide16.xml"/><Relationship Id="rId25" Type="http://purl.oclc.org/ooxml/officeDocument/relationships/slide" Target="slides/slide24.xml"/><Relationship Id="rId33" Type="http://purl.oclc.org/ooxml/officeDocument/relationships/slide" Target="slides/slide32.xml"/><Relationship Id="rId38" Type="http://purl.oclc.org/ooxml/officeDocument/relationships/slide" Target="slides/slide37.xml"/><Relationship Id="rId46" Type="http://purl.oclc.org/ooxml/officeDocument/relationships/slide" Target="slides/slide45.xml"/><Relationship Id="rId59" Type="http://purl.oclc.org/ooxml/officeDocument/relationships/slide" Target="slides/slide58.xml"/><Relationship Id="rId20" Type="http://purl.oclc.org/ooxml/officeDocument/relationships/slide" Target="slides/slide19.xml"/><Relationship Id="rId41" Type="http://purl.oclc.org/ooxml/officeDocument/relationships/slide" Target="slides/slide40.xml"/><Relationship Id="rId54" Type="http://purl.oclc.org/ooxml/officeDocument/relationships/slide" Target="slides/slide53.xml"/><Relationship Id="rId62" Type="http://purl.oclc.org/ooxml/officeDocument/relationships/presProps" Target="presProps.xml"/><Relationship Id="rId1" Type="http://purl.oclc.org/ooxml/officeDocument/relationships/slideMaster" Target="slideMasters/slideMaster1.xml"/><Relationship Id="rId6" Type="http://purl.oclc.org/ooxml/officeDocument/relationships/slide" Target="slides/slide5.xml"/><Relationship Id="rId15" Type="http://purl.oclc.org/ooxml/officeDocument/relationships/slide" Target="slides/slide14.xml"/><Relationship Id="rId23" Type="http://purl.oclc.org/ooxml/officeDocument/relationships/slide" Target="slides/slide22.xml"/><Relationship Id="rId28" Type="http://purl.oclc.org/ooxml/officeDocument/relationships/slide" Target="slides/slide27.xml"/><Relationship Id="rId36" Type="http://purl.oclc.org/ooxml/officeDocument/relationships/slide" Target="slides/slide35.xml"/><Relationship Id="rId49" Type="http://purl.oclc.org/ooxml/officeDocument/relationships/slide" Target="slides/slide48.xml"/><Relationship Id="rId57" Type="http://purl.oclc.org/ooxml/officeDocument/relationships/slide" Target="slides/slide56.xml"/><Relationship Id="rId10" Type="http://purl.oclc.org/ooxml/officeDocument/relationships/slide" Target="slides/slide9.xml"/><Relationship Id="rId31" Type="http://purl.oclc.org/ooxml/officeDocument/relationships/slide" Target="slides/slide30.xml"/><Relationship Id="rId44" Type="http://purl.oclc.org/ooxml/officeDocument/relationships/slide" Target="slides/slide43.xml"/><Relationship Id="rId52" Type="http://purl.oclc.org/ooxml/officeDocument/relationships/slide" Target="slides/slide51.xml"/><Relationship Id="rId60" Type="http://purl.oclc.org/ooxml/officeDocument/relationships/slide" Target="slides/slide59.xml"/><Relationship Id="rId65" Type="http://purl.oclc.org/ooxml/officeDocument/relationships/tableStyles" Target="tableStyles.xml"/><Relationship Id="rId4" Type="http://purl.oclc.org/ooxml/officeDocument/relationships/slide" Target="slides/slide3.xml"/><Relationship Id="rId9" Type="http://purl.oclc.org/ooxml/officeDocument/relationships/slide" Target="slides/slide8.xml"/><Relationship Id="rId13" Type="http://purl.oclc.org/ooxml/officeDocument/relationships/slide" Target="slides/slide12.xml"/><Relationship Id="rId18" Type="http://purl.oclc.org/ooxml/officeDocument/relationships/slide" Target="slides/slide17.xml"/><Relationship Id="rId39" Type="http://purl.oclc.org/ooxml/officeDocument/relationships/slide" Target="slides/slide38.xml"/></Relationships>
</file>

<file path=ppt/notesMasters/_rels/notesMaster1.xml.rels><?xml version="1.0" encoding="UTF-8" standalone="yes"?>
<Relationships xmlns="http://schemas.openxmlformats.org/package/2006/relationships"><Relationship Id="rId1" Type="http://purl.oclc.org/ooxml/officeDocument/relationships/theme" Target="../theme/theme2.xml"/></Relationships>
</file>

<file path=ppt/notesMasters/notesMaster1.xml><?xml version="1.0" encoding="utf-8"?>
<p:notesMaster xmlns:a="http://purl.oclc.org/ooxml/drawingml/main" xmlns:r="http://purl.oclc.org/ooxml/officeDocument/relationships" xmlns:p="http://purl.oclc.org/ooxml/presentationml/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61DCC6-FDF2-471A-B628-D64498995A8C}" type="datetimeFigureOut">
              <a:rPr lang="en-US" smtClean="0"/>
              <a:t>9/6/2022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8E67DB-9C07-4D90-B33C-AED836287AF6}" type="slidenum">
              <a:rPr lang="en-US" smtClean="0"/>
              <a:t>‹#›</a:t>
            </a:fld>
            <a:endParaRPr lang="en-US"/>
          </a:p>
        </p:txBody>
      </p:sp>
    </p:spTree>
    <p:extLst>
      <p:ext uri="{BB962C8B-B14F-4D97-AF65-F5344CB8AC3E}">
        <p14:creationId xmlns:p14="http://schemas.microsoft.com/office/powerpoint/2010/main" val="322256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purl.oclc.org/ooxml/officeDocument/relationships/slide" Target="../slides/slide10.xml"/><Relationship Id="rId1" Type="http://purl.oclc.org/ooxml/officeDocument/relationships/notesMaster" Target="../notesMasters/notesMaster1.xml"/></Relationships>
</file>

<file path=ppt/notesSlides/notesSlide1.xml><?xml version="1.0" encoding="utf-8"?>
<p:notes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8E67DB-9C07-4D90-B33C-AED836287AF6}" type="slidenum">
              <a:rPr lang="en-US" smtClean="0"/>
              <a:t>10</a:t>
            </a:fld>
            <a:endParaRPr lang="en-US"/>
          </a:p>
        </p:txBody>
      </p:sp>
    </p:spTree>
    <p:extLst>
      <p:ext uri="{BB962C8B-B14F-4D97-AF65-F5344CB8AC3E}">
        <p14:creationId xmlns:p14="http://schemas.microsoft.com/office/powerpoint/2010/main" val="2345134908"/>
      </p:ext>
    </p:extLst>
  </p:cSld>
  <p:clrMapOvr>
    <a:masterClrMapping/>
  </p:clrMapOvr>
</p:notes>
</file>

<file path=ppt/slideLayouts/_rels/slideLayout1.xml.rels><?xml version="1.0" encoding="UTF-8" standalone="yes"?>
<Relationships xmlns="http://schemas.openxmlformats.org/package/2006/relationships"><Relationship Id="rId1" Type="http://purl.oclc.org/ooxml/officeDocument/relationships/slideMaster" Target="../slideMasters/slideMaster1.xml"/></Relationships>
</file>

<file path=ppt/slideLayouts/_rels/slideLayout10.xml.rels><?xml version="1.0" encoding="UTF-8" standalone="yes"?>
<Relationships xmlns="http://schemas.openxmlformats.org/package/2006/relationships"><Relationship Id="rId1" Type="http://purl.oclc.org/ooxml/officeDocument/relationships/slideMaster" Target="../slideMasters/slideMaster1.xml"/></Relationships>
</file>

<file path=ppt/slideLayouts/_rels/slideLayout11.xml.rels><?xml version="1.0" encoding="UTF-8" standalone="yes"?>
<Relationships xmlns="http://schemas.openxmlformats.org/package/2006/relationships"><Relationship Id="rId1" Type="http://purl.oclc.org/ooxml/officeDocument/relationships/slideMaster" Target="../slideMasters/slideMaster1.xml"/></Relationships>
</file>

<file path=ppt/slideLayouts/_rels/slideLayout2.xml.rels><?xml version="1.0" encoding="UTF-8" standalone="yes"?>
<Relationships xmlns="http://schemas.openxmlformats.org/package/2006/relationships"><Relationship Id="rId1" Type="http://purl.oclc.org/ooxml/officeDocument/relationships/slideMaster" Target="../slideMasters/slideMaster1.xml"/></Relationships>
</file>

<file path=ppt/slideLayouts/_rels/slideLayout3.xml.rels><?xml version="1.0" encoding="UTF-8" standalone="yes"?>
<Relationships xmlns="http://schemas.openxmlformats.org/package/2006/relationships"><Relationship Id="rId1" Type="http://purl.oclc.org/ooxml/officeDocument/relationships/slideMaster" Target="../slideMasters/slideMaster1.xml"/></Relationships>
</file>

<file path=ppt/slideLayouts/_rels/slideLayout4.xml.rels><?xml version="1.0" encoding="UTF-8" standalone="yes"?>
<Relationships xmlns="http://schemas.openxmlformats.org/package/2006/relationships"><Relationship Id="rId1" Type="http://purl.oclc.org/ooxml/officeDocument/relationships/slideMaster" Target="../slideMasters/slideMaster1.xml"/></Relationships>
</file>

<file path=ppt/slideLayouts/_rels/slideLayout5.xml.rels><?xml version="1.0" encoding="UTF-8" standalone="yes"?>
<Relationships xmlns="http://schemas.openxmlformats.org/package/2006/relationships"><Relationship Id="rId1" Type="http://purl.oclc.org/ooxml/officeDocument/relationships/slideMaster" Target="../slideMasters/slideMaster1.xml"/></Relationships>
</file>

<file path=ppt/slideLayouts/_rels/slideLayout6.xml.rels><?xml version="1.0" encoding="UTF-8" standalone="yes"?>
<Relationships xmlns="http://schemas.openxmlformats.org/package/2006/relationships"><Relationship Id="rId1" Type="http://purl.oclc.org/ooxml/officeDocument/relationships/slideMaster" Target="../slideMasters/slideMaster1.xml"/></Relationships>
</file>

<file path=ppt/slideLayouts/_rels/slideLayout7.xml.rels><?xml version="1.0" encoding="UTF-8" standalone="yes"?>
<Relationships xmlns="http://schemas.openxmlformats.org/package/2006/relationships"><Relationship Id="rId1" Type="http://purl.oclc.org/ooxml/officeDocument/relationships/slideMaster" Target="../slideMasters/slideMaster1.xml"/></Relationships>
</file>

<file path=ppt/slideLayouts/_rels/slideLayout8.xml.rels><?xml version="1.0" encoding="UTF-8" standalone="yes"?>
<Relationships xmlns="http://schemas.openxmlformats.org/package/2006/relationships"><Relationship Id="rId1" Type="http://purl.oclc.org/ooxml/officeDocument/relationships/slideMaster" Target="../slideMasters/slideMaster1.xml"/></Relationships>
</file>

<file path=ppt/slideLayouts/_rels/slideLayout9.xml.rels><?xml version="1.0" encoding="UTF-8" standalone="yes"?>
<Relationships xmlns="http://schemas.openxmlformats.org/package/2006/relationships"><Relationship Id="rId1" Type="http://purl.oclc.org/ooxml/officeDocument/relationships/slideMaster" Target="../slideMasters/slideMaster1.xml"/></Relationships>
</file>

<file path=ppt/slideLayouts/slideLayout1.xml><?xml version="1.0" encoding="utf-8"?>
<p:sldLayout xmlns:a="http://purl.oclc.org/ooxml/drawingml/main" xmlns:r="http://purl.oclc.org/ooxml/officeDocument/relationships" xmlns:p="http://purl.oclc.org/ooxml/presentationml/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a:extLst>
              <a:ext uri="{FF2B5EF4-FFF2-40B4-BE49-F238E27FC236}">
                <a16:creationId xmlns:a16="http://schemas.microsoft.com/office/drawing/2014/main" id="{BC86F08D-38A7-4B71-B2E9-47415B90B290}"/>
              </a:ext>
            </a:extLst>
          </p:cNvPr>
          <p:cNvSpPr>
            <a:spLocks noGrp="1" noChangeArrowheads="1"/>
          </p:cNvSpPr>
          <p:nvPr>
            <p:ph type="dt" sz="half" idx="10"/>
          </p:nvPr>
        </p:nvSpPr>
        <p:spPr>
          <a:ln/>
        </p:spPr>
        <p:txBody>
          <a:bodyPr/>
          <a:lstStyle>
            <a:lvl1pPr>
              <a:defRPr/>
            </a:lvl1pPr>
          </a:lstStyle>
          <a:p>
            <a:pPr>
              <a:defRPr/>
            </a:pPr>
            <a:endParaRPr lang="es-ES" altLang="en-US"/>
          </a:p>
        </p:txBody>
      </p:sp>
      <p:sp>
        <p:nvSpPr>
          <p:cNvPr id="5" name="Rectangle 5">
            <a:extLst>
              <a:ext uri="{FF2B5EF4-FFF2-40B4-BE49-F238E27FC236}">
                <a16:creationId xmlns:a16="http://schemas.microsoft.com/office/drawing/2014/main" id="{4FFC0F09-52E2-42F0-89DA-76D71CF45361}"/>
              </a:ext>
            </a:extLst>
          </p:cNvPr>
          <p:cNvSpPr>
            <a:spLocks noGrp="1" noChangeArrowheads="1"/>
          </p:cNvSpPr>
          <p:nvPr>
            <p:ph type="ftr" sz="quarter" idx="11"/>
          </p:nvPr>
        </p:nvSpPr>
        <p:spPr>
          <a:ln/>
        </p:spPr>
        <p:txBody>
          <a:bodyPr/>
          <a:lstStyle>
            <a:lvl1pPr>
              <a:defRPr/>
            </a:lvl1pPr>
          </a:lstStyle>
          <a:p>
            <a:pPr>
              <a:defRPr/>
            </a:pPr>
            <a:endParaRPr lang="es-ES" altLang="en-US"/>
          </a:p>
        </p:txBody>
      </p:sp>
      <p:sp>
        <p:nvSpPr>
          <p:cNvPr id="6" name="Rectangle 6">
            <a:extLst>
              <a:ext uri="{FF2B5EF4-FFF2-40B4-BE49-F238E27FC236}">
                <a16:creationId xmlns:a16="http://schemas.microsoft.com/office/drawing/2014/main" id="{D5D8B26A-28F2-43BF-87AA-DA49B8626E89}"/>
              </a:ext>
            </a:extLst>
          </p:cNvPr>
          <p:cNvSpPr>
            <a:spLocks noGrp="1" noChangeArrowheads="1"/>
          </p:cNvSpPr>
          <p:nvPr>
            <p:ph type="sldNum" sz="quarter" idx="12"/>
          </p:nvPr>
        </p:nvSpPr>
        <p:spPr>
          <a:ln/>
        </p:spPr>
        <p:txBody>
          <a:bodyPr/>
          <a:lstStyle>
            <a:lvl1pPr>
              <a:defRPr/>
            </a:lvl1pPr>
          </a:lstStyle>
          <a:p>
            <a:pPr>
              <a:defRPr/>
            </a:pPr>
            <a:fld id="{833E3F6A-C952-4FA3-8655-3E68745D3068}" type="slidenum">
              <a:rPr lang="es-ES" altLang="en-US"/>
              <a:pPr>
                <a:defRPr/>
              </a:pPr>
              <a:t>‹#›</a:t>
            </a:fld>
            <a:endParaRPr lang="es-ES" altLang="en-US"/>
          </a:p>
        </p:txBody>
      </p:sp>
    </p:spTree>
    <p:extLst>
      <p:ext uri="{BB962C8B-B14F-4D97-AF65-F5344CB8AC3E}">
        <p14:creationId xmlns:p14="http://schemas.microsoft.com/office/powerpoint/2010/main" val="1911707339"/>
      </p:ext>
    </p:extLst>
  </p:cSld>
  <p:clrMapOvr>
    <a:masterClrMapping/>
  </p:clrMapOvr>
</p:sldLayout>
</file>

<file path=ppt/slideLayouts/slideLayout10.xml><?xml version="1.0" encoding="utf-8"?>
<p:sldLayout xmlns:a="http://purl.oclc.org/ooxml/drawingml/main" xmlns:r="http://purl.oclc.org/ooxml/officeDocument/relationships" xmlns:p="http://purl.oclc.org/ooxml/presentationml/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9F9EA28-8DFC-430C-8BF2-D59A3D0C7BF4}"/>
              </a:ext>
            </a:extLst>
          </p:cNvPr>
          <p:cNvSpPr>
            <a:spLocks noGrp="1" noChangeArrowheads="1"/>
          </p:cNvSpPr>
          <p:nvPr>
            <p:ph type="dt" sz="half" idx="10"/>
          </p:nvPr>
        </p:nvSpPr>
        <p:spPr>
          <a:ln/>
        </p:spPr>
        <p:txBody>
          <a:bodyPr/>
          <a:lstStyle>
            <a:lvl1pPr>
              <a:defRPr/>
            </a:lvl1pPr>
          </a:lstStyle>
          <a:p>
            <a:pPr>
              <a:defRPr/>
            </a:pPr>
            <a:endParaRPr lang="es-ES" altLang="en-US"/>
          </a:p>
        </p:txBody>
      </p:sp>
      <p:sp>
        <p:nvSpPr>
          <p:cNvPr id="5" name="Rectangle 5">
            <a:extLst>
              <a:ext uri="{FF2B5EF4-FFF2-40B4-BE49-F238E27FC236}">
                <a16:creationId xmlns:a16="http://schemas.microsoft.com/office/drawing/2014/main" id="{FE9E8C53-B220-45F5-A890-2413B759AD28}"/>
              </a:ext>
            </a:extLst>
          </p:cNvPr>
          <p:cNvSpPr>
            <a:spLocks noGrp="1" noChangeArrowheads="1"/>
          </p:cNvSpPr>
          <p:nvPr>
            <p:ph type="ftr" sz="quarter" idx="11"/>
          </p:nvPr>
        </p:nvSpPr>
        <p:spPr>
          <a:ln/>
        </p:spPr>
        <p:txBody>
          <a:bodyPr/>
          <a:lstStyle>
            <a:lvl1pPr>
              <a:defRPr/>
            </a:lvl1pPr>
          </a:lstStyle>
          <a:p>
            <a:pPr>
              <a:defRPr/>
            </a:pPr>
            <a:endParaRPr lang="es-ES" altLang="en-US"/>
          </a:p>
        </p:txBody>
      </p:sp>
      <p:sp>
        <p:nvSpPr>
          <p:cNvPr id="6" name="Rectangle 6">
            <a:extLst>
              <a:ext uri="{FF2B5EF4-FFF2-40B4-BE49-F238E27FC236}">
                <a16:creationId xmlns:a16="http://schemas.microsoft.com/office/drawing/2014/main" id="{340E4DD6-DA40-4BF4-8166-0443D26553F5}"/>
              </a:ext>
            </a:extLst>
          </p:cNvPr>
          <p:cNvSpPr>
            <a:spLocks noGrp="1" noChangeArrowheads="1"/>
          </p:cNvSpPr>
          <p:nvPr>
            <p:ph type="sldNum" sz="quarter" idx="12"/>
          </p:nvPr>
        </p:nvSpPr>
        <p:spPr>
          <a:ln/>
        </p:spPr>
        <p:txBody>
          <a:bodyPr/>
          <a:lstStyle>
            <a:lvl1pPr>
              <a:defRPr/>
            </a:lvl1pPr>
          </a:lstStyle>
          <a:p>
            <a:pPr>
              <a:defRPr/>
            </a:pPr>
            <a:fld id="{FED438EC-D257-4216-BA23-62CCCC0D8B77}" type="slidenum">
              <a:rPr lang="es-ES" altLang="en-US"/>
              <a:pPr>
                <a:defRPr/>
              </a:pPr>
              <a:t>‹#›</a:t>
            </a:fld>
            <a:endParaRPr lang="es-ES" altLang="en-US"/>
          </a:p>
        </p:txBody>
      </p:sp>
    </p:spTree>
    <p:extLst>
      <p:ext uri="{BB962C8B-B14F-4D97-AF65-F5344CB8AC3E}">
        <p14:creationId xmlns:p14="http://schemas.microsoft.com/office/powerpoint/2010/main" val="3617740613"/>
      </p:ext>
    </p:extLst>
  </p:cSld>
  <p:clrMapOvr>
    <a:masterClrMapping/>
  </p:clrMapOvr>
</p:sldLayout>
</file>

<file path=ppt/slideLayouts/slideLayout11.xml><?xml version="1.0" encoding="utf-8"?>
<p:sldLayout xmlns:a="http://purl.oclc.org/ooxml/drawingml/main" xmlns:r="http://purl.oclc.org/ooxml/officeDocument/relationships" xmlns:p="http://purl.oclc.org/ooxml/presentationml/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311582C-394D-4604-A89E-577C6E3F0BDE}"/>
              </a:ext>
            </a:extLst>
          </p:cNvPr>
          <p:cNvSpPr>
            <a:spLocks noGrp="1" noChangeArrowheads="1"/>
          </p:cNvSpPr>
          <p:nvPr>
            <p:ph type="dt" sz="half" idx="10"/>
          </p:nvPr>
        </p:nvSpPr>
        <p:spPr>
          <a:ln/>
        </p:spPr>
        <p:txBody>
          <a:bodyPr/>
          <a:lstStyle>
            <a:lvl1pPr>
              <a:defRPr/>
            </a:lvl1pPr>
          </a:lstStyle>
          <a:p>
            <a:pPr>
              <a:defRPr/>
            </a:pPr>
            <a:endParaRPr lang="es-ES" altLang="en-US"/>
          </a:p>
        </p:txBody>
      </p:sp>
      <p:sp>
        <p:nvSpPr>
          <p:cNvPr id="5" name="Rectangle 5">
            <a:extLst>
              <a:ext uri="{FF2B5EF4-FFF2-40B4-BE49-F238E27FC236}">
                <a16:creationId xmlns:a16="http://schemas.microsoft.com/office/drawing/2014/main" id="{98943F97-07DB-4310-B1CA-EDC93267D72A}"/>
              </a:ext>
            </a:extLst>
          </p:cNvPr>
          <p:cNvSpPr>
            <a:spLocks noGrp="1" noChangeArrowheads="1"/>
          </p:cNvSpPr>
          <p:nvPr>
            <p:ph type="ftr" sz="quarter" idx="11"/>
          </p:nvPr>
        </p:nvSpPr>
        <p:spPr>
          <a:ln/>
        </p:spPr>
        <p:txBody>
          <a:bodyPr/>
          <a:lstStyle>
            <a:lvl1pPr>
              <a:defRPr/>
            </a:lvl1pPr>
          </a:lstStyle>
          <a:p>
            <a:pPr>
              <a:defRPr/>
            </a:pPr>
            <a:endParaRPr lang="es-ES" altLang="en-US"/>
          </a:p>
        </p:txBody>
      </p:sp>
      <p:sp>
        <p:nvSpPr>
          <p:cNvPr id="6" name="Rectangle 6">
            <a:extLst>
              <a:ext uri="{FF2B5EF4-FFF2-40B4-BE49-F238E27FC236}">
                <a16:creationId xmlns:a16="http://schemas.microsoft.com/office/drawing/2014/main" id="{B4EE0405-B3C1-4867-8350-DCE7A5F89E77}"/>
              </a:ext>
            </a:extLst>
          </p:cNvPr>
          <p:cNvSpPr>
            <a:spLocks noGrp="1" noChangeArrowheads="1"/>
          </p:cNvSpPr>
          <p:nvPr>
            <p:ph type="sldNum" sz="quarter" idx="12"/>
          </p:nvPr>
        </p:nvSpPr>
        <p:spPr>
          <a:ln/>
        </p:spPr>
        <p:txBody>
          <a:bodyPr/>
          <a:lstStyle>
            <a:lvl1pPr>
              <a:defRPr/>
            </a:lvl1pPr>
          </a:lstStyle>
          <a:p>
            <a:pPr>
              <a:defRPr/>
            </a:pPr>
            <a:fld id="{5CA4B778-736C-4E44-A8C0-10CDB5200D04}" type="slidenum">
              <a:rPr lang="es-ES" altLang="en-US"/>
              <a:pPr>
                <a:defRPr/>
              </a:pPr>
              <a:t>‹#›</a:t>
            </a:fld>
            <a:endParaRPr lang="es-ES" altLang="en-US"/>
          </a:p>
        </p:txBody>
      </p:sp>
    </p:spTree>
    <p:extLst>
      <p:ext uri="{BB962C8B-B14F-4D97-AF65-F5344CB8AC3E}">
        <p14:creationId xmlns:p14="http://schemas.microsoft.com/office/powerpoint/2010/main" val="2977410573"/>
      </p:ext>
    </p:extLst>
  </p:cSld>
  <p:clrMapOvr>
    <a:masterClrMapping/>
  </p:clrMapOvr>
</p:sldLayout>
</file>

<file path=ppt/slideLayouts/slideLayout2.xml><?xml version="1.0" encoding="utf-8"?>
<p:sldLayout xmlns:a="http://purl.oclc.org/ooxml/drawingml/main" xmlns:r="http://purl.oclc.org/ooxml/officeDocument/relationships" xmlns:p="http://purl.oclc.org/ooxml/presentationml/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6D25491-9D88-415F-8FB9-6769A51FC8FB}"/>
              </a:ext>
            </a:extLst>
          </p:cNvPr>
          <p:cNvSpPr>
            <a:spLocks noGrp="1" noChangeArrowheads="1"/>
          </p:cNvSpPr>
          <p:nvPr>
            <p:ph type="dt" sz="half" idx="10"/>
          </p:nvPr>
        </p:nvSpPr>
        <p:spPr>
          <a:ln/>
        </p:spPr>
        <p:txBody>
          <a:bodyPr/>
          <a:lstStyle>
            <a:lvl1pPr>
              <a:defRPr/>
            </a:lvl1pPr>
          </a:lstStyle>
          <a:p>
            <a:pPr>
              <a:defRPr/>
            </a:pPr>
            <a:endParaRPr lang="es-ES" altLang="en-US"/>
          </a:p>
        </p:txBody>
      </p:sp>
      <p:sp>
        <p:nvSpPr>
          <p:cNvPr id="5" name="Rectangle 5">
            <a:extLst>
              <a:ext uri="{FF2B5EF4-FFF2-40B4-BE49-F238E27FC236}">
                <a16:creationId xmlns:a16="http://schemas.microsoft.com/office/drawing/2014/main" id="{C037404C-C583-44B4-93FC-DFF06341A319}"/>
              </a:ext>
            </a:extLst>
          </p:cNvPr>
          <p:cNvSpPr>
            <a:spLocks noGrp="1" noChangeArrowheads="1"/>
          </p:cNvSpPr>
          <p:nvPr>
            <p:ph type="ftr" sz="quarter" idx="11"/>
          </p:nvPr>
        </p:nvSpPr>
        <p:spPr>
          <a:ln/>
        </p:spPr>
        <p:txBody>
          <a:bodyPr/>
          <a:lstStyle>
            <a:lvl1pPr>
              <a:defRPr/>
            </a:lvl1pPr>
          </a:lstStyle>
          <a:p>
            <a:pPr>
              <a:defRPr/>
            </a:pPr>
            <a:endParaRPr lang="es-ES" altLang="en-US"/>
          </a:p>
        </p:txBody>
      </p:sp>
      <p:sp>
        <p:nvSpPr>
          <p:cNvPr id="6" name="Rectangle 6">
            <a:extLst>
              <a:ext uri="{FF2B5EF4-FFF2-40B4-BE49-F238E27FC236}">
                <a16:creationId xmlns:a16="http://schemas.microsoft.com/office/drawing/2014/main" id="{08A368A3-5131-4905-99CF-9AB9D7E5903A}"/>
              </a:ext>
            </a:extLst>
          </p:cNvPr>
          <p:cNvSpPr>
            <a:spLocks noGrp="1" noChangeArrowheads="1"/>
          </p:cNvSpPr>
          <p:nvPr>
            <p:ph type="sldNum" sz="quarter" idx="12"/>
          </p:nvPr>
        </p:nvSpPr>
        <p:spPr>
          <a:ln/>
        </p:spPr>
        <p:txBody>
          <a:bodyPr/>
          <a:lstStyle>
            <a:lvl1pPr>
              <a:defRPr/>
            </a:lvl1pPr>
          </a:lstStyle>
          <a:p>
            <a:pPr>
              <a:defRPr/>
            </a:pPr>
            <a:fld id="{F691AB5E-CC92-4011-9127-465650ED5510}" type="slidenum">
              <a:rPr lang="es-ES" altLang="en-US"/>
              <a:pPr>
                <a:defRPr/>
              </a:pPr>
              <a:t>‹#›</a:t>
            </a:fld>
            <a:endParaRPr lang="es-ES" altLang="en-US"/>
          </a:p>
        </p:txBody>
      </p:sp>
    </p:spTree>
    <p:extLst>
      <p:ext uri="{BB962C8B-B14F-4D97-AF65-F5344CB8AC3E}">
        <p14:creationId xmlns:p14="http://schemas.microsoft.com/office/powerpoint/2010/main" val="2450091777"/>
      </p:ext>
    </p:extLst>
  </p:cSld>
  <p:clrMapOvr>
    <a:masterClrMapping/>
  </p:clrMapOvr>
</p:sldLayout>
</file>

<file path=ppt/slideLayouts/slideLayout3.xml><?xml version="1.0" encoding="utf-8"?>
<p:sldLayout xmlns:a="http://purl.oclc.org/ooxml/drawingml/main" xmlns:r="http://purl.oclc.org/ooxml/officeDocument/relationships" xmlns:p="http://purl.oclc.org/ooxml/presentationml/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a:extLst>
              <a:ext uri="{FF2B5EF4-FFF2-40B4-BE49-F238E27FC236}">
                <a16:creationId xmlns:a16="http://schemas.microsoft.com/office/drawing/2014/main" id="{A9B09690-0333-4041-9FD4-64C8B6D20D51}"/>
              </a:ext>
            </a:extLst>
          </p:cNvPr>
          <p:cNvSpPr>
            <a:spLocks noGrp="1" noChangeArrowheads="1"/>
          </p:cNvSpPr>
          <p:nvPr>
            <p:ph type="dt" sz="half" idx="10"/>
          </p:nvPr>
        </p:nvSpPr>
        <p:spPr>
          <a:ln/>
        </p:spPr>
        <p:txBody>
          <a:bodyPr/>
          <a:lstStyle>
            <a:lvl1pPr>
              <a:defRPr/>
            </a:lvl1pPr>
          </a:lstStyle>
          <a:p>
            <a:pPr>
              <a:defRPr/>
            </a:pPr>
            <a:endParaRPr lang="es-ES" altLang="en-US"/>
          </a:p>
        </p:txBody>
      </p:sp>
      <p:sp>
        <p:nvSpPr>
          <p:cNvPr id="5" name="Rectangle 5">
            <a:extLst>
              <a:ext uri="{FF2B5EF4-FFF2-40B4-BE49-F238E27FC236}">
                <a16:creationId xmlns:a16="http://schemas.microsoft.com/office/drawing/2014/main" id="{D8195122-E363-47B7-80B0-BB4DB8D7C5DF}"/>
              </a:ext>
            </a:extLst>
          </p:cNvPr>
          <p:cNvSpPr>
            <a:spLocks noGrp="1" noChangeArrowheads="1"/>
          </p:cNvSpPr>
          <p:nvPr>
            <p:ph type="ftr" sz="quarter" idx="11"/>
          </p:nvPr>
        </p:nvSpPr>
        <p:spPr>
          <a:ln/>
        </p:spPr>
        <p:txBody>
          <a:bodyPr/>
          <a:lstStyle>
            <a:lvl1pPr>
              <a:defRPr/>
            </a:lvl1pPr>
          </a:lstStyle>
          <a:p>
            <a:pPr>
              <a:defRPr/>
            </a:pPr>
            <a:endParaRPr lang="es-ES" altLang="en-US"/>
          </a:p>
        </p:txBody>
      </p:sp>
      <p:sp>
        <p:nvSpPr>
          <p:cNvPr id="6" name="Rectangle 6">
            <a:extLst>
              <a:ext uri="{FF2B5EF4-FFF2-40B4-BE49-F238E27FC236}">
                <a16:creationId xmlns:a16="http://schemas.microsoft.com/office/drawing/2014/main" id="{95459F10-B8DA-48F9-A6C4-17CC8700AFA8}"/>
              </a:ext>
            </a:extLst>
          </p:cNvPr>
          <p:cNvSpPr>
            <a:spLocks noGrp="1" noChangeArrowheads="1"/>
          </p:cNvSpPr>
          <p:nvPr>
            <p:ph type="sldNum" sz="quarter" idx="12"/>
          </p:nvPr>
        </p:nvSpPr>
        <p:spPr>
          <a:ln/>
        </p:spPr>
        <p:txBody>
          <a:bodyPr/>
          <a:lstStyle>
            <a:lvl1pPr>
              <a:defRPr/>
            </a:lvl1pPr>
          </a:lstStyle>
          <a:p>
            <a:pPr>
              <a:defRPr/>
            </a:pPr>
            <a:fld id="{865B638C-905A-43EA-8A54-575A3372063B}" type="slidenum">
              <a:rPr lang="es-ES" altLang="en-US"/>
              <a:pPr>
                <a:defRPr/>
              </a:pPr>
              <a:t>‹#›</a:t>
            </a:fld>
            <a:endParaRPr lang="es-ES" altLang="en-US"/>
          </a:p>
        </p:txBody>
      </p:sp>
    </p:spTree>
    <p:extLst>
      <p:ext uri="{BB962C8B-B14F-4D97-AF65-F5344CB8AC3E}">
        <p14:creationId xmlns:p14="http://schemas.microsoft.com/office/powerpoint/2010/main" val="2045506301"/>
      </p:ext>
    </p:extLst>
  </p:cSld>
  <p:clrMapOvr>
    <a:masterClrMapping/>
  </p:clrMapOvr>
</p:sldLayout>
</file>

<file path=ppt/slideLayouts/slideLayout4.xml><?xml version="1.0" encoding="utf-8"?>
<p:sldLayout xmlns:a="http://purl.oclc.org/ooxml/drawingml/main" xmlns:r="http://purl.oclc.org/ooxml/officeDocument/relationships" xmlns:p="http://purl.oclc.org/ooxml/presentationml/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7003F9C-2111-4909-BD22-DE9F0947C4F2}"/>
              </a:ext>
            </a:extLst>
          </p:cNvPr>
          <p:cNvSpPr>
            <a:spLocks noGrp="1" noChangeArrowheads="1"/>
          </p:cNvSpPr>
          <p:nvPr>
            <p:ph type="dt" sz="half" idx="10"/>
          </p:nvPr>
        </p:nvSpPr>
        <p:spPr>
          <a:ln/>
        </p:spPr>
        <p:txBody>
          <a:bodyPr/>
          <a:lstStyle>
            <a:lvl1pPr>
              <a:defRPr/>
            </a:lvl1pPr>
          </a:lstStyle>
          <a:p>
            <a:pPr>
              <a:defRPr/>
            </a:pPr>
            <a:endParaRPr lang="es-ES" altLang="en-US"/>
          </a:p>
        </p:txBody>
      </p:sp>
      <p:sp>
        <p:nvSpPr>
          <p:cNvPr id="6" name="Rectangle 5">
            <a:extLst>
              <a:ext uri="{FF2B5EF4-FFF2-40B4-BE49-F238E27FC236}">
                <a16:creationId xmlns:a16="http://schemas.microsoft.com/office/drawing/2014/main" id="{B98EEF74-A5D9-4D43-A55B-E52A25130869}"/>
              </a:ext>
            </a:extLst>
          </p:cNvPr>
          <p:cNvSpPr>
            <a:spLocks noGrp="1" noChangeArrowheads="1"/>
          </p:cNvSpPr>
          <p:nvPr>
            <p:ph type="ftr" sz="quarter" idx="11"/>
          </p:nvPr>
        </p:nvSpPr>
        <p:spPr>
          <a:ln/>
        </p:spPr>
        <p:txBody>
          <a:bodyPr/>
          <a:lstStyle>
            <a:lvl1pPr>
              <a:defRPr/>
            </a:lvl1pPr>
          </a:lstStyle>
          <a:p>
            <a:pPr>
              <a:defRPr/>
            </a:pPr>
            <a:endParaRPr lang="es-ES" altLang="en-US"/>
          </a:p>
        </p:txBody>
      </p:sp>
      <p:sp>
        <p:nvSpPr>
          <p:cNvPr id="7" name="Rectangle 6">
            <a:extLst>
              <a:ext uri="{FF2B5EF4-FFF2-40B4-BE49-F238E27FC236}">
                <a16:creationId xmlns:a16="http://schemas.microsoft.com/office/drawing/2014/main" id="{3743D01C-96A6-401D-8371-3B17FD7ADDD9}"/>
              </a:ext>
            </a:extLst>
          </p:cNvPr>
          <p:cNvSpPr>
            <a:spLocks noGrp="1" noChangeArrowheads="1"/>
          </p:cNvSpPr>
          <p:nvPr>
            <p:ph type="sldNum" sz="quarter" idx="12"/>
          </p:nvPr>
        </p:nvSpPr>
        <p:spPr>
          <a:ln/>
        </p:spPr>
        <p:txBody>
          <a:bodyPr/>
          <a:lstStyle>
            <a:lvl1pPr>
              <a:defRPr/>
            </a:lvl1pPr>
          </a:lstStyle>
          <a:p>
            <a:pPr>
              <a:defRPr/>
            </a:pPr>
            <a:fld id="{1CAF6FAE-7D3C-48D4-AEF5-7A099E610368}" type="slidenum">
              <a:rPr lang="es-ES" altLang="en-US"/>
              <a:pPr>
                <a:defRPr/>
              </a:pPr>
              <a:t>‹#›</a:t>
            </a:fld>
            <a:endParaRPr lang="es-ES" altLang="en-US"/>
          </a:p>
        </p:txBody>
      </p:sp>
    </p:spTree>
    <p:extLst>
      <p:ext uri="{BB962C8B-B14F-4D97-AF65-F5344CB8AC3E}">
        <p14:creationId xmlns:p14="http://schemas.microsoft.com/office/powerpoint/2010/main" val="4212634637"/>
      </p:ext>
    </p:extLst>
  </p:cSld>
  <p:clrMapOvr>
    <a:masterClrMapping/>
  </p:clrMapOvr>
</p:sldLayout>
</file>

<file path=ppt/slideLayouts/slideLayout5.xml><?xml version="1.0" encoding="utf-8"?>
<p:sldLayout xmlns:a="http://purl.oclc.org/ooxml/drawingml/main" xmlns:r="http://purl.oclc.org/ooxml/officeDocument/relationships" xmlns:p="http://purl.oclc.org/ooxml/presentationml/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5116DFE3-B2D2-4843-986E-4063C4C49F2D}"/>
              </a:ext>
            </a:extLst>
          </p:cNvPr>
          <p:cNvSpPr>
            <a:spLocks noGrp="1" noChangeArrowheads="1"/>
          </p:cNvSpPr>
          <p:nvPr>
            <p:ph type="dt" sz="half" idx="10"/>
          </p:nvPr>
        </p:nvSpPr>
        <p:spPr>
          <a:ln/>
        </p:spPr>
        <p:txBody>
          <a:bodyPr/>
          <a:lstStyle>
            <a:lvl1pPr>
              <a:defRPr/>
            </a:lvl1pPr>
          </a:lstStyle>
          <a:p>
            <a:pPr>
              <a:defRPr/>
            </a:pPr>
            <a:endParaRPr lang="es-ES" altLang="en-US"/>
          </a:p>
        </p:txBody>
      </p:sp>
      <p:sp>
        <p:nvSpPr>
          <p:cNvPr id="8" name="Rectangle 5">
            <a:extLst>
              <a:ext uri="{FF2B5EF4-FFF2-40B4-BE49-F238E27FC236}">
                <a16:creationId xmlns:a16="http://schemas.microsoft.com/office/drawing/2014/main" id="{257A1240-EDC5-4B79-9D21-8220CD7D6EB5}"/>
              </a:ext>
            </a:extLst>
          </p:cNvPr>
          <p:cNvSpPr>
            <a:spLocks noGrp="1" noChangeArrowheads="1"/>
          </p:cNvSpPr>
          <p:nvPr>
            <p:ph type="ftr" sz="quarter" idx="11"/>
          </p:nvPr>
        </p:nvSpPr>
        <p:spPr>
          <a:ln/>
        </p:spPr>
        <p:txBody>
          <a:bodyPr/>
          <a:lstStyle>
            <a:lvl1pPr>
              <a:defRPr/>
            </a:lvl1pPr>
          </a:lstStyle>
          <a:p>
            <a:pPr>
              <a:defRPr/>
            </a:pPr>
            <a:endParaRPr lang="es-ES" altLang="en-US"/>
          </a:p>
        </p:txBody>
      </p:sp>
      <p:sp>
        <p:nvSpPr>
          <p:cNvPr id="9" name="Rectangle 6">
            <a:extLst>
              <a:ext uri="{FF2B5EF4-FFF2-40B4-BE49-F238E27FC236}">
                <a16:creationId xmlns:a16="http://schemas.microsoft.com/office/drawing/2014/main" id="{A70DA5F1-5D41-48AF-BD35-96B57C924F78}"/>
              </a:ext>
            </a:extLst>
          </p:cNvPr>
          <p:cNvSpPr>
            <a:spLocks noGrp="1" noChangeArrowheads="1"/>
          </p:cNvSpPr>
          <p:nvPr>
            <p:ph type="sldNum" sz="quarter" idx="12"/>
          </p:nvPr>
        </p:nvSpPr>
        <p:spPr>
          <a:ln/>
        </p:spPr>
        <p:txBody>
          <a:bodyPr/>
          <a:lstStyle>
            <a:lvl1pPr>
              <a:defRPr/>
            </a:lvl1pPr>
          </a:lstStyle>
          <a:p>
            <a:pPr>
              <a:defRPr/>
            </a:pPr>
            <a:fld id="{9A0A9522-3EF1-4194-9127-724CA0D19758}" type="slidenum">
              <a:rPr lang="es-ES" altLang="en-US"/>
              <a:pPr>
                <a:defRPr/>
              </a:pPr>
              <a:t>‹#›</a:t>
            </a:fld>
            <a:endParaRPr lang="es-ES" altLang="en-US"/>
          </a:p>
        </p:txBody>
      </p:sp>
    </p:spTree>
    <p:extLst>
      <p:ext uri="{BB962C8B-B14F-4D97-AF65-F5344CB8AC3E}">
        <p14:creationId xmlns:p14="http://schemas.microsoft.com/office/powerpoint/2010/main" val="3305638780"/>
      </p:ext>
    </p:extLst>
  </p:cSld>
  <p:clrMapOvr>
    <a:masterClrMapping/>
  </p:clrMapOvr>
</p:sldLayout>
</file>

<file path=ppt/slideLayouts/slideLayout6.xml><?xml version="1.0" encoding="utf-8"?>
<p:sldLayout xmlns:a="http://purl.oclc.org/ooxml/drawingml/main" xmlns:r="http://purl.oclc.org/ooxml/officeDocument/relationships" xmlns:p="http://purl.oclc.org/ooxml/presentationml/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82704D2E-67C0-4E7E-A5B2-5CE0A97997B0}"/>
              </a:ext>
            </a:extLst>
          </p:cNvPr>
          <p:cNvSpPr>
            <a:spLocks noGrp="1" noChangeArrowheads="1"/>
          </p:cNvSpPr>
          <p:nvPr>
            <p:ph type="dt" sz="half" idx="10"/>
          </p:nvPr>
        </p:nvSpPr>
        <p:spPr>
          <a:ln/>
        </p:spPr>
        <p:txBody>
          <a:bodyPr/>
          <a:lstStyle>
            <a:lvl1pPr>
              <a:defRPr/>
            </a:lvl1pPr>
          </a:lstStyle>
          <a:p>
            <a:pPr>
              <a:defRPr/>
            </a:pPr>
            <a:endParaRPr lang="es-ES" altLang="en-US"/>
          </a:p>
        </p:txBody>
      </p:sp>
      <p:sp>
        <p:nvSpPr>
          <p:cNvPr id="4" name="Rectangle 5">
            <a:extLst>
              <a:ext uri="{FF2B5EF4-FFF2-40B4-BE49-F238E27FC236}">
                <a16:creationId xmlns:a16="http://schemas.microsoft.com/office/drawing/2014/main" id="{1CCE8AC0-D231-4898-9BDD-33060FF08209}"/>
              </a:ext>
            </a:extLst>
          </p:cNvPr>
          <p:cNvSpPr>
            <a:spLocks noGrp="1" noChangeArrowheads="1"/>
          </p:cNvSpPr>
          <p:nvPr>
            <p:ph type="ftr" sz="quarter" idx="11"/>
          </p:nvPr>
        </p:nvSpPr>
        <p:spPr>
          <a:ln/>
        </p:spPr>
        <p:txBody>
          <a:bodyPr/>
          <a:lstStyle>
            <a:lvl1pPr>
              <a:defRPr/>
            </a:lvl1pPr>
          </a:lstStyle>
          <a:p>
            <a:pPr>
              <a:defRPr/>
            </a:pPr>
            <a:endParaRPr lang="es-ES" altLang="en-US"/>
          </a:p>
        </p:txBody>
      </p:sp>
      <p:sp>
        <p:nvSpPr>
          <p:cNvPr id="5" name="Rectangle 6">
            <a:extLst>
              <a:ext uri="{FF2B5EF4-FFF2-40B4-BE49-F238E27FC236}">
                <a16:creationId xmlns:a16="http://schemas.microsoft.com/office/drawing/2014/main" id="{8E3698FD-B277-4912-AF49-2327C26413BC}"/>
              </a:ext>
            </a:extLst>
          </p:cNvPr>
          <p:cNvSpPr>
            <a:spLocks noGrp="1" noChangeArrowheads="1"/>
          </p:cNvSpPr>
          <p:nvPr>
            <p:ph type="sldNum" sz="quarter" idx="12"/>
          </p:nvPr>
        </p:nvSpPr>
        <p:spPr>
          <a:ln/>
        </p:spPr>
        <p:txBody>
          <a:bodyPr/>
          <a:lstStyle>
            <a:lvl1pPr>
              <a:defRPr/>
            </a:lvl1pPr>
          </a:lstStyle>
          <a:p>
            <a:pPr>
              <a:defRPr/>
            </a:pPr>
            <a:fld id="{5DD0903A-093D-439A-AB4D-1E8DDA16BB50}" type="slidenum">
              <a:rPr lang="es-ES" altLang="en-US"/>
              <a:pPr>
                <a:defRPr/>
              </a:pPr>
              <a:t>‹#›</a:t>
            </a:fld>
            <a:endParaRPr lang="es-ES" altLang="en-US"/>
          </a:p>
        </p:txBody>
      </p:sp>
    </p:spTree>
    <p:extLst>
      <p:ext uri="{BB962C8B-B14F-4D97-AF65-F5344CB8AC3E}">
        <p14:creationId xmlns:p14="http://schemas.microsoft.com/office/powerpoint/2010/main" val="1028930937"/>
      </p:ext>
    </p:extLst>
  </p:cSld>
  <p:clrMapOvr>
    <a:masterClrMapping/>
  </p:clrMapOvr>
</p:sldLayout>
</file>

<file path=ppt/slideLayouts/slideLayout7.xml><?xml version="1.0" encoding="utf-8"?>
<p:sldLayout xmlns:a="http://purl.oclc.org/ooxml/drawingml/main" xmlns:r="http://purl.oclc.org/ooxml/officeDocument/relationships" xmlns:p="http://purl.oclc.org/ooxml/presentationml/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60B9BA6-23BD-492D-A717-E6EE9797C653}"/>
              </a:ext>
            </a:extLst>
          </p:cNvPr>
          <p:cNvSpPr>
            <a:spLocks noGrp="1" noChangeArrowheads="1"/>
          </p:cNvSpPr>
          <p:nvPr>
            <p:ph type="dt" sz="half" idx="10"/>
          </p:nvPr>
        </p:nvSpPr>
        <p:spPr>
          <a:ln/>
        </p:spPr>
        <p:txBody>
          <a:bodyPr/>
          <a:lstStyle>
            <a:lvl1pPr>
              <a:defRPr/>
            </a:lvl1pPr>
          </a:lstStyle>
          <a:p>
            <a:pPr>
              <a:defRPr/>
            </a:pPr>
            <a:endParaRPr lang="es-ES" altLang="en-US"/>
          </a:p>
        </p:txBody>
      </p:sp>
      <p:sp>
        <p:nvSpPr>
          <p:cNvPr id="3" name="Rectangle 5">
            <a:extLst>
              <a:ext uri="{FF2B5EF4-FFF2-40B4-BE49-F238E27FC236}">
                <a16:creationId xmlns:a16="http://schemas.microsoft.com/office/drawing/2014/main" id="{986CF4BC-852F-495E-A692-E37EF2BD2DC8}"/>
              </a:ext>
            </a:extLst>
          </p:cNvPr>
          <p:cNvSpPr>
            <a:spLocks noGrp="1" noChangeArrowheads="1"/>
          </p:cNvSpPr>
          <p:nvPr>
            <p:ph type="ftr" sz="quarter" idx="11"/>
          </p:nvPr>
        </p:nvSpPr>
        <p:spPr>
          <a:ln/>
        </p:spPr>
        <p:txBody>
          <a:bodyPr/>
          <a:lstStyle>
            <a:lvl1pPr>
              <a:defRPr/>
            </a:lvl1pPr>
          </a:lstStyle>
          <a:p>
            <a:pPr>
              <a:defRPr/>
            </a:pPr>
            <a:endParaRPr lang="es-ES" altLang="en-US"/>
          </a:p>
        </p:txBody>
      </p:sp>
      <p:sp>
        <p:nvSpPr>
          <p:cNvPr id="4" name="Rectangle 6">
            <a:extLst>
              <a:ext uri="{FF2B5EF4-FFF2-40B4-BE49-F238E27FC236}">
                <a16:creationId xmlns:a16="http://schemas.microsoft.com/office/drawing/2014/main" id="{0F2FBDCB-3CFC-44B8-BFD4-64C4F075AA58}"/>
              </a:ext>
            </a:extLst>
          </p:cNvPr>
          <p:cNvSpPr>
            <a:spLocks noGrp="1" noChangeArrowheads="1"/>
          </p:cNvSpPr>
          <p:nvPr>
            <p:ph type="sldNum" sz="quarter" idx="12"/>
          </p:nvPr>
        </p:nvSpPr>
        <p:spPr>
          <a:ln/>
        </p:spPr>
        <p:txBody>
          <a:bodyPr/>
          <a:lstStyle>
            <a:lvl1pPr>
              <a:defRPr/>
            </a:lvl1pPr>
          </a:lstStyle>
          <a:p>
            <a:pPr>
              <a:defRPr/>
            </a:pPr>
            <a:fld id="{9555816E-238B-46A1-9DA7-0E142C98A0E2}" type="slidenum">
              <a:rPr lang="es-ES" altLang="en-US"/>
              <a:pPr>
                <a:defRPr/>
              </a:pPr>
              <a:t>‹#›</a:t>
            </a:fld>
            <a:endParaRPr lang="es-ES" altLang="en-US"/>
          </a:p>
        </p:txBody>
      </p:sp>
    </p:spTree>
    <p:extLst>
      <p:ext uri="{BB962C8B-B14F-4D97-AF65-F5344CB8AC3E}">
        <p14:creationId xmlns:p14="http://schemas.microsoft.com/office/powerpoint/2010/main" val="373534843"/>
      </p:ext>
    </p:extLst>
  </p:cSld>
  <p:clrMapOvr>
    <a:masterClrMapping/>
  </p:clrMapOvr>
</p:sldLayout>
</file>

<file path=ppt/slideLayouts/slideLayout8.xml><?xml version="1.0" encoding="utf-8"?>
<p:sldLayout xmlns:a="http://purl.oclc.org/ooxml/drawingml/main" xmlns:r="http://purl.oclc.org/ooxml/officeDocument/relationships" xmlns:p="http://purl.oclc.org/ooxml/presentationml/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F23E96C5-9F20-4FEE-B30E-D911C02982F5}"/>
              </a:ext>
            </a:extLst>
          </p:cNvPr>
          <p:cNvSpPr>
            <a:spLocks noGrp="1" noChangeArrowheads="1"/>
          </p:cNvSpPr>
          <p:nvPr>
            <p:ph type="dt" sz="half" idx="10"/>
          </p:nvPr>
        </p:nvSpPr>
        <p:spPr>
          <a:ln/>
        </p:spPr>
        <p:txBody>
          <a:bodyPr/>
          <a:lstStyle>
            <a:lvl1pPr>
              <a:defRPr/>
            </a:lvl1pPr>
          </a:lstStyle>
          <a:p>
            <a:pPr>
              <a:defRPr/>
            </a:pPr>
            <a:endParaRPr lang="es-ES" altLang="en-US"/>
          </a:p>
        </p:txBody>
      </p:sp>
      <p:sp>
        <p:nvSpPr>
          <p:cNvPr id="6" name="Rectangle 5">
            <a:extLst>
              <a:ext uri="{FF2B5EF4-FFF2-40B4-BE49-F238E27FC236}">
                <a16:creationId xmlns:a16="http://schemas.microsoft.com/office/drawing/2014/main" id="{D71B225D-0088-41D1-A219-43262D23976A}"/>
              </a:ext>
            </a:extLst>
          </p:cNvPr>
          <p:cNvSpPr>
            <a:spLocks noGrp="1" noChangeArrowheads="1"/>
          </p:cNvSpPr>
          <p:nvPr>
            <p:ph type="ftr" sz="quarter" idx="11"/>
          </p:nvPr>
        </p:nvSpPr>
        <p:spPr>
          <a:ln/>
        </p:spPr>
        <p:txBody>
          <a:bodyPr/>
          <a:lstStyle>
            <a:lvl1pPr>
              <a:defRPr/>
            </a:lvl1pPr>
          </a:lstStyle>
          <a:p>
            <a:pPr>
              <a:defRPr/>
            </a:pPr>
            <a:endParaRPr lang="es-ES" altLang="en-US"/>
          </a:p>
        </p:txBody>
      </p:sp>
      <p:sp>
        <p:nvSpPr>
          <p:cNvPr id="7" name="Rectangle 6">
            <a:extLst>
              <a:ext uri="{FF2B5EF4-FFF2-40B4-BE49-F238E27FC236}">
                <a16:creationId xmlns:a16="http://schemas.microsoft.com/office/drawing/2014/main" id="{6FFEEFB0-80A6-4560-96EB-071345C68423}"/>
              </a:ext>
            </a:extLst>
          </p:cNvPr>
          <p:cNvSpPr>
            <a:spLocks noGrp="1" noChangeArrowheads="1"/>
          </p:cNvSpPr>
          <p:nvPr>
            <p:ph type="sldNum" sz="quarter" idx="12"/>
          </p:nvPr>
        </p:nvSpPr>
        <p:spPr>
          <a:ln/>
        </p:spPr>
        <p:txBody>
          <a:bodyPr/>
          <a:lstStyle>
            <a:lvl1pPr>
              <a:defRPr/>
            </a:lvl1pPr>
          </a:lstStyle>
          <a:p>
            <a:pPr>
              <a:defRPr/>
            </a:pPr>
            <a:fld id="{D727C079-AA8F-4940-A855-7323DF01D619}" type="slidenum">
              <a:rPr lang="es-ES" altLang="en-US"/>
              <a:pPr>
                <a:defRPr/>
              </a:pPr>
              <a:t>‹#›</a:t>
            </a:fld>
            <a:endParaRPr lang="es-ES" altLang="en-US"/>
          </a:p>
        </p:txBody>
      </p:sp>
    </p:spTree>
    <p:extLst>
      <p:ext uri="{BB962C8B-B14F-4D97-AF65-F5344CB8AC3E}">
        <p14:creationId xmlns:p14="http://schemas.microsoft.com/office/powerpoint/2010/main" val="3917204341"/>
      </p:ext>
    </p:extLst>
  </p:cSld>
  <p:clrMapOvr>
    <a:masterClrMapping/>
  </p:clrMapOvr>
</p:sldLayout>
</file>

<file path=ppt/slideLayouts/slideLayout9.xml><?xml version="1.0" encoding="utf-8"?>
<p:sldLayout xmlns:a="http://purl.oclc.org/ooxml/drawingml/main" xmlns:r="http://purl.oclc.org/ooxml/officeDocument/relationships" xmlns:p="http://purl.oclc.org/ooxml/presentationml/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42020F8F-EA79-4B64-A328-E76346342FCC}"/>
              </a:ext>
            </a:extLst>
          </p:cNvPr>
          <p:cNvSpPr>
            <a:spLocks noGrp="1" noChangeArrowheads="1"/>
          </p:cNvSpPr>
          <p:nvPr>
            <p:ph type="dt" sz="half" idx="10"/>
          </p:nvPr>
        </p:nvSpPr>
        <p:spPr>
          <a:ln/>
        </p:spPr>
        <p:txBody>
          <a:bodyPr/>
          <a:lstStyle>
            <a:lvl1pPr>
              <a:defRPr/>
            </a:lvl1pPr>
          </a:lstStyle>
          <a:p>
            <a:pPr>
              <a:defRPr/>
            </a:pPr>
            <a:endParaRPr lang="es-ES" altLang="en-US"/>
          </a:p>
        </p:txBody>
      </p:sp>
      <p:sp>
        <p:nvSpPr>
          <p:cNvPr id="6" name="Rectangle 5">
            <a:extLst>
              <a:ext uri="{FF2B5EF4-FFF2-40B4-BE49-F238E27FC236}">
                <a16:creationId xmlns:a16="http://schemas.microsoft.com/office/drawing/2014/main" id="{EA20FE2A-B6D9-469A-9AF6-C246FE83AED4}"/>
              </a:ext>
            </a:extLst>
          </p:cNvPr>
          <p:cNvSpPr>
            <a:spLocks noGrp="1" noChangeArrowheads="1"/>
          </p:cNvSpPr>
          <p:nvPr>
            <p:ph type="ftr" sz="quarter" idx="11"/>
          </p:nvPr>
        </p:nvSpPr>
        <p:spPr>
          <a:ln/>
        </p:spPr>
        <p:txBody>
          <a:bodyPr/>
          <a:lstStyle>
            <a:lvl1pPr>
              <a:defRPr/>
            </a:lvl1pPr>
          </a:lstStyle>
          <a:p>
            <a:pPr>
              <a:defRPr/>
            </a:pPr>
            <a:endParaRPr lang="es-ES" altLang="en-US"/>
          </a:p>
        </p:txBody>
      </p:sp>
      <p:sp>
        <p:nvSpPr>
          <p:cNvPr id="7" name="Rectangle 6">
            <a:extLst>
              <a:ext uri="{FF2B5EF4-FFF2-40B4-BE49-F238E27FC236}">
                <a16:creationId xmlns:a16="http://schemas.microsoft.com/office/drawing/2014/main" id="{4FC27D04-AF45-4F6A-84E4-3495A70A4AD9}"/>
              </a:ext>
            </a:extLst>
          </p:cNvPr>
          <p:cNvSpPr>
            <a:spLocks noGrp="1" noChangeArrowheads="1"/>
          </p:cNvSpPr>
          <p:nvPr>
            <p:ph type="sldNum" sz="quarter" idx="12"/>
          </p:nvPr>
        </p:nvSpPr>
        <p:spPr>
          <a:ln/>
        </p:spPr>
        <p:txBody>
          <a:bodyPr/>
          <a:lstStyle>
            <a:lvl1pPr>
              <a:defRPr/>
            </a:lvl1pPr>
          </a:lstStyle>
          <a:p>
            <a:pPr>
              <a:defRPr/>
            </a:pPr>
            <a:fld id="{91256423-F7B3-45B5-AB97-000BAFADA66B}" type="slidenum">
              <a:rPr lang="es-ES" altLang="en-US"/>
              <a:pPr>
                <a:defRPr/>
              </a:pPr>
              <a:t>‹#›</a:t>
            </a:fld>
            <a:endParaRPr lang="es-ES" altLang="en-US"/>
          </a:p>
        </p:txBody>
      </p:sp>
    </p:spTree>
    <p:extLst>
      <p:ext uri="{BB962C8B-B14F-4D97-AF65-F5344CB8AC3E}">
        <p14:creationId xmlns:p14="http://schemas.microsoft.com/office/powerpoint/2010/main" val="811380743"/>
      </p:ext>
    </p:extLst>
  </p:cSld>
  <p:clrMapOvr>
    <a:masterClrMapping/>
  </p:clrMapOvr>
</p:sldLayout>
</file>

<file path=ppt/slideMasters/_rels/slideMaster1.xml.rels><?xml version="1.0" encoding="UTF-8" standalone="yes"?>
<Relationships xmlns="http://schemas.openxmlformats.org/package/2006/relationships"><Relationship Id="rId8" Type="http://purl.oclc.org/ooxml/officeDocument/relationships/slideLayout" Target="../slideLayouts/slideLayout8.xml"/><Relationship Id="rId13" Type="http://purl.oclc.org/ooxml/officeDocument/relationships/image" Target="../media/image1.jpeg"/><Relationship Id="rId3" Type="http://purl.oclc.org/ooxml/officeDocument/relationships/slideLayout" Target="../slideLayouts/slideLayout3.xml"/><Relationship Id="rId7" Type="http://purl.oclc.org/ooxml/officeDocument/relationships/slideLayout" Target="../slideLayouts/slideLayout7.xml"/><Relationship Id="rId12" Type="http://purl.oclc.org/ooxml/officeDocument/relationships/theme" Target="../theme/theme1.xml"/><Relationship Id="rId2" Type="http://purl.oclc.org/ooxml/officeDocument/relationships/slideLayout" Target="../slideLayouts/slideLayout2.xml"/><Relationship Id="rId1" Type="http://purl.oclc.org/ooxml/officeDocument/relationships/slideLayout" Target="../slideLayouts/slideLayout1.xml"/><Relationship Id="rId6" Type="http://purl.oclc.org/ooxml/officeDocument/relationships/slideLayout" Target="../slideLayouts/slideLayout6.xml"/><Relationship Id="rId11" Type="http://purl.oclc.org/ooxml/officeDocument/relationships/slideLayout" Target="../slideLayouts/slideLayout11.xml"/><Relationship Id="rId5" Type="http://purl.oclc.org/ooxml/officeDocument/relationships/slideLayout" Target="../slideLayouts/slideLayout5.xml"/><Relationship Id="rId10" Type="http://purl.oclc.org/ooxml/officeDocument/relationships/slideLayout" Target="../slideLayouts/slideLayout10.xml"/><Relationship Id="rId4" Type="http://purl.oclc.org/ooxml/officeDocument/relationships/slideLayout" Target="../slideLayouts/slideLayout4.xml"/><Relationship Id="rId9" Type="http://purl.oclc.org/ooxml/officeDocument/relationships/slideLayout" Target="../slideLayouts/slideLayout9.xml"/></Relationships>
</file>

<file path=ppt/slideMasters/slideMaster1.xml><?xml version="1.0" encoding="utf-8"?>
<p:sldMaster xmlns:a="http://purl.oclc.org/ooxml/drawingml/main" xmlns:r="http://purl.oclc.org/ooxml/officeDocument/relationships" xmlns:p="http://purl.oclc.org/ooxml/presentationml/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6A6949B1-75BA-44BD-81F1-24937FEEBB47}"/>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en-US"/>
              <a:t>Haga clic para cambiar el estilo de título	</a:t>
            </a:r>
          </a:p>
        </p:txBody>
      </p:sp>
      <p:sp>
        <p:nvSpPr>
          <p:cNvPr id="1027" name="Rectangle 3">
            <a:extLst>
              <a:ext uri="{FF2B5EF4-FFF2-40B4-BE49-F238E27FC236}">
                <a16:creationId xmlns:a16="http://schemas.microsoft.com/office/drawing/2014/main" id="{EE54FC29-C608-4003-B70D-ECDBB35248D8}"/>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en-US"/>
              <a:t>Haga clic para modificar el estilo de texto del patrón</a:t>
            </a:r>
          </a:p>
          <a:p>
            <a:pPr lvl="1"/>
            <a:r>
              <a:rPr lang="es-ES" altLang="en-US"/>
              <a:t>Segundo nivel</a:t>
            </a:r>
          </a:p>
          <a:p>
            <a:pPr lvl="2"/>
            <a:r>
              <a:rPr lang="es-ES" altLang="en-US"/>
              <a:t>Tercer nivel</a:t>
            </a:r>
          </a:p>
          <a:p>
            <a:pPr lvl="3"/>
            <a:r>
              <a:rPr lang="es-ES" altLang="en-US"/>
              <a:t>Cuarto nivel</a:t>
            </a:r>
          </a:p>
          <a:p>
            <a:pPr lvl="4"/>
            <a:r>
              <a:rPr lang="es-ES" altLang="en-US"/>
              <a:t>Quinto nivel</a:t>
            </a:r>
          </a:p>
        </p:txBody>
      </p:sp>
      <p:sp>
        <p:nvSpPr>
          <p:cNvPr id="1028" name="Rectangle 4">
            <a:extLst>
              <a:ext uri="{FF2B5EF4-FFF2-40B4-BE49-F238E27FC236}">
                <a16:creationId xmlns:a16="http://schemas.microsoft.com/office/drawing/2014/main" id="{4391D492-99DA-460D-AEDF-EA30D4362C9F}"/>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s-ES" altLang="en-US"/>
          </a:p>
        </p:txBody>
      </p:sp>
      <p:sp>
        <p:nvSpPr>
          <p:cNvPr id="1029" name="Rectangle 5">
            <a:extLst>
              <a:ext uri="{FF2B5EF4-FFF2-40B4-BE49-F238E27FC236}">
                <a16:creationId xmlns:a16="http://schemas.microsoft.com/office/drawing/2014/main" id="{1999FE28-BD18-4104-AF4A-E2A83E5F364D}"/>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s-ES" altLang="en-US"/>
          </a:p>
        </p:txBody>
      </p:sp>
      <p:sp>
        <p:nvSpPr>
          <p:cNvPr id="1030" name="Rectangle 6">
            <a:extLst>
              <a:ext uri="{FF2B5EF4-FFF2-40B4-BE49-F238E27FC236}">
                <a16:creationId xmlns:a16="http://schemas.microsoft.com/office/drawing/2014/main" id="{13131B3D-7638-4DA1-8928-5688EC373CCD}"/>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34D359FE-9B51-43A6-8166-F180E91B77B5}" type="slidenum">
              <a:rPr lang="es-ES" altLang="en-US"/>
              <a:pPr>
                <a:defRPr/>
              </a:pPr>
              <a:t>‹#›</a:t>
            </a:fld>
            <a:endParaRPr lang="es-E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purl.oclc.org/ooxml/officeDocument/relationships/slideLayout" Target="../slideLayouts/slideLayout1.xml"/></Relationships>
</file>

<file path=ppt/slides/_rels/slide10.xml.rels><?xml version="1.0" encoding="UTF-8" standalone="yes"?>
<Relationships xmlns="http://schemas.openxmlformats.org/package/2006/relationships"><Relationship Id="rId3" Type="http://purl.oclc.org/ooxml/officeDocument/relationships/notesSlide" Target="../notesSlides/notesSlide1.xml"/><Relationship Id="rId2" Type="http://purl.oclc.org/ooxml/officeDocument/relationships/slideLayout" Target="../slideLayouts/slideLayout2.xml"/><Relationship Id="rId1" Type="http://purl.oclc.org/ooxml/officeDocument/relationships/video" Target="file:///\\dlcv-dc01.vopa.local\users\DanaTraynham\Documents\Desktop%20Items\COA%20Music\Reveille.mp4" TargetMode="External"/><Relationship Id="rId4" Type="http://purl.oclc.org/ooxml/officeDocument/relationships/image" Target="../media/image8.png"/></Relationships>
</file>

<file path=ppt/slides/_rels/slide11.xml.rels><?xml version="1.0" encoding="UTF-8" standalone="yes"?>
<Relationships xmlns="http://schemas.openxmlformats.org/package/2006/relationships"><Relationship Id="rId2" Type="http://purl.oclc.org/ooxml/officeDocument/relationships/image" Target="../media/image9.jpeg"/><Relationship Id="rId1" Type="http://purl.oclc.org/ooxml/officeDocument/relationships/slideLayout" Target="../slideLayouts/slideLayout2.xml"/></Relationships>
</file>

<file path=ppt/slides/_rels/slide12.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13.xml.rels><?xml version="1.0" encoding="UTF-8" standalone="yes"?>
<Relationships xmlns="http://schemas.openxmlformats.org/package/2006/relationships"><Relationship Id="rId3" Type="http://purl.oclc.org/ooxml/officeDocument/relationships/image" Target="../media/image10.png"/><Relationship Id="rId2" Type="http://purl.oclc.org/ooxml/officeDocument/relationships/slideLayout" Target="../slideLayouts/slideLayout2.xml"/><Relationship Id="rId1" Type="http://purl.oclc.org/ooxml/officeDocument/relationships/video" Target="file:///\\dlcv-dc01.vopa.local\users\DanaTraynham\Documents\Desktop%20Items\COA%20Music\ER.mp4" TargetMode="External"/></Relationships>
</file>

<file path=ppt/slides/_rels/slide14.xml.rels><?xml version="1.0" encoding="UTF-8" standalone="yes"?>
<Relationships xmlns="http://schemas.openxmlformats.org/package/2006/relationships"><Relationship Id="rId2" Type="http://purl.oclc.org/ooxml/officeDocument/relationships/image" Target="../media/image11.jpeg"/><Relationship Id="rId1" Type="http://purl.oclc.org/ooxml/officeDocument/relationships/slideLayout" Target="../slideLayouts/slideLayout2.xml"/></Relationships>
</file>

<file path=ppt/slides/_rels/slide15.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16.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17.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18.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19.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2.xml.rels><?xml version="1.0" encoding="UTF-8" standalone="yes"?>
<Relationships xmlns="http://schemas.openxmlformats.org/package/2006/relationships"><Relationship Id="rId2" Type="http://purl.oclc.org/ooxml/officeDocument/relationships/image" Target="../media/image2.png"/><Relationship Id="rId1" Type="http://purl.oclc.org/ooxml/officeDocument/relationships/slideLayout" Target="../slideLayouts/slideLayout2.xml"/></Relationships>
</file>

<file path=ppt/slides/_rels/slide20.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21.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22.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23.xml.rels><?xml version="1.0" encoding="UTF-8" standalone="yes"?>
<Relationships xmlns="http://schemas.openxmlformats.org/package/2006/relationships"><Relationship Id="rId3" Type="http://purl.oclc.org/ooxml/officeDocument/relationships/image" Target="../media/image12.png"/><Relationship Id="rId2" Type="http://purl.oclc.org/ooxml/officeDocument/relationships/slideLayout" Target="../slideLayouts/slideLayout2.xml"/><Relationship Id="rId1" Type="http://purl.oclc.org/ooxml/officeDocument/relationships/video" Target="file:///\\dlcv-dc01.vopa.local\users\DanaTraynham\Documents\Desktop%20Items\COA%20Music\Money%20Money%20Money.mp4" TargetMode="External"/></Relationships>
</file>

<file path=ppt/slides/_rels/slide24.xml.rels><?xml version="1.0" encoding="UTF-8" standalone="yes"?>
<Relationships xmlns="http://schemas.openxmlformats.org/package/2006/relationships"><Relationship Id="rId2" Type="http://purl.oclc.org/ooxml/officeDocument/relationships/image" Target="../media/image13.jpeg"/><Relationship Id="rId1" Type="http://purl.oclc.org/ooxml/officeDocument/relationships/slideLayout" Target="../slideLayouts/slideLayout2.xml"/></Relationships>
</file>

<file path=ppt/slides/_rels/slide25.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26.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27.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28.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29.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3.xml.rels><?xml version="1.0" encoding="UTF-8" standalone="yes"?>
<Relationships xmlns="http://schemas.openxmlformats.org/package/2006/relationships"><Relationship Id="rId3" Type="http://purl.oclc.org/ooxml/officeDocument/relationships/image" Target="../media/image3.png"/><Relationship Id="rId2" Type="http://purl.oclc.org/ooxml/officeDocument/relationships/slideLayout" Target="../slideLayouts/slideLayout2.xml"/><Relationship Id="rId1" Type="http://purl.oclc.org/ooxml/officeDocument/relationships/video" Target="file:///\\dlcv-dc01.vopa.local\users\DanaTraynham\Documents\Desktop%20Items\COA%20Music\Happy%20Birthday.mp4" TargetMode="External"/></Relationships>
</file>

<file path=ppt/slides/_rels/slide30.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31.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32.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33.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34.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35.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36.xml.rels><?xml version="1.0" encoding="UTF-8" standalone="yes"?>
<Relationships xmlns="http://schemas.openxmlformats.org/package/2006/relationships"><Relationship Id="rId3" Type="http://purl.oclc.org/ooxml/officeDocument/relationships/image" Target="../media/image14.png"/><Relationship Id="rId2" Type="http://purl.oclc.org/ooxml/officeDocument/relationships/slideLayout" Target="../slideLayouts/slideLayout2.xml"/><Relationship Id="rId1" Type="http://purl.oclc.org/ooxml/officeDocument/relationships/video" Target="file:///\\dlcv-dc01.vopa.local\users\DanaTraynham\Documents\Desktop%20Items\COA%20Music\Lets%20Talk%20About%20Sex.mp4" TargetMode="External"/></Relationships>
</file>

<file path=ppt/slides/_rels/slide37.xml.rels><?xml version="1.0" encoding="UTF-8" standalone="yes"?>
<Relationships xmlns="http://schemas.openxmlformats.org/package/2006/relationships"><Relationship Id="rId2" Type="http://purl.oclc.org/ooxml/officeDocument/relationships/image" Target="../media/image15.jpeg"/><Relationship Id="rId1" Type="http://purl.oclc.org/ooxml/officeDocument/relationships/slideLayout" Target="../slideLayouts/slideLayout2.xml"/></Relationships>
</file>

<file path=ppt/slides/_rels/slide38.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39.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4.xml.rels><?xml version="1.0" encoding="UTF-8" standalone="yes"?>
<Relationships xmlns="http://schemas.openxmlformats.org/package/2006/relationships"><Relationship Id="rId2" Type="http://purl.oclc.org/ooxml/officeDocument/relationships/image" Target="../media/image4.jpeg"/><Relationship Id="rId1" Type="http://purl.oclc.org/ooxml/officeDocument/relationships/slideLayout" Target="../slideLayouts/slideLayout2.xml"/></Relationships>
</file>

<file path=ppt/slides/_rels/slide40.xml.rels><?xml version="1.0" encoding="UTF-8" standalone="yes"?>
<Relationships xmlns="http://schemas.openxmlformats.org/package/2006/relationships"><Relationship Id="rId3" Type="http://purl.oclc.org/ooxml/officeDocument/relationships/image" Target="../media/image16.png"/><Relationship Id="rId2" Type="http://purl.oclc.org/ooxml/officeDocument/relationships/slideLayout" Target="../slideLayouts/slideLayout2.xml"/><Relationship Id="rId1" Type="http://purl.oclc.org/ooxml/officeDocument/relationships/video" Target="file:///\\dlcv-dc01.vopa.local\users\DanaTraynham\Documents\Desktop%20Items\COA%20Music\Law%20and%20Order.mp4" TargetMode="External"/></Relationships>
</file>

<file path=ppt/slides/_rels/slide41.xml.rels><?xml version="1.0" encoding="UTF-8" standalone="yes"?>
<Relationships xmlns="http://schemas.openxmlformats.org/package/2006/relationships"><Relationship Id="rId2" Type="http://purl.oclc.org/ooxml/officeDocument/relationships/image" Target="../media/image17.jpeg"/><Relationship Id="rId1" Type="http://purl.oclc.org/ooxml/officeDocument/relationships/slideLayout" Target="../slideLayouts/slideLayout2.xml"/></Relationships>
</file>

<file path=ppt/slides/_rels/slide42.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43.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44.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45.xml.rels><?xml version="1.0" encoding="UTF-8" standalone="yes"?>
<Relationships xmlns="http://schemas.openxmlformats.org/package/2006/relationships"><Relationship Id="rId3" Type="http://purl.oclc.org/ooxml/officeDocument/relationships/image" Target="../media/image18.png"/><Relationship Id="rId2" Type="http://purl.oclc.org/ooxml/officeDocument/relationships/slideLayout" Target="../slideLayouts/slideLayout2.xml"/><Relationship Id="rId1" Type="http://purl.oclc.org/ooxml/officeDocument/relationships/video" Target="file:///\\dlcv-dc01.vopa.local\users\DanaTraynham\Documents\Desktop%20Items\COA%20Music\Pomp%20and%20Circumstance.mp4" TargetMode="External"/></Relationships>
</file>

<file path=ppt/slides/_rels/slide46.xml.rels><?xml version="1.0" encoding="UTF-8" standalone="yes"?>
<Relationships xmlns="http://schemas.openxmlformats.org/package/2006/relationships"><Relationship Id="rId2" Type="http://purl.oclc.org/ooxml/officeDocument/relationships/image" Target="../media/image19.png"/><Relationship Id="rId1" Type="http://purl.oclc.org/ooxml/officeDocument/relationships/slideLayout" Target="../slideLayouts/slideLayout2.xml"/></Relationships>
</file>

<file path=ppt/slides/_rels/slide47.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48.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49.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5.xml.rels><?xml version="1.0" encoding="UTF-8" standalone="yes"?>
<Relationships xmlns="http://schemas.openxmlformats.org/package/2006/relationships"><Relationship Id="rId2" Type="http://purl.oclc.org/ooxml/officeDocument/relationships/image" Target="../media/image5.jpeg"/><Relationship Id="rId1" Type="http://purl.oclc.org/ooxml/officeDocument/relationships/slideLayout" Target="../slideLayouts/slideLayout2.xml"/></Relationships>
</file>

<file path=ppt/slides/_rels/slide50.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51.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52.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53.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54.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55.xml.rels><?xml version="1.0" encoding="UTF-8" standalone="yes"?>
<Relationships xmlns="http://schemas.openxmlformats.org/package/2006/relationships"><Relationship Id="rId3" Type="http://purl.oclc.org/ooxml/officeDocument/relationships/image" Target="../media/image21.jpeg"/><Relationship Id="rId2" Type="http://purl.oclc.org/ooxml/officeDocument/relationships/image" Target="../media/image20.jpeg"/><Relationship Id="rId1" Type="http://purl.oclc.org/ooxml/officeDocument/relationships/slideLayout" Target="../slideLayouts/slideLayout2.xml"/><Relationship Id="rId4" Type="http://purl.oclc.org/ooxml/officeDocument/relationships/image" Target="../media/image22.jpeg"/></Relationships>
</file>

<file path=ppt/slides/_rels/slide56.xml.rels><?xml version="1.0" encoding="UTF-8" standalone="yes"?>
<Relationships xmlns="http://schemas.openxmlformats.org/package/2006/relationships"><Relationship Id="rId3" Type="http://purl.oclc.org/ooxml/officeDocument/relationships/image" Target="../media/image23.png"/><Relationship Id="rId2" Type="http://purl.oclc.org/ooxml/officeDocument/relationships/slideLayout" Target="../slideLayouts/slideLayout2.xml"/><Relationship Id="rId1" Type="http://purl.oclc.org/ooxml/officeDocument/relationships/video" Target="file:///\\dlcv-dc01.vopa.local\users\DanaTraynham\Documents\Desktop%20Items\COA%20Music\Can't%20Touch%20This.mp4" TargetMode="External"/></Relationships>
</file>

<file path=ppt/slides/_rels/slide57.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58.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59.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6.xml.rels><?xml version="1.0" encoding="UTF-8" standalone="yes"?>
<Relationships xmlns="http://schemas.openxmlformats.org/package/2006/relationships"><Relationship Id="rId3" Type="http://purl.oclc.org/ooxml/officeDocument/relationships/image" Target="../media/image6.png"/><Relationship Id="rId2" Type="http://purl.oclc.org/ooxml/officeDocument/relationships/slideLayout" Target="../slideLayouts/slideLayout2.xml"/><Relationship Id="rId1" Type="http://purl.oclc.org/ooxml/officeDocument/relationships/video" Target="file:///\\dlcv-dc01.vopa.local\users\DanaTraynham\Documents\Desktop%20Items\COA%20Music\'Hail%20to%20the%20Chief'.mp4" TargetMode="External"/></Relationships>
</file>

<file path=ppt/slides/_rels/slide7.xml.rels><?xml version="1.0" encoding="UTF-8" standalone="yes"?>
<Relationships xmlns="http://schemas.openxmlformats.org/package/2006/relationships"><Relationship Id="rId2" Type="http://purl.oclc.org/ooxml/officeDocument/relationships/image" Target="../media/image7.jpeg"/><Relationship Id="rId1" Type="http://purl.oclc.org/ooxml/officeDocument/relationships/slideLayout" Target="../slideLayouts/slideLayout2.xml"/></Relationships>
</file>

<file path=ppt/slides/_rels/slide8.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9.xml.rels><?xml version="1.0" encoding="UTF-8" standalone="yes"?>
<Relationships xmlns="http://schemas.openxmlformats.org/package/2006/relationships"><Relationship Id="rId1" Type="http://purl.oclc.org/ooxml/officeDocument/relationships/slideLayout" Target="../slideLayouts/slideLayout2.xml"/></Relationships>
</file>

<file path=ppt/slides/slide1.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050" name="Rectangle 150">
            <a:extLst>
              <a:ext uri="{FF2B5EF4-FFF2-40B4-BE49-F238E27FC236}">
                <a16:creationId xmlns:a16="http://schemas.microsoft.com/office/drawing/2014/main" id="{AF33DF99-886D-4C09-B425-93AE2BC9CFB5}"/>
              </a:ext>
            </a:extLst>
          </p:cNvPr>
          <p:cNvSpPr>
            <a:spLocks noGrp="1" noChangeArrowheads="1"/>
          </p:cNvSpPr>
          <p:nvPr>
            <p:ph type="ctrTitle"/>
          </p:nvPr>
        </p:nvSpPr>
        <p:spPr>
          <a:xfrm>
            <a:off x="611188" y="404813"/>
            <a:ext cx="7848600" cy="3455987"/>
          </a:xfrm>
        </p:spPr>
        <p:txBody>
          <a:bodyPr anchor="ctr"/>
          <a:lstStyle/>
          <a:p>
            <a:pPr eaLnBrk="1" hangingPunct="1"/>
            <a:r>
              <a:rPr lang="es-UY" altLang="en-US" sz="7200" b="1">
                <a:solidFill>
                  <a:srgbClr val="000066"/>
                </a:solidFill>
              </a:rPr>
              <a:t>Coming of Age, </a:t>
            </a:r>
            <a:br>
              <a:rPr lang="es-UY" altLang="en-US" sz="7200" b="1">
                <a:solidFill>
                  <a:srgbClr val="000066"/>
                </a:solidFill>
              </a:rPr>
            </a:br>
            <a:r>
              <a:rPr lang="es-UY" altLang="en-US" sz="7200" b="1">
                <a:solidFill>
                  <a:srgbClr val="000066"/>
                </a:solidFill>
              </a:rPr>
              <a:t>The Musical</a:t>
            </a:r>
            <a:endParaRPr lang="es-ES" altLang="en-US" sz="7200" b="1">
              <a:solidFill>
                <a:srgbClr val="000066"/>
              </a:solidFill>
            </a:endParaRPr>
          </a:p>
        </p:txBody>
      </p:sp>
      <p:sp>
        <p:nvSpPr>
          <p:cNvPr id="2051" name="TextBox 1">
            <a:extLst>
              <a:ext uri="{FF2B5EF4-FFF2-40B4-BE49-F238E27FC236}">
                <a16:creationId xmlns:a16="http://schemas.microsoft.com/office/drawing/2014/main" id="{05739F6F-6D16-4D04-9F3B-58CB71759C6B}"/>
              </a:ext>
            </a:extLst>
          </p:cNvPr>
          <p:cNvSpPr txBox="1">
            <a:spLocks noChangeArrowheads="1"/>
          </p:cNvSpPr>
          <p:nvPr/>
        </p:nvSpPr>
        <p:spPr bwMode="auto">
          <a:xfrm>
            <a:off x="1990725" y="4149725"/>
            <a:ext cx="5237163"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
                <a:headEnd/>
                <a:tailEnd/>
              </a14:hiddenLine>
            </a:ext>
          </a:extLst>
        </p:spPr>
        <p:txBody>
          <a:bodyPr wrap="none">
            <a:spAutoFit/>
          </a:bodyPr>
          <a:lstStyle>
            <a:lvl1pPr>
              <a:spcBef>
                <a:spcPct val="2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2800"/>
              <a:t>Dana Traynham</a:t>
            </a:r>
          </a:p>
          <a:p>
            <a:pPr algn="ctr" eaLnBrk="1" hangingPunct="1">
              <a:spcBef>
                <a:spcPct val="0%"/>
              </a:spcBef>
              <a:buFontTx/>
              <a:buNone/>
            </a:pPr>
            <a:r>
              <a:rPr lang="en-US" altLang="en-US" sz="2800"/>
              <a:t>Senior Staff Attorney</a:t>
            </a:r>
          </a:p>
          <a:p>
            <a:pPr algn="ctr" eaLnBrk="1" hangingPunct="1">
              <a:spcBef>
                <a:spcPct val="0%"/>
              </a:spcBef>
              <a:buFontTx/>
              <a:buNone/>
            </a:pPr>
            <a:r>
              <a:rPr lang="en-US" altLang="en-US" sz="2800"/>
              <a:t>disAbility Law Center of Virginia</a:t>
            </a:r>
          </a:p>
        </p:txBody>
      </p:sp>
    </p:spTree>
  </p:cSld>
  <p:clrMapOvr>
    <a:masterClrMapping/>
  </p:clrMapOvr>
</p:sld>
</file>

<file path=ppt/slides/slide10.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pic>
        <p:nvPicPr>
          <p:cNvPr id="2" name="Reveille.mp4" descr="Video of the American flag waving with the song Reveille">
            <a:hlinkClick r:id="" action="ppaction://media"/>
            <a:extLst>
              <a:ext uri="{FF2B5EF4-FFF2-40B4-BE49-F238E27FC236}">
                <a16:creationId xmlns:a16="http://schemas.microsoft.com/office/drawing/2014/main" id="{3BA9D278-FEA7-4838-8CC2-3A2A52E8CCD4}"/>
              </a:ext>
            </a:extLst>
          </p:cNvPr>
          <p:cNvPicPr>
            <a:picLocks noRot="1" noChangeAspect="1"/>
          </p:cNvPicPr>
          <p:nvPr>
            <a:videoFile r:link="rId1"/>
          </p:nvPr>
        </p:nvPicPr>
        <p:blipFill>
          <a:blip r:embed="rId4">
            <a:extLst>
              <a:ext uri="{28A0092B-C50C-407E-A947-70E740481C1C}">
                <a14:useLocalDpi xmlns:a14="http://schemas.microsoft.com/office/drawing/2010/main" val="0"/>
              </a:ext>
            </a:extLst>
          </a:blip>
          <a:srcRect/>
          <a:stretch>
            <a:fillRect/>
          </a:stretch>
        </p:blipFill>
        <p:spPr bwMode="auto">
          <a:xfrm>
            <a:off x="250825" y="188913"/>
            <a:ext cx="8547100"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
                <p:cTn id="7" fill="hold" display="0">
                  <p:stCondLst>
                    <p:cond delay="indefinite"/>
                  </p:stCondLst>
                </p:cTn>
                <p:tgtEl>
                  <p:spTgt spid="2"/>
                </p:tgtEl>
              </p:cMediaNode>
            </p:video>
          </p:childTnLst>
        </p:cTn>
      </p:par>
    </p:tnLst>
  </p:timing>
</p:sld>
</file>

<file path=ppt/slides/slide11.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D8142DF5-1F09-4690-A640-F9AEB8788BC1}"/>
              </a:ext>
            </a:extLst>
          </p:cNvPr>
          <p:cNvSpPr>
            <a:spLocks noGrp="1" noChangeArrowheads="1"/>
          </p:cNvSpPr>
          <p:nvPr>
            <p:ph type="title"/>
          </p:nvPr>
        </p:nvSpPr>
        <p:spPr>
          <a:xfrm>
            <a:off x="457200" y="115888"/>
            <a:ext cx="8229600" cy="1143000"/>
          </a:xfrm>
        </p:spPr>
        <p:txBody>
          <a:bodyPr/>
          <a:lstStyle/>
          <a:p>
            <a:pPr eaLnBrk="1" hangingPunct="1"/>
            <a:r>
              <a:rPr lang="en-US" altLang="en-US" sz="6000" b="1"/>
              <a:t>Selective Service</a:t>
            </a:r>
          </a:p>
        </p:txBody>
      </p:sp>
      <p:pic>
        <p:nvPicPr>
          <p:cNvPr id="12291" name="Picture 2" descr="Pictures of the seals of all branches of U.S. military ">
            <a:extLst>
              <a:ext uri="{FF2B5EF4-FFF2-40B4-BE49-F238E27FC236}">
                <a16:creationId xmlns:a16="http://schemas.microsoft.com/office/drawing/2014/main" id="{55BD93FE-C58A-4A45-BFE2-6DCB9C8F69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0950" y="1268413"/>
            <a:ext cx="6642100" cy="347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
                <a:headEnd/>
                <a:tailEnd/>
              </a14:hiddenLine>
            </a:ext>
          </a:extLst>
        </p:spPr>
      </p:pic>
      <p:sp>
        <p:nvSpPr>
          <p:cNvPr id="12292" name="TextBox 3">
            <a:extLst>
              <a:ext uri="{FF2B5EF4-FFF2-40B4-BE49-F238E27FC236}">
                <a16:creationId xmlns:a16="http://schemas.microsoft.com/office/drawing/2014/main" id="{86B2C08F-E9A1-43B6-9844-BA38594C7BAD}"/>
              </a:ext>
            </a:extLst>
          </p:cNvPr>
          <p:cNvSpPr txBox="1">
            <a:spLocks noChangeArrowheads="1"/>
          </p:cNvSpPr>
          <p:nvPr/>
        </p:nvSpPr>
        <p:spPr bwMode="auto">
          <a:xfrm>
            <a:off x="2479675" y="4868863"/>
            <a:ext cx="41846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
                <a:headEnd/>
                <a:tailEnd/>
              </a14:hiddenLine>
            </a:ext>
          </a:extLst>
        </p:spPr>
        <p:txBody>
          <a:bodyPr wrap="none">
            <a:spAutoFit/>
          </a:bodyPr>
          <a:lstStyle>
            <a:lvl1pPr>
              <a:spcBef>
                <a:spcPct val="2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5400">
                <a:solidFill>
                  <a:srgbClr val="262673"/>
                </a:solidFill>
              </a:rPr>
              <a:t>www.sss.gov</a:t>
            </a:r>
          </a:p>
        </p:txBody>
      </p:sp>
    </p:spTree>
  </p:cSld>
  <p:clrMapOvr>
    <a:masterClrMapping/>
  </p:clrMapOvr>
</p:sld>
</file>

<file path=ppt/slides/slide12.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58D243C4-D396-4669-8F56-606215E605D3}"/>
              </a:ext>
            </a:extLst>
          </p:cNvPr>
          <p:cNvSpPr>
            <a:spLocks noGrp="1" noChangeArrowheads="1"/>
          </p:cNvSpPr>
          <p:nvPr>
            <p:ph type="title"/>
          </p:nvPr>
        </p:nvSpPr>
        <p:spPr/>
        <p:txBody>
          <a:bodyPr/>
          <a:lstStyle/>
          <a:p>
            <a:r>
              <a:rPr lang="en-US" altLang="en-US" sz="5400" b="1"/>
              <a:t>Selective Service </a:t>
            </a:r>
          </a:p>
        </p:txBody>
      </p:sp>
      <p:sp>
        <p:nvSpPr>
          <p:cNvPr id="13315" name="Content Placeholder 2">
            <a:extLst>
              <a:ext uri="{FF2B5EF4-FFF2-40B4-BE49-F238E27FC236}">
                <a16:creationId xmlns:a16="http://schemas.microsoft.com/office/drawing/2014/main" id="{EC99C9E5-1029-4B5F-B0D3-1E2F3C02DF66}"/>
              </a:ext>
            </a:extLst>
          </p:cNvPr>
          <p:cNvSpPr>
            <a:spLocks noGrp="1" noChangeArrowheads="1"/>
          </p:cNvSpPr>
          <p:nvPr>
            <p:ph idx="1"/>
          </p:nvPr>
        </p:nvSpPr>
        <p:spPr>
          <a:xfrm>
            <a:off x="457200" y="1446213"/>
            <a:ext cx="8229600" cy="4791075"/>
          </a:xfrm>
          <a:solidFill>
            <a:schemeClr val="accent1"/>
          </a:solidFill>
        </p:spPr>
        <p:txBody>
          <a:bodyPr/>
          <a:lstStyle/>
          <a:p>
            <a:r>
              <a:rPr lang="en-US" altLang="en-US" b="1" u="sng"/>
              <a:t>All</a:t>
            </a:r>
            <a:r>
              <a:rPr lang="en-US" altLang="en-US"/>
              <a:t> males must register for selective service within 30 days of his 18th birthday. regardless of any disability. </a:t>
            </a:r>
          </a:p>
          <a:p>
            <a:r>
              <a:rPr lang="en-US" altLang="en-US"/>
              <a:t>There are a few narrow exceptions, but it is safe to assume that every man must register. </a:t>
            </a:r>
          </a:p>
          <a:p>
            <a:r>
              <a:rPr lang="en-US" altLang="en-US"/>
              <a:t>Register online at www.sss.gov; get form at the post office; or ask guidance counselor for assistance.</a:t>
            </a:r>
          </a:p>
        </p:txBody>
      </p:sp>
    </p:spTree>
  </p:cSld>
  <p:clrMapOvr>
    <a:masterClrMapping/>
  </p:clrMapOvr>
</p:sld>
</file>

<file path=ppt/slides/slide13.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pic>
        <p:nvPicPr>
          <p:cNvPr id="3" name="ER.mp4" descr="Video of opening theme music from the TV show ER">
            <a:hlinkClick r:id="" action="ppaction://media"/>
            <a:extLst>
              <a:ext uri="{FF2B5EF4-FFF2-40B4-BE49-F238E27FC236}">
                <a16:creationId xmlns:a16="http://schemas.microsoft.com/office/drawing/2014/main" id="{F6D54D19-0961-403A-9751-71C9186B6B31}"/>
              </a:ext>
            </a:extLst>
          </p:cNvPr>
          <p:cNvPicPr>
            <a:picLocks noRot="1" noChangeAspect="1"/>
          </p:cNvPicPr>
          <p:nvPr>
            <a:videoFile r:link="rId1"/>
          </p:nvPr>
        </p:nvPicPr>
        <p:blipFill>
          <a:blip r:embed="rId3">
            <a:extLst>
              <a:ext uri="{28A0092B-C50C-407E-A947-70E740481C1C}">
                <a14:useLocalDpi xmlns:a14="http://schemas.microsoft.com/office/drawing/2010/main" val="0"/>
              </a:ext>
            </a:extLst>
          </a:blip>
          <a:srcRect/>
          <a:stretch>
            <a:fillRect/>
          </a:stretch>
        </p:blipFill>
        <p:spPr bwMode="auto">
          <a:xfrm>
            <a:off x="63500" y="908050"/>
            <a:ext cx="9017000"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
                <p:cTn id="7" fill="hold" display="0">
                  <p:stCondLst>
                    <p:cond delay="indefinite"/>
                  </p:stCondLst>
                </p:cTn>
                <p:tgtEl>
                  <p:spTgt spid="3"/>
                </p:tgtEl>
              </p:cMediaNode>
            </p:video>
          </p:childTnLst>
        </p:cTn>
      </p:par>
    </p:tnLst>
  </p:timing>
</p:sld>
</file>

<file path=ppt/slides/slide14.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31A35-5062-42F7-846D-2D521F161A33}"/>
              </a:ext>
            </a:extLst>
          </p:cNvPr>
          <p:cNvSpPr>
            <a:spLocks noGrp="1"/>
          </p:cNvSpPr>
          <p:nvPr>
            <p:ph type="title"/>
          </p:nvPr>
        </p:nvSpPr>
        <p:spPr/>
        <p:txBody>
          <a:bodyPr/>
          <a:lstStyle/>
          <a:p>
            <a:pPr eaLnBrk="1" hangingPunct="1">
              <a:defRPr/>
            </a:pPr>
            <a:r>
              <a:rPr lang="en-US" sz="5400" dirty="0">
                <a:solidFill>
                  <a:schemeClr val="accent6">
                    <a:lumMod val="75%"/>
                  </a:schemeClr>
                </a:solidFill>
              </a:rPr>
              <a:t>Health Care</a:t>
            </a:r>
          </a:p>
        </p:txBody>
      </p:sp>
      <p:pic>
        <p:nvPicPr>
          <p:cNvPr id="15363" name="Picture 2" descr="Picture of a doctor meeting with a young man. The doctor is a white female with dark hair wearing a white lab coat, has a stethoscope around her neck, and has a blue pen in her right hand with a clipboard in front of her on the table. The man is white and has short dark hair. He's wearing a red plaid shirt and is looking down at the clipboard.">
            <a:extLst>
              <a:ext uri="{FF2B5EF4-FFF2-40B4-BE49-F238E27FC236}">
                <a16:creationId xmlns:a16="http://schemas.microsoft.com/office/drawing/2014/main" id="{7A0EA896-1675-41BD-A1E1-98225C89589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17675" y="1989138"/>
            <a:ext cx="5708650" cy="3800475"/>
          </a:xfr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D7F4A47A-F989-4497-B4FF-281D96F04238}"/>
              </a:ext>
            </a:extLst>
          </p:cNvPr>
          <p:cNvSpPr>
            <a:spLocks noGrp="1" noChangeArrowheads="1"/>
          </p:cNvSpPr>
          <p:nvPr>
            <p:ph type="title"/>
          </p:nvPr>
        </p:nvSpPr>
        <p:spPr/>
        <p:txBody>
          <a:bodyPr/>
          <a:lstStyle/>
          <a:p>
            <a:r>
              <a:rPr lang="en-US" altLang="en-US" b="1"/>
              <a:t>Changes at Age 18</a:t>
            </a:r>
          </a:p>
        </p:txBody>
      </p:sp>
      <p:sp>
        <p:nvSpPr>
          <p:cNvPr id="16387" name="Content Placeholder 2">
            <a:extLst>
              <a:ext uri="{FF2B5EF4-FFF2-40B4-BE49-F238E27FC236}">
                <a16:creationId xmlns:a16="http://schemas.microsoft.com/office/drawing/2014/main" id="{C2C7B216-D4ED-4471-A9C4-A7CE3667F7E1}"/>
              </a:ext>
            </a:extLst>
          </p:cNvPr>
          <p:cNvSpPr>
            <a:spLocks noGrp="1" noChangeArrowheads="1"/>
          </p:cNvSpPr>
          <p:nvPr>
            <p:ph idx="1"/>
          </p:nvPr>
        </p:nvSpPr>
        <p:spPr/>
        <p:txBody>
          <a:bodyPr/>
          <a:lstStyle/>
          <a:p>
            <a:r>
              <a:rPr lang="en-US" altLang="en-US"/>
              <a:t>Transition from pediatric to adult providers</a:t>
            </a:r>
          </a:p>
          <a:p>
            <a:r>
              <a:rPr lang="en-US" altLang="en-US"/>
              <a:t>Parent’s right to be in the room</a:t>
            </a:r>
          </a:p>
          <a:p>
            <a:r>
              <a:rPr lang="en-US" altLang="en-US"/>
              <a:t>Decision-making authority</a:t>
            </a:r>
          </a:p>
          <a:p>
            <a:endParaRPr lang="en-US" altLang="en-US"/>
          </a:p>
        </p:txBody>
      </p:sp>
    </p:spTree>
  </p:cSld>
  <p:clrMapOvr>
    <a:masterClrMapping/>
  </p:clrMapOvr>
</p:sld>
</file>

<file path=ppt/slides/slide16.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9A6701B7-0858-4B46-A0E3-7237E57B609C}"/>
              </a:ext>
            </a:extLst>
          </p:cNvPr>
          <p:cNvSpPr>
            <a:spLocks noGrp="1" noChangeArrowheads="1"/>
          </p:cNvSpPr>
          <p:nvPr>
            <p:ph type="title"/>
          </p:nvPr>
        </p:nvSpPr>
        <p:spPr/>
        <p:txBody>
          <a:bodyPr/>
          <a:lstStyle/>
          <a:p>
            <a:r>
              <a:rPr lang="en-US" altLang="en-US" sz="6000" b="1"/>
              <a:t>Capacity</a:t>
            </a:r>
          </a:p>
        </p:txBody>
      </p:sp>
      <p:sp>
        <p:nvSpPr>
          <p:cNvPr id="3" name="Content Placeholder 2">
            <a:extLst>
              <a:ext uri="{FF2B5EF4-FFF2-40B4-BE49-F238E27FC236}">
                <a16:creationId xmlns:a16="http://schemas.microsoft.com/office/drawing/2014/main" id="{C512D7FA-A9B7-4617-943C-371415568121}"/>
              </a:ext>
            </a:extLst>
          </p:cNvPr>
          <p:cNvSpPr>
            <a:spLocks noGrp="1"/>
          </p:cNvSpPr>
          <p:nvPr>
            <p:ph idx="1"/>
          </p:nvPr>
        </p:nvSpPr>
        <p:spPr/>
        <p:txBody>
          <a:bodyPr/>
          <a:lstStyle/>
          <a:p>
            <a:pPr marL="365760" indent="-256032" eaLnBrk="1" fontAlgn="auto" hangingPunct="1">
              <a:spcBef>
                <a:spcPts val="400"/>
              </a:spcBef>
              <a:spcAft>
                <a:spcPts val="0"/>
              </a:spcAft>
              <a:buClr>
                <a:srgbClr val="2DA2BF"/>
              </a:buClr>
              <a:buSzPct val="50%"/>
              <a:buFontTx/>
              <a:buNone/>
              <a:defRPr/>
            </a:pPr>
            <a:r>
              <a:rPr lang="en-US" sz="4400" dirty="0">
                <a:solidFill>
                  <a:prstClr val="black"/>
                </a:solidFill>
                <a:latin typeface="Lucida Sans Unicode"/>
              </a:rPr>
              <a:t>The ability to:</a:t>
            </a:r>
          </a:p>
          <a:p>
            <a:pPr marL="621792" lvl="1" indent="-228600" eaLnBrk="1" fontAlgn="auto" hangingPunct="1">
              <a:spcBef>
                <a:spcPts val="324"/>
              </a:spcBef>
              <a:spcAft>
                <a:spcPts val="0"/>
              </a:spcAft>
              <a:buClr>
                <a:srgbClr val="2DA2BF"/>
              </a:buClr>
              <a:buSzPct val="50%"/>
              <a:buFont typeface="Arial" charset="0"/>
              <a:buChar char="•"/>
              <a:defRPr/>
            </a:pPr>
            <a:r>
              <a:rPr lang="en-US" sz="4400" dirty="0">
                <a:solidFill>
                  <a:prstClr val="black"/>
                </a:solidFill>
                <a:latin typeface="Lucida Sans Unicode"/>
              </a:rPr>
              <a:t>Take in information;</a:t>
            </a:r>
          </a:p>
          <a:p>
            <a:pPr marL="621792" lvl="1" indent="-228600" eaLnBrk="1" fontAlgn="auto" hangingPunct="1">
              <a:spcBef>
                <a:spcPts val="324"/>
              </a:spcBef>
              <a:spcAft>
                <a:spcPts val="0"/>
              </a:spcAft>
              <a:buClr>
                <a:srgbClr val="2DA2BF"/>
              </a:buClr>
              <a:buSzPct val="50%"/>
              <a:buFont typeface="Arial" charset="0"/>
              <a:buChar char="•"/>
              <a:defRPr/>
            </a:pPr>
            <a:r>
              <a:rPr lang="en-US" sz="4400" dirty="0">
                <a:solidFill>
                  <a:prstClr val="black"/>
                </a:solidFill>
                <a:latin typeface="Lucida Sans Unicode"/>
              </a:rPr>
              <a:t>Make an informed decision; and</a:t>
            </a:r>
          </a:p>
          <a:p>
            <a:pPr marL="621792" lvl="1" indent="-228600" eaLnBrk="1" fontAlgn="auto" hangingPunct="1">
              <a:spcBef>
                <a:spcPts val="324"/>
              </a:spcBef>
              <a:spcAft>
                <a:spcPts val="0"/>
              </a:spcAft>
              <a:buClr>
                <a:srgbClr val="2DA2BF"/>
              </a:buClr>
              <a:buSzPct val="50%"/>
              <a:buFont typeface="Arial" charset="0"/>
              <a:buChar char="•"/>
              <a:defRPr/>
            </a:pPr>
            <a:r>
              <a:rPr lang="en-US" sz="4400" dirty="0">
                <a:solidFill>
                  <a:prstClr val="black"/>
                </a:solidFill>
                <a:latin typeface="Lucida Sans Unicode"/>
              </a:rPr>
              <a:t>Communicate your decision.</a:t>
            </a:r>
          </a:p>
          <a:p>
            <a:pPr>
              <a:defRPr/>
            </a:pPr>
            <a:endParaRPr lang="en-US" dirty="0"/>
          </a:p>
        </p:txBody>
      </p:sp>
    </p:spTree>
  </p:cSld>
  <p:clrMapOvr>
    <a:masterClrMapping/>
  </p:clrMapOvr>
</p:sld>
</file>

<file path=ppt/slides/slide17.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C4E7DB99-DEE6-4226-8B33-B281FB397240}"/>
              </a:ext>
            </a:extLst>
          </p:cNvPr>
          <p:cNvSpPr>
            <a:spLocks noGrp="1" noChangeArrowheads="1"/>
          </p:cNvSpPr>
          <p:nvPr>
            <p:ph type="title"/>
          </p:nvPr>
        </p:nvSpPr>
        <p:spPr/>
        <p:txBody>
          <a:bodyPr/>
          <a:lstStyle/>
          <a:p>
            <a:r>
              <a:rPr lang="en-US" altLang="en-US" b="1"/>
              <a:t>Supported Decision Making</a:t>
            </a:r>
          </a:p>
        </p:txBody>
      </p:sp>
      <p:sp>
        <p:nvSpPr>
          <p:cNvPr id="18435" name="Content Placeholder 2">
            <a:extLst>
              <a:ext uri="{FF2B5EF4-FFF2-40B4-BE49-F238E27FC236}">
                <a16:creationId xmlns:a16="http://schemas.microsoft.com/office/drawing/2014/main" id="{F4CD4C84-5C45-4558-86A8-44E990F6F254}"/>
              </a:ext>
            </a:extLst>
          </p:cNvPr>
          <p:cNvSpPr>
            <a:spLocks noGrp="1" noChangeArrowheads="1"/>
          </p:cNvSpPr>
          <p:nvPr>
            <p:ph idx="1"/>
          </p:nvPr>
        </p:nvSpPr>
        <p:spPr/>
        <p:txBody>
          <a:bodyPr/>
          <a:lstStyle/>
          <a:p>
            <a:r>
              <a:rPr lang="en-US" altLang="en-US"/>
              <a:t>An adult makes all decisions about health care, finances, education, housing, etc.</a:t>
            </a:r>
          </a:p>
          <a:p>
            <a:r>
              <a:rPr lang="en-US" altLang="en-US"/>
              <a:t>We all need support at some points in our lives to make big (or not so big) choices.</a:t>
            </a:r>
          </a:p>
          <a:p>
            <a:r>
              <a:rPr lang="en-US" altLang="en-US"/>
              <a:t>Needing support to make a decision does NOT equal incapacity.</a:t>
            </a:r>
          </a:p>
          <a:p>
            <a:r>
              <a:rPr lang="en-US" altLang="en-US"/>
              <a:t>Guardianship is NOT the only tool in the toolbox!</a:t>
            </a:r>
          </a:p>
        </p:txBody>
      </p:sp>
    </p:spTree>
  </p:cSld>
  <p:clrMapOvr>
    <a:masterClrMapping/>
  </p:clrMapOvr>
</p:sld>
</file>

<file path=ppt/slides/slide18.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948503DA-D244-4C6C-9D51-2AD70805EFF0}"/>
              </a:ext>
            </a:extLst>
          </p:cNvPr>
          <p:cNvSpPr>
            <a:spLocks noGrp="1" noChangeArrowheads="1"/>
          </p:cNvSpPr>
          <p:nvPr>
            <p:ph type="title"/>
          </p:nvPr>
        </p:nvSpPr>
        <p:spPr/>
        <p:txBody>
          <a:bodyPr/>
          <a:lstStyle/>
          <a:p>
            <a:r>
              <a:rPr lang="en-US" altLang="en-US" b="1"/>
              <a:t>Alternatives to Guardianship</a:t>
            </a:r>
          </a:p>
        </p:txBody>
      </p:sp>
      <p:sp>
        <p:nvSpPr>
          <p:cNvPr id="3" name="Content Placeholder 2">
            <a:extLst>
              <a:ext uri="{FF2B5EF4-FFF2-40B4-BE49-F238E27FC236}">
                <a16:creationId xmlns:a16="http://schemas.microsoft.com/office/drawing/2014/main" id="{C01C7D29-93EF-4E31-8359-2C7B716AFF9E}"/>
              </a:ext>
            </a:extLst>
          </p:cNvPr>
          <p:cNvSpPr>
            <a:spLocks noGrp="1"/>
          </p:cNvSpPr>
          <p:nvPr>
            <p:ph idx="1"/>
          </p:nvPr>
        </p:nvSpPr>
        <p:spPr/>
        <p:txBody>
          <a:bodyPr/>
          <a:lstStyle/>
          <a:p>
            <a:pPr>
              <a:defRPr/>
            </a:pPr>
            <a:r>
              <a:rPr lang="en-US" dirty="0"/>
              <a:t>WHY??</a:t>
            </a:r>
          </a:p>
          <a:p>
            <a:pPr marL="0" indent="0">
              <a:buFontTx/>
              <a:buNone/>
              <a:defRPr/>
            </a:pPr>
            <a:endParaRPr lang="en-US" dirty="0"/>
          </a:p>
          <a:p>
            <a:pPr marL="621792" lvl="1" indent="-228600" eaLnBrk="1" fontAlgn="auto" hangingPunct="1">
              <a:spcBef>
                <a:spcPts val="324"/>
              </a:spcBef>
              <a:spcAft>
                <a:spcPts val="0"/>
              </a:spcAft>
              <a:buClr>
                <a:srgbClr val="2DA2BF"/>
              </a:buClr>
              <a:buSzPct val="50%"/>
              <a:buFont typeface="Arial" charset="0"/>
              <a:buChar char="•"/>
              <a:defRPr/>
            </a:pPr>
            <a:r>
              <a:rPr lang="en-US" dirty="0">
                <a:solidFill>
                  <a:prstClr val="black"/>
                </a:solidFill>
                <a:latin typeface="Lucida Sans Unicode"/>
              </a:rPr>
              <a:t>Takes away basic rights.</a:t>
            </a:r>
          </a:p>
          <a:p>
            <a:pPr marL="621792" lvl="1" indent="-228600" eaLnBrk="1" fontAlgn="auto" hangingPunct="1">
              <a:spcBef>
                <a:spcPts val="324"/>
              </a:spcBef>
              <a:spcAft>
                <a:spcPts val="0"/>
              </a:spcAft>
              <a:buClr>
                <a:srgbClr val="2DA2BF"/>
              </a:buClr>
              <a:buSzPct val="50%"/>
              <a:buFont typeface="Arial" charset="0"/>
              <a:buChar char="•"/>
              <a:defRPr/>
            </a:pPr>
            <a:r>
              <a:rPr lang="en-US" dirty="0">
                <a:solidFill>
                  <a:prstClr val="black"/>
                </a:solidFill>
                <a:latin typeface="Lucida Sans Unicode"/>
              </a:rPr>
              <a:t>Is the most restrictive choice.</a:t>
            </a:r>
          </a:p>
          <a:p>
            <a:pPr marL="621792" lvl="1" indent="-228600" eaLnBrk="1" fontAlgn="auto" hangingPunct="1">
              <a:spcBef>
                <a:spcPts val="324"/>
              </a:spcBef>
              <a:spcAft>
                <a:spcPts val="0"/>
              </a:spcAft>
              <a:buClr>
                <a:srgbClr val="2DA2BF"/>
              </a:buClr>
              <a:buSzPct val="50%"/>
              <a:buFont typeface="Arial" charset="0"/>
              <a:buChar char="•"/>
              <a:defRPr/>
            </a:pPr>
            <a:r>
              <a:rPr lang="en-US" dirty="0">
                <a:solidFill>
                  <a:prstClr val="black"/>
                </a:solidFill>
                <a:latin typeface="Lucida Sans Unicode"/>
              </a:rPr>
              <a:t>Involves stigma and humiliation because the person is declared incompetent.</a:t>
            </a:r>
          </a:p>
          <a:p>
            <a:pPr marL="621792" lvl="1" indent="-228600" eaLnBrk="1" fontAlgn="auto" hangingPunct="1">
              <a:spcBef>
                <a:spcPts val="324"/>
              </a:spcBef>
              <a:spcAft>
                <a:spcPts val="0"/>
              </a:spcAft>
              <a:buClr>
                <a:srgbClr val="2DA2BF"/>
              </a:buClr>
              <a:buSzPct val="50%"/>
              <a:buFont typeface="Arial" charset="0"/>
              <a:buChar char="•"/>
              <a:defRPr/>
            </a:pPr>
            <a:r>
              <a:rPr lang="en-US" dirty="0">
                <a:solidFill>
                  <a:prstClr val="black"/>
                </a:solidFill>
                <a:latin typeface="Lucida Sans Unicode"/>
              </a:rPr>
              <a:t>Is expensive.</a:t>
            </a:r>
          </a:p>
          <a:p>
            <a:pPr marL="621792" lvl="1" indent="-228600" eaLnBrk="1" fontAlgn="auto" hangingPunct="1">
              <a:spcBef>
                <a:spcPts val="324"/>
              </a:spcBef>
              <a:spcAft>
                <a:spcPts val="0"/>
              </a:spcAft>
              <a:buClr>
                <a:srgbClr val="2DA2BF"/>
              </a:buClr>
              <a:buSzPct val="50%"/>
              <a:buFont typeface="Arial" charset="0"/>
              <a:buChar char="•"/>
              <a:defRPr/>
            </a:pPr>
            <a:r>
              <a:rPr lang="en-US" dirty="0">
                <a:solidFill>
                  <a:prstClr val="black"/>
                </a:solidFill>
                <a:latin typeface="Lucida Sans Unicode"/>
              </a:rPr>
              <a:t>Is often unnecessary.</a:t>
            </a:r>
          </a:p>
          <a:p>
            <a:pPr marL="621792" lvl="1" indent="-228600" eaLnBrk="1" fontAlgn="auto" hangingPunct="1">
              <a:spcBef>
                <a:spcPts val="324"/>
              </a:spcBef>
              <a:spcAft>
                <a:spcPts val="0"/>
              </a:spcAft>
              <a:buClr>
                <a:srgbClr val="2DA2BF"/>
              </a:buClr>
              <a:buSzPct val="50%"/>
              <a:buFont typeface="Arial" charset="0"/>
              <a:buChar char="•"/>
              <a:defRPr/>
            </a:pPr>
            <a:r>
              <a:rPr lang="en-US" dirty="0">
                <a:solidFill>
                  <a:prstClr val="black"/>
                </a:solidFill>
                <a:latin typeface="Lucida Sans Unicode"/>
              </a:rPr>
              <a:t>Is usually permanent.</a:t>
            </a:r>
          </a:p>
          <a:p>
            <a:pPr marL="0" indent="0">
              <a:buFontTx/>
              <a:buNone/>
              <a:defRPr/>
            </a:pPr>
            <a:endParaRPr lang="en-US" dirty="0"/>
          </a:p>
        </p:txBody>
      </p:sp>
    </p:spTree>
  </p:cSld>
  <p:clrMapOvr>
    <a:masterClrMapping/>
  </p:clrMapOvr>
</p:sld>
</file>

<file path=ppt/slides/slide19.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CDA4FE61-FE12-475C-B2E4-3A4E5818306E}"/>
              </a:ext>
            </a:extLst>
          </p:cNvPr>
          <p:cNvSpPr>
            <a:spLocks noGrp="1" noChangeArrowheads="1"/>
          </p:cNvSpPr>
          <p:nvPr>
            <p:ph type="title"/>
          </p:nvPr>
        </p:nvSpPr>
        <p:spPr/>
        <p:txBody>
          <a:bodyPr/>
          <a:lstStyle/>
          <a:p>
            <a:r>
              <a:rPr lang="en-US" altLang="en-US" sz="3600" b="1"/>
              <a:t>Some Rights Lost in Guardianship</a:t>
            </a:r>
          </a:p>
        </p:txBody>
      </p:sp>
      <p:sp>
        <p:nvSpPr>
          <p:cNvPr id="20483" name="Content Placeholder 2">
            <a:extLst>
              <a:ext uri="{FF2B5EF4-FFF2-40B4-BE49-F238E27FC236}">
                <a16:creationId xmlns:a16="http://schemas.microsoft.com/office/drawing/2014/main" id="{7120BAC6-3A61-4BB2-8AA1-6F6153C3637B}"/>
              </a:ext>
            </a:extLst>
          </p:cNvPr>
          <p:cNvSpPr>
            <a:spLocks noGrp="1" noChangeArrowheads="1"/>
          </p:cNvSpPr>
          <p:nvPr>
            <p:ph idx="1"/>
          </p:nvPr>
        </p:nvSpPr>
        <p:spPr>
          <a:xfrm>
            <a:off x="457200" y="1196975"/>
            <a:ext cx="8229600" cy="5327650"/>
          </a:xfrm>
        </p:spPr>
        <p:txBody>
          <a:bodyPr/>
          <a:lstStyle/>
          <a:p>
            <a:pPr marL="620713" lvl="1" indent="-228600" eaLnBrk="1" hangingPunct="1">
              <a:spcBef>
                <a:spcPts val="325"/>
              </a:spcBef>
              <a:buClr>
                <a:srgbClr val="2DA2BF"/>
              </a:buClr>
              <a:buSzPct val="50%"/>
              <a:buFont typeface="Arial" panose="020B0604020202020204" pitchFamily="34" charset="0"/>
              <a:buChar char="•"/>
            </a:pPr>
            <a:r>
              <a:rPr lang="en-US" altLang="en-US" sz="2600">
                <a:solidFill>
                  <a:srgbClr val="000000"/>
                </a:solidFill>
                <a:latin typeface="Lucida Sans Unicode" panose="020B0602030504020204" pitchFamily="34" charset="0"/>
              </a:rPr>
              <a:t>Make treatment decisions</a:t>
            </a:r>
          </a:p>
          <a:p>
            <a:pPr marL="620713" lvl="1" indent="-228600" eaLnBrk="1" hangingPunct="1">
              <a:spcBef>
                <a:spcPts val="325"/>
              </a:spcBef>
              <a:buClr>
                <a:srgbClr val="2DA2BF"/>
              </a:buClr>
              <a:buSzPct val="50%"/>
              <a:buFont typeface="Arial" panose="020B0604020202020204" pitchFamily="34" charset="0"/>
              <a:buChar char="•"/>
            </a:pPr>
            <a:r>
              <a:rPr lang="en-US" altLang="en-US" sz="2600">
                <a:solidFill>
                  <a:srgbClr val="000000"/>
                </a:solidFill>
                <a:latin typeface="Lucida Sans Unicode" panose="020B0602030504020204" pitchFamily="34" charset="0"/>
              </a:rPr>
              <a:t>Decide where you live</a:t>
            </a:r>
          </a:p>
          <a:p>
            <a:pPr marL="620713" lvl="1" indent="-228600" eaLnBrk="1" hangingPunct="1">
              <a:spcBef>
                <a:spcPts val="325"/>
              </a:spcBef>
              <a:buClr>
                <a:srgbClr val="2DA2BF"/>
              </a:buClr>
              <a:buSzPct val="50%"/>
              <a:buFont typeface="Arial" panose="020B0604020202020204" pitchFamily="34" charset="0"/>
              <a:buChar char="•"/>
            </a:pPr>
            <a:r>
              <a:rPr lang="en-US" altLang="en-US" sz="2600">
                <a:solidFill>
                  <a:srgbClr val="000000"/>
                </a:solidFill>
                <a:latin typeface="Lucida Sans Unicode" panose="020B0602030504020204" pitchFamily="34" charset="0"/>
              </a:rPr>
              <a:t>Marry and divorce</a:t>
            </a:r>
          </a:p>
          <a:p>
            <a:pPr marL="620713" lvl="1" indent="-228600" eaLnBrk="1" hangingPunct="1">
              <a:spcBef>
                <a:spcPts val="325"/>
              </a:spcBef>
              <a:buClr>
                <a:srgbClr val="2DA2BF"/>
              </a:buClr>
              <a:buSzPct val="50%"/>
              <a:buFont typeface="Arial" panose="020B0604020202020204" pitchFamily="34" charset="0"/>
              <a:buChar char="•"/>
            </a:pPr>
            <a:r>
              <a:rPr lang="en-US" altLang="en-US" sz="2600">
                <a:solidFill>
                  <a:srgbClr val="000000"/>
                </a:solidFill>
                <a:latin typeface="Lucida Sans Unicode" panose="020B0602030504020204" pitchFamily="34" charset="0"/>
              </a:rPr>
              <a:t>Vote</a:t>
            </a:r>
          </a:p>
          <a:p>
            <a:pPr marL="620713" lvl="1" indent="-228600" eaLnBrk="1" hangingPunct="1">
              <a:spcBef>
                <a:spcPts val="325"/>
              </a:spcBef>
              <a:buClr>
                <a:srgbClr val="2DA2BF"/>
              </a:buClr>
              <a:buSzPct val="50%"/>
              <a:buFont typeface="Arial" panose="020B0604020202020204" pitchFamily="34" charset="0"/>
              <a:buChar char="•"/>
            </a:pPr>
            <a:r>
              <a:rPr lang="en-US" altLang="en-US" sz="2600">
                <a:solidFill>
                  <a:srgbClr val="000000"/>
                </a:solidFill>
                <a:latin typeface="Lucida Sans Unicode" panose="020B0602030504020204" pitchFamily="34" charset="0"/>
              </a:rPr>
              <a:t>Enter contracts</a:t>
            </a:r>
          </a:p>
          <a:p>
            <a:pPr marL="620713" lvl="1" indent="-228600" eaLnBrk="1" hangingPunct="1">
              <a:spcBef>
                <a:spcPts val="325"/>
              </a:spcBef>
              <a:buClr>
                <a:srgbClr val="2DA2BF"/>
              </a:buClr>
              <a:buSzPct val="50%"/>
              <a:buFont typeface="Arial" panose="020B0604020202020204" pitchFamily="34" charset="0"/>
              <a:buChar char="•"/>
            </a:pPr>
            <a:r>
              <a:rPr lang="en-US" altLang="en-US" sz="2600">
                <a:solidFill>
                  <a:srgbClr val="000000"/>
                </a:solidFill>
                <a:latin typeface="Lucida Sans Unicode" panose="020B0602030504020204" pitchFamily="34" charset="0"/>
              </a:rPr>
              <a:t>Make a will or Advance Directive</a:t>
            </a:r>
          </a:p>
          <a:p>
            <a:pPr marL="620713" lvl="1" indent="-228600" eaLnBrk="1" hangingPunct="1">
              <a:spcBef>
                <a:spcPts val="325"/>
              </a:spcBef>
              <a:buClr>
                <a:srgbClr val="2DA2BF"/>
              </a:buClr>
              <a:buSzPct val="50%"/>
              <a:buFont typeface="Arial" panose="020B0604020202020204" pitchFamily="34" charset="0"/>
              <a:buChar char="•"/>
            </a:pPr>
            <a:r>
              <a:rPr lang="en-US" altLang="en-US" sz="2600">
                <a:solidFill>
                  <a:srgbClr val="000000"/>
                </a:solidFill>
                <a:latin typeface="Lucida Sans Unicode" panose="020B0602030504020204" pitchFamily="34" charset="0"/>
              </a:rPr>
              <a:t>Revoke a will</a:t>
            </a:r>
          </a:p>
          <a:p>
            <a:pPr marL="620713" lvl="1" indent="-228600" eaLnBrk="1" hangingPunct="1">
              <a:spcBef>
                <a:spcPts val="325"/>
              </a:spcBef>
              <a:buClr>
                <a:srgbClr val="2DA2BF"/>
              </a:buClr>
              <a:buSzPct val="50%"/>
              <a:buFont typeface="Arial" panose="020B0604020202020204" pitchFamily="34" charset="0"/>
              <a:buChar char="•"/>
            </a:pPr>
            <a:r>
              <a:rPr lang="en-US" altLang="en-US" sz="2600">
                <a:solidFill>
                  <a:srgbClr val="000000"/>
                </a:solidFill>
                <a:latin typeface="Lucida Sans Unicode" panose="020B0602030504020204" pitchFamily="34" charset="0"/>
              </a:rPr>
              <a:t>Drive</a:t>
            </a:r>
          </a:p>
          <a:p>
            <a:pPr marL="620713" lvl="1" indent="-228600" eaLnBrk="1" hangingPunct="1">
              <a:spcBef>
                <a:spcPts val="325"/>
              </a:spcBef>
              <a:buClr>
                <a:srgbClr val="2DA2BF"/>
              </a:buClr>
              <a:buSzPct val="50%"/>
              <a:buFont typeface="Arial" panose="020B0604020202020204" pitchFamily="34" charset="0"/>
              <a:buChar char="•"/>
            </a:pPr>
            <a:r>
              <a:rPr lang="en-US" altLang="en-US" sz="2600">
                <a:solidFill>
                  <a:srgbClr val="000000"/>
                </a:solidFill>
                <a:latin typeface="Lucida Sans Unicode" panose="020B0602030504020204" pitchFamily="34" charset="0"/>
              </a:rPr>
              <a:t>Possess a firearm</a:t>
            </a:r>
          </a:p>
          <a:p>
            <a:pPr marL="620713" lvl="1" indent="-228600" eaLnBrk="1" hangingPunct="1">
              <a:spcBef>
                <a:spcPts val="325"/>
              </a:spcBef>
              <a:buClr>
                <a:srgbClr val="2DA2BF"/>
              </a:buClr>
              <a:buSzPct val="50%"/>
              <a:buFont typeface="Arial" panose="020B0604020202020204" pitchFamily="34" charset="0"/>
              <a:buChar char="•"/>
            </a:pPr>
            <a:r>
              <a:rPr lang="en-US" altLang="en-US" sz="2600">
                <a:solidFill>
                  <a:srgbClr val="000000"/>
                </a:solidFill>
                <a:latin typeface="Lucida Sans Unicode" panose="020B0602030504020204" pitchFamily="34" charset="0"/>
              </a:rPr>
              <a:t>Buy, sell or rent property</a:t>
            </a:r>
          </a:p>
          <a:p>
            <a:pPr marL="620713" lvl="1" indent="-228600" eaLnBrk="1" hangingPunct="1">
              <a:spcBef>
                <a:spcPts val="325"/>
              </a:spcBef>
              <a:buClr>
                <a:srgbClr val="2DA2BF"/>
              </a:buClr>
              <a:buSzPct val="50%"/>
              <a:buFont typeface="Arial" panose="020B0604020202020204" pitchFamily="34" charset="0"/>
              <a:buChar char="•"/>
            </a:pPr>
            <a:r>
              <a:rPr lang="en-US" altLang="en-US" sz="2600">
                <a:solidFill>
                  <a:srgbClr val="000000"/>
                </a:solidFill>
                <a:latin typeface="Lucida Sans Unicode" panose="020B0602030504020204" pitchFamily="34" charset="0"/>
              </a:rPr>
              <a:t>Decide how your money is spent (conservatorship)</a:t>
            </a:r>
          </a:p>
          <a:p>
            <a:endParaRPr lang="en-US" altLang="en-US"/>
          </a:p>
        </p:txBody>
      </p:sp>
    </p:spTree>
  </p:cSld>
  <p:clrMapOvr>
    <a:masterClrMapping/>
  </p:clrMapOvr>
</p:sld>
</file>

<file path=ppt/slides/slide2.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pic>
        <p:nvPicPr>
          <p:cNvPr id="3074" name="Picture 2" descr="Picture of the back of a woman and teenage girl looking toward mountains in the distance. Both women have reddish brown hair with the older woman's in a bun and the teenager's braided down her back. The woman has a brown backpack on her back and has her right arm around the teenager. There is a quote overlaid on the picture: Youth is a time of rapid changes. Between the ages of twelve and seventeen a parent can age thirty years. Sam Levenson">
            <a:extLst>
              <a:ext uri="{FF2B5EF4-FFF2-40B4-BE49-F238E27FC236}">
                <a16:creationId xmlns:a16="http://schemas.microsoft.com/office/drawing/2014/main" id="{1DE9AE44-E1C6-4604-963D-4CA52B077E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3.235%" b="11.765%"/>
          <a:stretch>
            <a:fillRect/>
          </a:stretch>
        </p:blipFill>
        <p:spPr bwMode="auto">
          <a:xfrm>
            <a:off x="1835696" y="152400"/>
            <a:ext cx="5824538"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
                <a:headEnd/>
                <a:tailEnd/>
              </a14:hiddenLine>
            </a:ext>
          </a:extLst>
        </p:spPr>
      </p:pic>
    </p:spTree>
  </p:cSld>
  <p:clrMapOvr>
    <a:masterClrMapping/>
  </p:clrMapOvr>
</p:sld>
</file>

<file path=ppt/slides/slide20.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A1A5423B-C55F-4010-8E81-431BF12B574B}"/>
              </a:ext>
            </a:extLst>
          </p:cNvPr>
          <p:cNvSpPr>
            <a:spLocks noGrp="1" noChangeArrowheads="1"/>
          </p:cNvSpPr>
          <p:nvPr>
            <p:ph type="title"/>
          </p:nvPr>
        </p:nvSpPr>
        <p:spPr/>
        <p:txBody>
          <a:bodyPr/>
          <a:lstStyle/>
          <a:p>
            <a:r>
              <a:rPr lang="en-US" altLang="en-US" b="1"/>
              <a:t>Is Guardianship a Bad Thing?</a:t>
            </a:r>
          </a:p>
        </p:txBody>
      </p:sp>
      <p:sp>
        <p:nvSpPr>
          <p:cNvPr id="3" name="Content Placeholder 2">
            <a:extLst>
              <a:ext uri="{FF2B5EF4-FFF2-40B4-BE49-F238E27FC236}">
                <a16:creationId xmlns:a16="http://schemas.microsoft.com/office/drawing/2014/main" id="{30F5A97C-F543-4FA5-BAC9-4F01F5136A93}"/>
              </a:ext>
            </a:extLst>
          </p:cNvPr>
          <p:cNvSpPr>
            <a:spLocks noGrp="1"/>
          </p:cNvSpPr>
          <p:nvPr>
            <p:ph idx="1"/>
          </p:nvPr>
        </p:nvSpPr>
        <p:spPr/>
        <p:txBody>
          <a:bodyPr/>
          <a:lstStyle/>
          <a:p>
            <a:pPr>
              <a:defRPr/>
            </a:pPr>
            <a:r>
              <a:rPr lang="en-US" dirty="0"/>
              <a:t>No, it’s a tool in the toolbox of decision making.</a:t>
            </a:r>
          </a:p>
          <a:p>
            <a:pPr marL="365760" indent="-256032" eaLnBrk="1" fontAlgn="auto" hangingPunct="1">
              <a:spcBef>
                <a:spcPts val="400"/>
              </a:spcBef>
              <a:spcAft>
                <a:spcPts val="0"/>
              </a:spcAft>
              <a:buClr>
                <a:srgbClr val="2DA2BF"/>
              </a:buClr>
              <a:buSzPct val="50%"/>
              <a:buFont typeface="Wingdings 3"/>
              <a:buChar char=""/>
              <a:defRPr/>
            </a:pPr>
            <a:r>
              <a:rPr lang="en-US" sz="2800" dirty="0">
                <a:solidFill>
                  <a:prstClr val="black"/>
                </a:solidFill>
                <a:latin typeface="Lucida Sans Unicode"/>
              </a:rPr>
              <a:t>Guardianship may be necessary and appropriate in some situations.</a:t>
            </a:r>
          </a:p>
          <a:p>
            <a:pPr marL="621792" lvl="1" indent="-228600" eaLnBrk="1" fontAlgn="auto" hangingPunct="1">
              <a:spcBef>
                <a:spcPts val="324"/>
              </a:spcBef>
              <a:spcAft>
                <a:spcPts val="0"/>
              </a:spcAft>
              <a:buClr>
                <a:srgbClr val="2DA2BF"/>
              </a:buClr>
              <a:buSzPct val="50%"/>
              <a:buFont typeface="Arial" charset="0"/>
              <a:buChar char="•"/>
              <a:defRPr/>
            </a:pPr>
            <a:r>
              <a:rPr lang="en-US" dirty="0">
                <a:solidFill>
                  <a:prstClr val="black"/>
                </a:solidFill>
                <a:latin typeface="Lucida Sans Unicode"/>
              </a:rPr>
              <a:t>For a person who has never had capacity and will probably never gain capacity.</a:t>
            </a:r>
          </a:p>
          <a:p>
            <a:pPr marL="621792" lvl="1" indent="-228600" eaLnBrk="1" fontAlgn="auto" hangingPunct="1">
              <a:spcBef>
                <a:spcPts val="324"/>
              </a:spcBef>
              <a:spcAft>
                <a:spcPts val="0"/>
              </a:spcAft>
              <a:buClr>
                <a:srgbClr val="2DA2BF"/>
              </a:buClr>
              <a:buSzPct val="50%"/>
              <a:buFont typeface="Arial" charset="0"/>
              <a:buChar char="•"/>
              <a:defRPr/>
            </a:pPr>
            <a:r>
              <a:rPr lang="en-US" dirty="0">
                <a:solidFill>
                  <a:prstClr val="black"/>
                </a:solidFill>
                <a:latin typeface="Lucida Sans Unicode"/>
              </a:rPr>
              <a:t>For a person who is facing a major decision for which he lacks capacity (limited guardianship should always be considered).</a:t>
            </a:r>
          </a:p>
          <a:p>
            <a:pPr marL="0" indent="0">
              <a:buFontTx/>
              <a:buNone/>
              <a:defRPr/>
            </a:pPr>
            <a:endParaRPr lang="en-US" dirty="0"/>
          </a:p>
        </p:txBody>
      </p:sp>
    </p:spTree>
  </p:cSld>
  <p:clrMapOvr>
    <a:masterClrMapping/>
  </p:clrMapOvr>
</p:sld>
</file>

<file path=ppt/slides/slide21.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47734734-655F-42F3-8E9C-CE34D735AADF}"/>
              </a:ext>
            </a:extLst>
          </p:cNvPr>
          <p:cNvSpPr>
            <a:spLocks noGrp="1" noChangeArrowheads="1"/>
          </p:cNvSpPr>
          <p:nvPr>
            <p:ph type="title"/>
          </p:nvPr>
        </p:nvSpPr>
        <p:spPr/>
        <p:txBody>
          <a:bodyPr/>
          <a:lstStyle/>
          <a:p>
            <a:r>
              <a:rPr lang="en-US" altLang="en-US" b="1"/>
              <a:t>Why Are Alternatives Better?</a:t>
            </a:r>
          </a:p>
        </p:txBody>
      </p:sp>
      <p:sp>
        <p:nvSpPr>
          <p:cNvPr id="3" name="Content Placeholder 2">
            <a:extLst>
              <a:ext uri="{FF2B5EF4-FFF2-40B4-BE49-F238E27FC236}">
                <a16:creationId xmlns:a16="http://schemas.microsoft.com/office/drawing/2014/main" id="{D07D1793-5656-4C2D-9F74-D6588A2D7AB9}"/>
              </a:ext>
            </a:extLst>
          </p:cNvPr>
          <p:cNvSpPr>
            <a:spLocks noGrp="1"/>
          </p:cNvSpPr>
          <p:nvPr>
            <p:ph idx="1"/>
          </p:nvPr>
        </p:nvSpPr>
        <p:spPr/>
        <p:txBody>
          <a:bodyPr/>
          <a:lstStyle/>
          <a:p>
            <a:pPr marL="365760" indent="-256032" eaLnBrk="1" fontAlgn="auto" hangingPunct="1">
              <a:spcBef>
                <a:spcPts val="400"/>
              </a:spcBef>
              <a:spcAft>
                <a:spcPts val="0"/>
              </a:spcAft>
              <a:buClr>
                <a:srgbClr val="2DA2BF"/>
              </a:buClr>
              <a:buSzPct val="50%"/>
              <a:buFont typeface="Wingdings 3"/>
              <a:buChar char=""/>
              <a:defRPr/>
            </a:pPr>
            <a:r>
              <a:rPr lang="en-US" sz="3300" dirty="0">
                <a:solidFill>
                  <a:prstClr val="black"/>
                </a:solidFill>
                <a:latin typeface="Lucida Sans Unicode"/>
              </a:rPr>
              <a:t>Inexpensive</a:t>
            </a:r>
          </a:p>
          <a:p>
            <a:pPr marL="365760" indent="-256032" eaLnBrk="1" fontAlgn="auto" hangingPunct="1">
              <a:spcBef>
                <a:spcPts val="400"/>
              </a:spcBef>
              <a:spcAft>
                <a:spcPts val="0"/>
              </a:spcAft>
              <a:buClr>
                <a:srgbClr val="2DA2BF"/>
              </a:buClr>
              <a:buSzPct val="50%"/>
              <a:buFont typeface="Wingdings 3"/>
              <a:buChar char=""/>
              <a:defRPr/>
            </a:pPr>
            <a:r>
              <a:rPr lang="en-US" sz="3300" dirty="0">
                <a:solidFill>
                  <a:prstClr val="black"/>
                </a:solidFill>
                <a:latin typeface="Lucida Sans Unicode"/>
              </a:rPr>
              <a:t>Easy to revoke or change</a:t>
            </a:r>
          </a:p>
          <a:p>
            <a:pPr marL="365760" indent="-256032" eaLnBrk="1" fontAlgn="auto" hangingPunct="1">
              <a:spcBef>
                <a:spcPts val="400"/>
              </a:spcBef>
              <a:spcAft>
                <a:spcPts val="0"/>
              </a:spcAft>
              <a:buClr>
                <a:srgbClr val="2DA2BF"/>
              </a:buClr>
              <a:buSzPct val="50%"/>
              <a:buFont typeface="Wingdings 3"/>
              <a:buChar char=""/>
              <a:defRPr/>
            </a:pPr>
            <a:r>
              <a:rPr lang="en-US" sz="3300" dirty="0">
                <a:solidFill>
                  <a:prstClr val="black"/>
                </a:solidFill>
                <a:latin typeface="Lucida Sans Unicode"/>
              </a:rPr>
              <a:t>Person-centered and allow the person to make his or her own decisions whenever possible</a:t>
            </a:r>
          </a:p>
          <a:p>
            <a:pPr marL="365760" indent="-256032" eaLnBrk="1" fontAlgn="auto" hangingPunct="1">
              <a:spcBef>
                <a:spcPts val="400"/>
              </a:spcBef>
              <a:spcAft>
                <a:spcPts val="0"/>
              </a:spcAft>
              <a:buClr>
                <a:srgbClr val="2DA2BF"/>
              </a:buClr>
              <a:buSzPct val="50%"/>
              <a:buFont typeface="Wingdings 3"/>
              <a:buChar char=""/>
              <a:defRPr/>
            </a:pPr>
            <a:r>
              <a:rPr lang="en-US" sz="3300" dirty="0">
                <a:solidFill>
                  <a:prstClr val="black"/>
                </a:solidFill>
                <a:latin typeface="Lucida Sans Unicode"/>
              </a:rPr>
              <a:t>Often done without an attorney </a:t>
            </a:r>
          </a:p>
          <a:p>
            <a:pPr marL="365760" indent="-256032" eaLnBrk="1" fontAlgn="auto" hangingPunct="1">
              <a:spcBef>
                <a:spcPts val="400"/>
              </a:spcBef>
              <a:spcAft>
                <a:spcPts val="0"/>
              </a:spcAft>
              <a:buClr>
                <a:srgbClr val="2DA2BF"/>
              </a:buClr>
              <a:buSzPct val="50%"/>
              <a:buFont typeface="Wingdings 3"/>
              <a:buChar char=""/>
              <a:defRPr/>
            </a:pPr>
            <a:r>
              <a:rPr lang="en-US" sz="3300" dirty="0">
                <a:solidFill>
                  <a:prstClr val="black"/>
                </a:solidFill>
                <a:latin typeface="Lucida Sans Unicode"/>
              </a:rPr>
              <a:t>Simple (“legalese” not necessary!)</a:t>
            </a:r>
          </a:p>
          <a:p>
            <a:pPr marL="0" indent="0">
              <a:buFontTx/>
              <a:buNone/>
              <a:defRPr/>
            </a:pPr>
            <a:endParaRPr lang="en-US" dirty="0"/>
          </a:p>
        </p:txBody>
      </p:sp>
    </p:spTree>
  </p:cSld>
  <p:clrMapOvr>
    <a:masterClrMapping/>
  </p:clrMapOvr>
</p:sld>
</file>

<file path=ppt/slides/slide22.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66EB6B85-76FE-4662-AFAF-BBDB9377A167}"/>
              </a:ext>
            </a:extLst>
          </p:cNvPr>
          <p:cNvSpPr>
            <a:spLocks noGrp="1" noChangeArrowheads="1"/>
          </p:cNvSpPr>
          <p:nvPr>
            <p:ph type="title"/>
          </p:nvPr>
        </p:nvSpPr>
        <p:spPr/>
        <p:txBody>
          <a:bodyPr/>
          <a:lstStyle/>
          <a:p>
            <a:r>
              <a:rPr lang="en-US" altLang="en-US" sz="5400" b="1"/>
              <a:t>Advance Directives</a:t>
            </a:r>
          </a:p>
        </p:txBody>
      </p:sp>
      <p:sp>
        <p:nvSpPr>
          <p:cNvPr id="3" name="Content Placeholder 2">
            <a:extLst>
              <a:ext uri="{FF2B5EF4-FFF2-40B4-BE49-F238E27FC236}">
                <a16:creationId xmlns:a16="http://schemas.microsoft.com/office/drawing/2014/main" id="{AA00D891-077A-4462-B5E0-B34337DD8898}"/>
              </a:ext>
            </a:extLst>
          </p:cNvPr>
          <p:cNvSpPr>
            <a:spLocks noGrp="1"/>
          </p:cNvSpPr>
          <p:nvPr>
            <p:ph idx="1"/>
          </p:nvPr>
        </p:nvSpPr>
        <p:spPr/>
        <p:txBody>
          <a:bodyPr/>
          <a:lstStyle/>
          <a:p>
            <a:pPr marL="365760" indent="-256032" eaLnBrk="1" fontAlgn="auto" hangingPunct="1">
              <a:spcBef>
                <a:spcPts val="400"/>
              </a:spcBef>
              <a:spcAft>
                <a:spcPts val="0"/>
              </a:spcAft>
              <a:buClr>
                <a:srgbClr val="2DA2BF"/>
              </a:buClr>
              <a:buSzPct val="50%"/>
              <a:buFont typeface="Wingdings 3"/>
              <a:buChar char=""/>
              <a:defRPr/>
            </a:pPr>
            <a:r>
              <a:rPr lang="en-US" sz="4000" dirty="0">
                <a:solidFill>
                  <a:prstClr val="black"/>
                </a:solidFill>
                <a:latin typeface="Lucida Sans Unicode"/>
              </a:rPr>
              <a:t>Naming an alternate decision maker: </a:t>
            </a:r>
            <a:r>
              <a:rPr lang="en-US" sz="4000" b="1" dirty="0">
                <a:solidFill>
                  <a:prstClr val="black"/>
                </a:solidFill>
                <a:latin typeface="Lucida Sans Unicode"/>
              </a:rPr>
              <a:t>Power of Attorney</a:t>
            </a:r>
            <a:r>
              <a:rPr lang="en-US" sz="4000" dirty="0">
                <a:solidFill>
                  <a:prstClr val="black"/>
                </a:solidFill>
                <a:latin typeface="Lucida Sans Unicode"/>
              </a:rPr>
              <a:t> </a:t>
            </a:r>
          </a:p>
          <a:p>
            <a:pPr marL="365760" indent="-256032" eaLnBrk="1" fontAlgn="auto" hangingPunct="1">
              <a:spcBef>
                <a:spcPts val="400"/>
              </a:spcBef>
              <a:spcAft>
                <a:spcPts val="0"/>
              </a:spcAft>
              <a:buClr>
                <a:srgbClr val="2DA2BF"/>
              </a:buClr>
              <a:buSzPct val="50%"/>
              <a:buFont typeface="Wingdings 3"/>
              <a:buChar char=""/>
              <a:defRPr/>
            </a:pPr>
            <a:r>
              <a:rPr lang="en-US" sz="4000" dirty="0">
                <a:solidFill>
                  <a:prstClr val="black"/>
                </a:solidFill>
                <a:latin typeface="Lucida Sans Unicode"/>
              </a:rPr>
              <a:t>Instructions about end of life care: </a:t>
            </a:r>
            <a:r>
              <a:rPr lang="en-US" sz="4000" b="1" dirty="0">
                <a:solidFill>
                  <a:prstClr val="black"/>
                </a:solidFill>
                <a:latin typeface="Lucida Sans Unicode"/>
              </a:rPr>
              <a:t>Living Will</a:t>
            </a:r>
            <a:r>
              <a:rPr lang="en-US" sz="4000" dirty="0">
                <a:solidFill>
                  <a:prstClr val="black"/>
                </a:solidFill>
                <a:latin typeface="Lucida Sans Unicode"/>
              </a:rPr>
              <a:t> </a:t>
            </a:r>
          </a:p>
          <a:p>
            <a:pPr marL="365760" indent="-256032" eaLnBrk="1" fontAlgn="auto" hangingPunct="1">
              <a:spcBef>
                <a:spcPts val="400"/>
              </a:spcBef>
              <a:spcAft>
                <a:spcPts val="0"/>
              </a:spcAft>
              <a:buClr>
                <a:srgbClr val="2DA2BF"/>
              </a:buClr>
              <a:buSzPct val="50%"/>
              <a:buFont typeface="Wingdings 3"/>
              <a:buChar char=""/>
              <a:defRPr/>
            </a:pPr>
            <a:r>
              <a:rPr lang="en-US" sz="4000" dirty="0">
                <a:solidFill>
                  <a:prstClr val="black"/>
                </a:solidFill>
                <a:latin typeface="Lucida Sans Unicode"/>
              </a:rPr>
              <a:t>Medical decisions other than end of life: </a:t>
            </a:r>
            <a:r>
              <a:rPr lang="en-US" sz="4000" b="1" dirty="0">
                <a:solidFill>
                  <a:prstClr val="black"/>
                </a:solidFill>
                <a:latin typeface="Lucida Sans Unicode"/>
              </a:rPr>
              <a:t>Medical Directive</a:t>
            </a:r>
          </a:p>
          <a:p>
            <a:pPr>
              <a:defRPr/>
            </a:pPr>
            <a:endParaRPr lang="en-US" dirty="0"/>
          </a:p>
        </p:txBody>
      </p:sp>
    </p:spTree>
  </p:cSld>
  <p:clrMapOvr>
    <a:masterClrMapping/>
  </p:clrMapOvr>
</p:sld>
</file>

<file path=ppt/slides/slide23.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pic>
        <p:nvPicPr>
          <p:cNvPr id="3" name="Money Money Money.mp4" descr="Song Money Money Money">
            <a:hlinkClick r:id="" action="ppaction://media"/>
            <a:extLst>
              <a:ext uri="{FF2B5EF4-FFF2-40B4-BE49-F238E27FC236}">
                <a16:creationId xmlns:a16="http://schemas.microsoft.com/office/drawing/2014/main" id="{0E2B9ED4-D960-43AA-87A3-B59A7759D48D}"/>
              </a:ext>
            </a:extLst>
          </p:cNvPr>
          <p:cNvPicPr>
            <a:picLocks noRot="1" noChangeAspect="1"/>
          </p:cNvPicPr>
          <p:nvPr>
            <a:videoFile r:link="rId1"/>
          </p:nvPr>
        </p:nvPicPr>
        <p:blipFill>
          <a:blip r:embed="rId3">
            <a:extLst>
              <a:ext uri="{28A0092B-C50C-407E-A947-70E740481C1C}">
                <a14:useLocalDpi xmlns:a14="http://schemas.microsoft.com/office/drawing/2010/main" val="0"/>
              </a:ext>
            </a:extLst>
          </a:blip>
          <a:srcRect/>
          <a:stretch>
            <a:fillRect/>
          </a:stretch>
        </p:blipFill>
        <p:spPr bwMode="auto">
          <a:xfrm>
            <a:off x="179388" y="61913"/>
            <a:ext cx="8713787" cy="668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
                <p:cTn id="7" fill="hold" display="0">
                  <p:stCondLst>
                    <p:cond delay="indefinite"/>
                  </p:stCondLst>
                </p:cTn>
                <p:tgtEl>
                  <p:spTgt spid="3"/>
                </p:tgtEl>
              </p:cMediaNode>
            </p:video>
          </p:childTnLst>
        </p:cTn>
      </p:par>
    </p:tnLst>
  </p:timing>
</p:sld>
</file>

<file path=ppt/slides/slide24.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D1F27-C284-4923-8F52-0606032E81C0}"/>
              </a:ext>
            </a:extLst>
          </p:cNvPr>
          <p:cNvSpPr>
            <a:spLocks noGrp="1"/>
          </p:cNvSpPr>
          <p:nvPr>
            <p:ph type="title"/>
          </p:nvPr>
        </p:nvSpPr>
        <p:spPr/>
        <p:txBody>
          <a:bodyPr/>
          <a:lstStyle/>
          <a:p>
            <a:pPr eaLnBrk="1" hangingPunct="1">
              <a:defRPr/>
            </a:pPr>
            <a:r>
              <a:rPr lang="en-US" sz="5400" dirty="0">
                <a:solidFill>
                  <a:schemeClr val="accent6">
                    <a:lumMod val="75%"/>
                  </a:schemeClr>
                </a:solidFill>
              </a:rPr>
              <a:t>Finances</a:t>
            </a:r>
          </a:p>
        </p:txBody>
      </p:sp>
      <p:pic>
        <p:nvPicPr>
          <p:cNvPr id="25603" name="Picture 2" descr="Picture of a young white woman with long blond hair holding a pink piggy bank in her right hand and a credit card in her left hand. She is smiling and appears to be shrugging her shoulders. ">
            <a:extLst>
              <a:ext uri="{FF2B5EF4-FFF2-40B4-BE49-F238E27FC236}">
                <a16:creationId xmlns:a16="http://schemas.microsoft.com/office/drawing/2014/main" id="{0FABB60F-57D8-44CB-9FFF-86906884AD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9588" y="1844675"/>
            <a:ext cx="5584825" cy="371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
                <a:headEnd/>
                <a:tailEnd/>
              </a14:hiddenLine>
            </a:ext>
          </a:extLst>
        </p:spPr>
      </p:pic>
    </p:spTree>
  </p:cSld>
  <p:clrMapOvr>
    <a:masterClrMapping/>
  </p:clrMapOvr>
</p:sld>
</file>

<file path=ppt/slides/slide25.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DDB6EB91-E4E9-4C0C-82D5-8C5E2274D056}"/>
              </a:ext>
            </a:extLst>
          </p:cNvPr>
          <p:cNvSpPr>
            <a:spLocks noGrp="1" noChangeArrowheads="1"/>
          </p:cNvSpPr>
          <p:nvPr>
            <p:ph type="title"/>
          </p:nvPr>
        </p:nvSpPr>
        <p:spPr/>
        <p:txBody>
          <a:bodyPr/>
          <a:lstStyle/>
          <a:p>
            <a:r>
              <a:rPr lang="en-US" altLang="en-US" b="1"/>
              <a:t>Supported Decision Making</a:t>
            </a:r>
          </a:p>
        </p:txBody>
      </p:sp>
      <p:sp>
        <p:nvSpPr>
          <p:cNvPr id="3" name="Content Placeholder 2">
            <a:extLst>
              <a:ext uri="{FF2B5EF4-FFF2-40B4-BE49-F238E27FC236}">
                <a16:creationId xmlns:a16="http://schemas.microsoft.com/office/drawing/2014/main" id="{FA0901B8-CB9D-4B0A-B5F1-B4DAC496A840}"/>
              </a:ext>
            </a:extLst>
          </p:cNvPr>
          <p:cNvSpPr>
            <a:spLocks noGrp="1"/>
          </p:cNvSpPr>
          <p:nvPr>
            <p:ph idx="1"/>
          </p:nvPr>
        </p:nvSpPr>
        <p:spPr/>
        <p:txBody>
          <a:bodyPr/>
          <a:lstStyle/>
          <a:p>
            <a:pPr marL="0" indent="0">
              <a:buFontTx/>
              <a:buNone/>
              <a:defRPr/>
            </a:pPr>
            <a:r>
              <a:rPr lang="en-US" sz="3500" dirty="0"/>
              <a:t>Needing support with financial decisions does not equal incapacity!</a:t>
            </a:r>
          </a:p>
          <a:p>
            <a:pPr marL="365760" indent="-256032" eaLnBrk="1" fontAlgn="auto" hangingPunct="1">
              <a:spcBef>
                <a:spcPts val="400"/>
              </a:spcBef>
              <a:spcAft>
                <a:spcPts val="0"/>
              </a:spcAft>
              <a:buClr>
                <a:srgbClr val="2DA2BF"/>
              </a:buClr>
              <a:buSzPct val="50%"/>
              <a:buFont typeface="Wingdings 3"/>
              <a:buChar char=""/>
              <a:defRPr/>
            </a:pPr>
            <a:r>
              <a:rPr lang="en-US" sz="3500" dirty="0">
                <a:solidFill>
                  <a:prstClr val="black"/>
                </a:solidFill>
                <a:latin typeface="Lucida Sans Unicode"/>
              </a:rPr>
              <a:t>Representative Payee</a:t>
            </a:r>
          </a:p>
          <a:p>
            <a:pPr marL="365760" indent="-256032" eaLnBrk="1" fontAlgn="auto" hangingPunct="1">
              <a:spcBef>
                <a:spcPts val="400"/>
              </a:spcBef>
              <a:spcAft>
                <a:spcPts val="0"/>
              </a:spcAft>
              <a:buClr>
                <a:srgbClr val="2DA2BF"/>
              </a:buClr>
              <a:buSzPct val="50%"/>
              <a:buFont typeface="Wingdings 3"/>
              <a:buChar char=""/>
              <a:defRPr/>
            </a:pPr>
            <a:r>
              <a:rPr lang="en-US" sz="3500" dirty="0">
                <a:solidFill>
                  <a:prstClr val="black"/>
                </a:solidFill>
                <a:latin typeface="Lucida Sans Unicode"/>
              </a:rPr>
              <a:t>Trust fund</a:t>
            </a:r>
          </a:p>
          <a:p>
            <a:pPr marL="365760" indent="-256032" eaLnBrk="1" fontAlgn="auto" hangingPunct="1">
              <a:spcBef>
                <a:spcPts val="400"/>
              </a:spcBef>
              <a:spcAft>
                <a:spcPts val="0"/>
              </a:spcAft>
              <a:buClr>
                <a:srgbClr val="2DA2BF"/>
              </a:buClr>
              <a:buSzPct val="50%"/>
              <a:buFont typeface="Wingdings 3"/>
              <a:buChar char=""/>
              <a:defRPr/>
            </a:pPr>
            <a:r>
              <a:rPr lang="en-US" sz="3500" dirty="0">
                <a:solidFill>
                  <a:prstClr val="black"/>
                </a:solidFill>
                <a:latin typeface="Lucida Sans Unicode"/>
              </a:rPr>
              <a:t>Direct deposit</a:t>
            </a:r>
          </a:p>
          <a:p>
            <a:pPr marL="365760" indent="-256032" eaLnBrk="1" fontAlgn="auto" hangingPunct="1">
              <a:spcBef>
                <a:spcPts val="400"/>
              </a:spcBef>
              <a:spcAft>
                <a:spcPts val="0"/>
              </a:spcAft>
              <a:buClr>
                <a:srgbClr val="2DA2BF"/>
              </a:buClr>
              <a:buSzPct val="50%"/>
              <a:buFont typeface="Wingdings 3"/>
              <a:buChar char=""/>
              <a:defRPr/>
            </a:pPr>
            <a:r>
              <a:rPr lang="en-US" sz="3500" dirty="0">
                <a:solidFill>
                  <a:prstClr val="black"/>
                </a:solidFill>
                <a:latin typeface="Lucida Sans Unicode"/>
              </a:rPr>
              <a:t>Automatic bill paying program</a:t>
            </a:r>
          </a:p>
          <a:p>
            <a:pPr marL="365760" indent="-256032" eaLnBrk="1" fontAlgn="auto" hangingPunct="1">
              <a:spcBef>
                <a:spcPts val="400"/>
              </a:spcBef>
              <a:spcAft>
                <a:spcPts val="0"/>
              </a:spcAft>
              <a:buClr>
                <a:srgbClr val="2DA2BF"/>
              </a:buClr>
              <a:buSzPct val="50%"/>
              <a:buFont typeface="Wingdings 3"/>
              <a:buChar char=""/>
              <a:defRPr/>
            </a:pPr>
            <a:r>
              <a:rPr lang="en-US" sz="3500" dirty="0">
                <a:solidFill>
                  <a:prstClr val="black"/>
                </a:solidFill>
                <a:latin typeface="Lucida Sans Unicode"/>
              </a:rPr>
              <a:t>Joint accounts &amp; joint property</a:t>
            </a:r>
          </a:p>
          <a:p>
            <a:pPr>
              <a:defRPr/>
            </a:pPr>
            <a:endParaRPr lang="en-US" dirty="0"/>
          </a:p>
        </p:txBody>
      </p:sp>
    </p:spTree>
  </p:cSld>
  <p:clrMapOvr>
    <a:masterClrMapping/>
  </p:clrMapOvr>
</p:sld>
</file>

<file path=ppt/slides/slide26.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F772490C-AD1D-431F-A090-31B1AC5EA42D}"/>
              </a:ext>
            </a:extLst>
          </p:cNvPr>
          <p:cNvSpPr>
            <a:spLocks noGrp="1" noChangeArrowheads="1"/>
          </p:cNvSpPr>
          <p:nvPr>
            <p:ph type="title"/>
          </p:nvPr>
        </p:nvSpPr>
        <p:spPr/>
        <p:txBody>
          <a:bodyPr/>
          <a:lstStyle/>
          <a:p>
            <a:r>
              <a:rPr lang="en-US" altLang="en-US" b="1"/>
              <a:t>SSI - New Application</a:t>
            </a:r>
          </a:p>
        </p:txBody>
      </p:sp>
      <p:sp>
        <p:nvSpPr>
          <p:cNvPr id="27651" name="Content Placeholder 2">
            <a:extLst>
              <a:ext uri="{FF2B5EF4-FFF2-40B4-BE49-F238E27FC236}">
                <a16:creationId xmlns:a16="http://schemas.microsoft.com/office/drawing/2014/main" id="{076F431F-36F7-49B9-9DAB-3E67B2EA4F58}"/>
              </a:ext>
            </a:extLst>
          </p:cNvPr>
          <p:cNvSpPr>
            <a:spLocks noGrp="1" noChangeArrowheads="1"/>
          </p:cNvSpPr>
          <p:nvPr>
            <p:ph idx="1"/>
          </p:nvPr>
        </p:nvSpPr>
        <p:spPr/>
        <p:txBody>
          <a:bodyPr/>
          <a:lstStyle/>
          <a:p>
            <a:pPr marL="0" indent="0">
              <a:lnSpc>
                <a:spcPct val="107%"/>
              </a:lnSpc>
              <a:spcBef>
                <a:spcPct val="0%"/>
              </a:spcBef>
              <a:buFontTx/>
              <a:buNone/>
            </a:pPr>
            <a:r>
              <a:rPr lang="en-US" altLang="en-US">
                <a:latin typeface="Tahoma" panose="020B0604030504040204" pitchFamily="34" charset="0"/>
                <a:ea typeface="Calibri" panose="020F0502020204030204" pitchFamily="34" charset="0"/>
                <a:cs typeface="Times New Roman" panose="02020603050405020304" pitchFamily="18" charset="0"/>
              </a:rPr>
              <a:t>If client did not receive SSI as a child because of the family’s resources, he can apply for SSI at age 18 on </a:t>
            </a:r>
            <a:r>
              <a:rPr lang="en-US" altLang="en-US" u="sng">
                <a:latin typeface="Tahoma" panose="020B0604030504040204" pitchFamily="34" charset="0"/>
                <a:ea typeface="Calibri" panose="020F0502020204030204" pitchFamily="34" charset="0"/>
                <a:cs typeface="Times New Roman" panose="02020603050405020304" pitchFamily="18" charset="0"/>
              </a:rPr>
              <a:t>his</a:t>
            </a:r>
            <a:r>
              <a:rPr lang="en-US" altLang="en-US">
                <a:latin typeface="Tahoma" panose="020B0604030504040204" pitchFamily="34" charset="0"/>
                <a:ea typeface="Calibri" panose="020F0502020204030204" pitchFamily="34" charset="0"/>
                <a:cs typeface="Times New Roman" panose="02020603050405020304" pitchFamily="18" charset="0"/>
              </a:rPr>
              <a:t> resources as long as he has less than $2000 in assets </a:t>
            </a:r>
            <a:r>
              <a:rPr lang="en-US" altLang="en-US" u="sng">
                <a:latin typeface="Tahoma" panose="020B0604030504040204" pitchFamily="34" charset="0"/>
                <a:ea typeface="Calibri" panose="020F0502020204030204" pitchFamily="34" charset="0"/>
                <a:cs typeface="Times New Roman" panose="02020603050405020304" pitchFamily="18" charset="0"/>
              </a:rPr>
              <a:t>and</a:t>
            </a:r>
            <a:r>
              <a:rPr lang="en-US" altLang="en-US">
                <a:latin typeface="Tahoma" panose="020B0604030504040204" pitchFamily="34" charset="0"/>
                <a:ea typeface="Calibri" panose="020F0502020204030204" pitchFamily="34" charset="0"/>
                <a:cs typeface="Times New Roman" panose="02020603050405020304" pitchFamily="18" charset="0"/>
              </a:rPr>
              <a:t> does not earn more than Social Security allows. </a:t>
            </a:r>
            <a:endParaRPr lang="en-US" altLang="en-US" sz="2800">
              <a:latin typeface="Calibri" panose="020F0502020204030204" pitchFamily="34" charset="0"/>
              <a:ea typeface="Calibri" panose="020F0502020204030204" pitchFamily="34" charset="0"/>
              <a:cs typeface="Times New Roman" panose="02020603050405020304" pitchFamily="18" charset="0"/>
            </a:endParaRPr>
          </a:p>
          <a:p>
            <a:pPr marL="0" indent="0"/>
            <a:endParaRPr lang="en-US" altLang="en-US">
              <a:ea typeface="Calibri" panose="020F0502020204030204" pitchFamily="34" charset="0"/>
              <a:cs typeface="Times New Roman" panose="02020603050405020304" pitchFamily="18" charset="0"/>
            </a:endParaRPr>
          </a:p>
        </p:txBody>
      </p:sp>
    </p:spTree>
  </p:cSld>
  <p:clrMapOvr>
    <a:masterClrMapping/>
  </p:clrMapOvr>
</p:sld>
</file>

<file path=ppt/slides/slide27.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C0E124A7-9EF1-4F65-AE80-71181E767DF2}"/>
              </a:ext>
            </a:extLst>
          </p:cNvPr>
          <p:cNvSpPr>
            <a:spLocks noGrp="1" noChangeArrowheads="1"/>
          </p:cNvSpPr>
          <p:nvPr>
            <p:ph type="title"/>
          </p:nvPr>
        </p:nvSpPr>
        <p:spPr>
          <a:solidFill>
            <a:schemeClr val="accent1"/>
          </a:solidFill>
        </p:spPr>
        <p:txBody>
          <a:bodyPr/>
          <a:lstStyle/>
          <a:p>
            <a:r>
              <a:rPr lang="en-US" altLang="en-US" b="1"/>
              <a:t>Child Disability Benefits</a:t>
            </a:r>
          </a:p>
        </p:txBody>
      </p:sp>
      <p:sp>
        <p:nvSpPr>
          <p:cNvPr id="28675" name="Content Placeholder 2">
            <a:extLst>
              <a:ext uri="{FF2B5EF4-FFF2-40B4-BE49-F238E27FC236}">
                <a16:creationId xmlns:a16="http://schemas.microsoft.com/office/drawing/2014/main" id="{3BB97159-2940-4A9D-AC2F-F949A4A0EBB2}"/>
              </a:ext>
            </a:extLst>
          </p:cNvPr>
          <p:cNvSpPr>
            <a:spLocks noGrp="1" noChangeArrowheads="1"/>
          </p:cNvSpPr>
          <p:nvPr>
            <p:ph idx="1"/>
          </p:nvPr>
        </p:nvSpPr>
        <p:spPr>
          <a:xfrm>
            <a:off x="457200" y="1600200"/>
            <a:ext cx="8507413" cy="4525963"/>
          </a:xfrm>
        </p:spPr>
        <p:txBody>
          <a:bodyPr/>
          <a:lstStyle/>
          <a:p>
            <a:pPr marL="0">
              <a:lnSpc>
                <a:spcPct val="107%"/>
              </a:lnSpc>
              <a:spcBef>
                <a:spcPct val="0%"/>
              </a:spcBef>
            </a:pPr>
            <a:r>
              <a:rPr lang="en-US" altLang="en-US" sz="2800">
                <a:latin typeface="Tahoma" panose="020B0604030504040204" pitchFamily="34" charset="0"/>
                <a:ea typeface="Calibri" panose="020F0502020204030204" pitchFamily="34" charset="0"/>
                <a:cs typeface="Times New Roman" panose="02020603050405020304" pitchFamily="18" charset="0"/>
              </a:rPr>
              <a:t>If client received CDB as a minor because a parent was retired, on disability, or deceased, at age 18 he will have to apply and meet the adult standard for disability to continue these benefits. </a:t>
            </a:r>
          </a:p>
          <a:p>
            <a:pPr marL="0">
              <a:lnSpc>
                <a:spcPct val="107%"/>
              </a:lnSpc>
              <a:spcBef>
                <a:spcPct val="0%"/>
              </a:spcBef>
            </a:pPr>
            <a:r>
              <a:rPr lang="en-US" altLang="en-US" sz="2800">
                <a:latin typeface="Tahoma" panose="020B0604030504040204" pitchFamily="34" charset="0"/>
                <a:ea typeface="Calibri" panose="020F0502020204030204" pitchFamily="34" charset="0"/>
                <a:cs typeface="Times New Roman" panose="02020603050405020304" pitchFamily="18" charset="0"/>
              </a:rPr>
              <a:t>Client can apply for the CDB any time after age 18 when a parent retires, begins receiving a disability benefit, or dies. He will have to prove his disability began before age 22 and meet all other rules. This benefit will replace an SSI benefit which is often less.</a:t>
            </a:r>
            <a:endParaRPr lang="en-US" altLang="en-US" sz="2800">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8.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7CD3B99F-8018-49C5-8E46-629BFBDD36FE}"/>
              </a:ext>
            </a:extLst>
          </p:cNvPr>
          <p:cNvSpPr>
            <a:spLocks noGrp="1" noChangeArrowheads="1"/>
          </p:cNvSpPr>
          <p:nvPr>
            <p:ph type="title"/>
          </p:nvPr>
        </p:nvSpPr>
        <p:spPr/>
        <p:txBody>
          <a:bodyPr/>
          <a:lstStyle/>
          <a:p>
            <a:r>
              <a:rPr lang="en-US" altLang="en-US" b="1"/>
              <a:t>SSI -</a:t>
            </a:r>
            <a:br>
              <a:rPr lang="en-US" altLang="en-US" b="1"/>
            </a:br>
            <a:r>
              <a:rPr lang="en-US" altLang="en-US" b="1"/>
              <a:t>Age 18 Redetermination</a:t>
            </a:r>
          </a:p>
        </p:txBody>
      </p:sp>
      <p:sp>
        <p:nvSpPr>
          <p:cNvPr id="29699" name="Content Placeholder 2">
            <a:extLst>
              <a:ext uri="{FF2B5EF4-FFF2-40B4-BE49-F238E27FC236}">
                <a16:creationId xmlns:a16="http://schemas.microsoft.com/office/drawing/2014/main" id="{0D68ADFB-8C22-46E9-BE76-B9F3AD3EB5F5}"/>
              </a:ext>
            </a:extLst>
          </p:cNvPr>
          <p:cNvSpPr>
            <a:spLocks noGrp="1" noChangeArrowheads="1"/>
          </p:cNvSpPr>
          <p:nvPr>
            <p:ph idx="1"/>
          </p:nvPr>
        </p:nvSpPr>
        <p:spPr>
          <a:xfrm>
            <a:off x="479425" y="1916113"/>
            <a:ext cx="8229600" cy="4525962"/>
          </a:xfrm>
        </p:spPr>
        <p:txBody>
          <a:bodyPr/>
          <a:lstStyle/>
          <a:p>
            <a:r>
              <a:rPr lang="en-US" altLang="en-US"/>
              <a:t>If client received SSI as a disabled child, he must go through a redetermination at age 18 and must meet the adult rules.</a:t>
            </a:r>
          </a:p>
          <a:p>
            <a:r>
              <a:rPr lang="en-US" altLang="en-US"/>
              <a:t>Receiving SSI as a child does not mean a person will qualify for SSI as an adult.</a:t>
            </a:r>
          </a:p>
          <a:p>
            <a:r>
              <a:rPr lang="en-US" altLang="en-US"/>
              <a:t>If SSI is denied at the redetermination, benefits end after 2 months. </a:t>
            </a:r>
          </a:p>
        </p:txBody>
      </p:sp>
    </p:spTree>
  </p:cSld>
  <p:clrMapOvr>
    <a:masterClrMapping/>
  </p:clrMapOvr>
</p:sld>
</file>

<file path=ppt/slides/slide29.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C40EE922-E424-4C98-A3D3-A500F0479BF5}"/>
              </a:ext>
            </a:extLst>
          </p:cNvPr>
          <p:cNvSpPr>
            <a:spLocks noGrp="1" noChangeArrowheads="1"/>
          </p:cNvSpPr>
          <p:nvPr>
            <p:ph type="title"/>
          </p:nvPr>
        </p:nvSpPr>
        <p:spPr/>
        <p:txBody>
          <a:bodyPr/>
          <a:lstStyle/>
          <a:p>
            <a:r>
              <a:rPr lang="en-US" altLang="en-US" b="1"/>
              <a:t>Section 301 Rule</a:t>
            </a:r>
          </a:p>
        </p:txBody>
      </p:sp>
      <p:sp>
        <p:nvSpPr>
          <p:cNvPr id="3" name="Content Placeholder 2">
            <a:extLst>
              <a:ext uri="{FF2B5EF4-FFF2-40B4-BE49-F238E27FC236}">
                <a16:creationId xmlns:a16="http://schemas.microsoft.com/office/drawing/2014/main" id="{E53D8214-506E-4914-A430-BB9F9D69023A}"/>
              </a:ext>
            </a:extLst>
          </p:cNvPr>
          <p:cNvSpPr>
            <a:spLocks noGrp="1"/>
          </p:cNvSpPr>
          <p:nvPr>
            <p:ph idx="1"/>
          </p:nvPr>
        </p:nvSpPr>
        <p:spPr/>
        <p:txBody>
          <a:bodyPr/>
          <a:lstStyle/>
          <a:p>
            <a:pPr>
              <a:defRPr/>
            </a:pPr>
            <a:r>
              <a:rPr lang="en-US" dirty="0"/>
              <a:t>If SSI is denied at the Age 18 Redetermination, client may still qualify for continued SSI benefits under Section 301 IF: </a:t>
            </a:r>
          </a:p>
          <a:p>
            <a:pPr lvl="1">
              <a:defRPr/>
            </a:pPr>
            <a:r>
              <a:rPr lang="en-US" dirty="0"/>
              <a:t>He remains in high school past age 18; or</a:t>
            </a:r>
          </a:p>
          <a:p>
            <a:pPr lvl="1">
              <a:defRPr/>
            </a:pPr>
            <a:r>
              <a:rPr lang="en-US" dirty="0"/>
              <a:t>He is receiving vocational rehabilitation, training or education.</a:t>
            </a:r>
          </a:p>
          <a:p>
            <a:pPr marL="0" indent="0">
              <a:buFontTx/>
              <a:buNone/>
              <a:defRPr/>
            </a:pPr>
            <a:endParaRPr lang="en-US" dirty="0"/>
          </a:p>
        </p:txBody>
      </p:sp>
    </p:spTree>
  </p:cSld>
  <p:clrMapOvr>
    <a:masterClrMapping/>
  </p:clrMapOvr>
</p:sld>
</file>

<file path=ppt/slides/slide3.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4098" name="Content Placeholder 2">
            <a:extLst>
              <a:ext uri="{FF2B5EF4-FFF2-40B4-BE49-F238E27FC236}">
                <a16:creationId xmlns:a16="http://schemas.microsoft.com/office/drawing/2014/main" id="{FE7BECAB-B538-476E-A5F6-A41F5ADC85A7}"/>
              </a:ext>
            </a:extLst>
          </p:cNvPr>
          <p:cNvSpPr>
            <a:spLocks noGrp="1" noChangeArrowheads="1"/>
          </p:cNvSpPr>
          <p:nvPr>
            <p:ph idx="1"/>
          </p:nvPr>
        </p:nvSpPr>
        <p:spPr/>
        <p:txBody>
          <a:bodyPr/>
          <a:lstStyle/>
          <a:p>
            <a:pPr marL="0" indent="0" eaLnBrk="1" hangingPunct="1">
              <a:buFontTx/>
              <a:buNone/>
            </a:pPr>
            <a:r>
              <a:rPr lang="en-US" altLang="en-US"/>
              <a:t> </a:t>
            </a:r>
          </a:p>
        </p:txBody>
      </p:sp>
      <p:pic>
        <p:nvPicPr>
          <p:cNvPr id="3" name="Happy Birthday.mp4" descr="Video of minions singing Happy Birthday.">
            <a:hlinkClick r:id="" action="ppaction://media"/>
            <a:extLst>
              <a:ext uri="{FF2B5EF4-FFF2-40B4-BE49-F238E27FC236}">
                <a16:creationId xmlns:a16="http://schemas.microsoft.com/office/drawing/2014/main" id="{DDD8B838-7E55-4318-A0B7-97FDE7E8826F}"/>
              </a:ext>
            </a:extLst>
          </p:cNvPr>
          <p:cNvPicPr>
            <a:picLocks noRot="1" noChangeAspect="1"/>
          </p:cNvPicPr>
          <p:nvPr>
            <a:videoFile r:link="rId1"/>
          </p:nvPr>
        </p:nvPicPr>
        <p:blipFill>
          <a:blip r:embed="rId3">
            <a:extLst>
              <a:ext uri="{28A0092B-C50C-407E-A947-70E740481C1C}">
                <a14:useLocalDpi xmlns:a14="http://schemas.microsoft.com/office/drawing/2010/main" val="0"/>
              </a:ext>
            </a:extLst>
          </a:blip>
          <a:srcRect/>
          <a:stretch>
            <a:fillRect/>
          </a:stretch>
        </p:blipFill>
        <p:spPr bwMode="auto">
          <a:xfrm>
            <a:off x="63500" y="862013"/>
            <a:ext cx="8972550"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
                <p:cTn id="7" fill="hold" display="0">
                  <p:stCondLst>
                    <p:cond delay="indefinite"/>
                  </p:stCondLst>
                </p:cTn>
                <p:tgtEl>
                  <p:spTgt spid="3"/>
                </p:tgtEl>
              </p:cMediaNode>
            </p:video>
          </p:childTnLst>
        </p:cTn>
      </p:par>
    </p:tnLst>
  </p:timing>
</p:sld>
</file>

<file path=ppt/slides/slide30.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809DB829-AB5F-47F0-9BFE-BE71B66F07C5}"/>
              </a:ext>
            </a:extLst>
          </p:cNvPr>
          <p:cNvSpPr>
            <a:spLocks noGrp="1" noChangeArrowheads="1"/>
          </p:cNvSpPr>
          <p:nvPr>
            <p:ph type="title"/>
          </p:nvPr>
        </p:nvSpPr>
        <p:spPr/>
        <p:txBody>
          <a:bodyPr/>
          <a:lstStyle/>
          <a:p>
            <a:r>
              <a:rPr lang="en-US" altLang="en-US" b="1"/>
              <a:t>Section 301 Rule</a:t>
            </a:r>
          </a:p>
        </p:txBody>
      </p:sp>
      <p:sp>
        <p:nvSpPr>
          <p:cNvPr id="31747" name="Content Placeholder 2">
            <a:extLst>
              <a:ext uri="{FF2B5EF4-FFF2-40B4-BE49-F238E27FC236}">
                <a16:creationId xmlns:a16="http://schemas.microsoft.com/office/drawing/2014/main" id="{63067C50-B153-4809-A04D-76ECDE5BA3AF}"/>
              </a:ext>
            </a:extLst>
          </p:cNvPr>
          <p:cNvSpPr>
            <a:spLocks noGrp="1" noChangeArrowheads="1"/>
          </p:cNvSpPr>
          <p:nvPr>
            <p:ph idx="1"/>
          </p:nvPr>
        </p:nvSpPr>
        <p:spPr/>
        <p:txBody>
          <a:bodyPr/>
          <a:lstStyle/>
          <a:p>
            <a:r>
              <a:rPr lang="en-US" altLang="en-US"/>
              <a:t>Used to support a person while he makes efforts to work and increase his independence as long as he is involved in an approved program.</a:t>
            </a:r>
          </a:p>
          <a:p>
            <a:r>
              <a:rPr lang="en-US" altLang="en-US"/>
              <a:t>Person must tell SSA that he wants to claim Rule 301 benefits and must have proof of attendance in approved program.</a:t>
            </a:r>
          </a:p>
        </p:txBody>
      </p:sp>
    </p:spTree>
  </p:cSld>
  <p:clrMapOvr>
    <a:masterClrMapping/>
  </p:clrMapOvr>
</p:sld>
</file>

<file path=ppt/slides/slide31.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58E93874-5336-442F-A3D6-06A30571E3C0}"/>
              </a:ext>
            </a:extLst>
          </p:cNvPr>
          <p:cNvSpPr>
            <a:spLocks noGrp="1" noChangeArrowheads="1"/>
          </p:cNvSpPr>
          <p:nvPr>
            <p:ph type="title"/>
          </p:nvPr>
        </p:nvSpPr>
        <p:spPr/>
        <p:txBody>
          <a:bodyPr/>
          <a:lstStyle/>
          <a:p>
            <a:r>
              <a:rPr lang="en-US" altLang="en-US" b="1"/>
              <a:t>SSI-</a:t>
            </a:r>
            <a:br>
              <a:rPr lang="en-US" altLang="en-US" b="1"/>
            </a:br>
            <a:r>
              <a:rPr lang="en-US" altLang="en-US" b="1"/>
              <a:t>Working </a:t>
            </a:r>
          </a:p>
        </p:txBody>
      </p:sp>
      <p:sp>
        <p:nvSpPr>
          <p:cNvPr id="3" name="Content Placeholder 2">
            <a:extLst>
              <a:ext uri="{FF2B5EF4-FFF2-40B4-BE49-F238E27FC236}">
                <a16:creationId xmlns:a16="http://schemas.microsoft.com/office/drawing/2014/main" id="{46B0FA43-2584-41EC-BE9F-6ED9AC02E19A}"/>
              </a:ext>
            </a:extLst>
          </p:cNvPr>
          <p:cNvSpPr>
            <a:spLocks noGrp="1"/>
          </p:cNvSpPr>
          <p:nvPr>
            <p:ph idx="1"/>
          </p:nvPr>
        </p:nvSpPr>
        <p:spPr>
          <a:xfrm>
            <a:off x="433388" y="1989138"/>
            <a:ext cx="8229600" cy="4525962"/>
          </a:xfrm>
        </p:spPr>
        <p:txBody>
          <a:bodyPr/>
          <a:lstStyle/>
          <a:p>
            <a:pPr>
              <a:defRPr/>
            </a:pPr>
            <a:r>
              <a:rPr lang="en-US" dirty="0"/>
              <a:t>During the Age-18 Redetermination, any earnings will not be considered. </a:t>
            </a:r>
          </a:p>
          <a:p>
            <a:pPr marL="0" indent="0">
              <a:buFontTx/>
              <a:buNone/>
              <a:defRPr/>
            </a:pPr>
            <a:endParaRPr lang="en-US" dirty="0"/>
          </a:p>
          <a:p>
            <a:pPr>
              <a:defRPr/>
            </a:pPr>
            <a:r>
              <a:rPr lang="en-US" dirty="0"/>
              <a:t>If client is regularly attending school, he can earn up to $1870 per month or up to $7550 per year (2019 figures).</a:t>
            </a:r>
          </a:p>
        </p:txBody>
      </p:sp>
    </p:spTree>
  </p:cSld>
  <p:clrMapOvr>
    <a:masterClrMapping/>
  </p:clrMapOvr>
</p:sld>
</file>

<file path=ppt/slides/slide32.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34A103CA-A737-48D8-880E-0D33EE77B53F}"/>
              </a:ext>
            </a:extLst>
          </p:cNvPr>
          <p:cNvSpPr>
            <a:spLocks noGrp="1" noChangeArrowheads="1"/>
          </p:cNvSpPr>
          <p:nvPr>
            <p:ph type="title"/>
          </p:nvPr>
        </p:nvSpPr>
        <p:spPr/>
        <p:txBody>
          <a:bodyPr/>
          <a:lstStyle/>
          <a:p>
            <a:r>
              <a:rPr lang="en-US" altLang="en-US" b="1"/>
              <a:t>SSI: </a:t>
            </a:r>
            <a:br>
              <a:rPr lang="en-US" altLang="en-US" b="1"/>
            </a:br>
            <a:r>
              <a:rPr lang="en-US" altLang="en-US" b="1"/>
              <a:t>Adult Definition of Disability</a:t>
            </a:r>
          </a:p>
        </p:txBody>
      </p:sp>
      <p:sp>
        <p:nvSpPr>
          <p:cNvPr id="3" name="Content Placeholder 2">
            <a:extLst>
              <a:ext uri="{FF2B5EF4-FFF2-40B4-BE49-F238E27FC236}">
                <a16:creationId xmlns:a16="http://schemas.microsoft.com/office/drawing/2014/main" id="{F992F1D4-CC33-4843-8A9F-B829ABD3CA03}"/>
              </a:ext>
            </a:extLst>
          </p:cNvPr>
          <p:cNvSpPr>
            <a:spLocks noGrp="1"/>
          </p:cNvSpPr>
          <p:nvPr>
            <p:ph idx="1"/>
          </p:nvPr>
        </p:nvSpPr>
        <p:spPr/>
        <p:txBody>
          <a:bodyPr/>
          <a:lstStyle/>
          <a:p>
            <a:pPr>
              <a:defRPr/>
            </a:pPr>
            <a:r>
              <a:rPr lang="en-US" dirty="0"/>
              <a:t>Some conditions are assumed to be disabling, others are not. </a:t>
            </a:r>
          </a:p>
          <a:p>
            <a:pPr>
              <a:defRPr/>
            </a:pPr>
            <a:r>
              <a:rPr lang="en-US" dirty="0"/>
              <a:t>In general, in order to qualify for SSI as an adult, your disability must:</a:t>
            </a:r>
          </a:p>
          <a:p>
            <a:pPr marL="0" indent="0">
              <a:buFontTx/>
              <a:buNone/>
              <a:defRPr/>
            </a:pPr>
            <a:r>
              <a:rPr lang="en-US" dirty="0"/>
              <a:t>   1. significantly limit your ability to work;</a:t>
            </a:r>
          </a:p>
          <a:p>
            <a:pPr marL="0" indent="0">
              <a:buFontTx/>
              <a:buNone/>
              <a:defRPr/>
            </a:pPr>
            <a:r>
              <a:rPr lang="en-US" dirty="0"/>
              <a:t>   2. be expected to last a year or more; and               </a:t>
            </a:r>
          </a:p>
          <a:p>
            <a:pPr marL="0" indent="0">
              <a:buFontTx/>
              <a:buNone/>
              <a:defRPr/>
            </a:pPr>
            <a:r>
              <a:rPr lang="en-US" dirty="0"/>
              <a:t>   3. prevent Substantial Gainful Activity </a:t>
            </a:r>
          </a:p>
        </p:txBody>
      </p:sp>
    </p:spTree>
  </p:cSld>
  <p:clrMapOvr>
    <a:masterClrMapping/>
  </p:clrMapOvr>
</p:sld>
</file>

<file path=ppt/slides/slide33.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9B7AFF2F-87B5-48C1-B690-92A6BBDDB4D6}"/>
              </a:ext>
            </a:extLst>
          </p:cNvPr>
          <p:cNvSpPr>
            <a:spLocks noGrp="1" noChangeArrowheads="1"/>
          </p:cNvSpPr>
          <p:nvPr>
            <p:ph type="title"/>
          </p:nvPr>
        </p:nvSpPr>
        <p:spPr/>
        <p:txBody>
          <a:bodyPr/>
          <a:lstStyle/>
          <a:p>
            <a:r>
              <a:rPr lang="en-US" altLang="en-US" b="1"/>
              <a:t>One-Third Reduction</a:t>
            </a:r>
          </a:p>
        </p:txBody>
      </p:sp>
      <p:sp>
        <p:nvSpPr>
          <p:cNvPr id="34819" name="Content Placeholder 2">
            <a:extLst>
              <a:ext uri="{FF2B5EF4-FFF2-40B4-BE49-F238E27FC236}">
                <a16:creationId xmlns:a16="http://schemas.microsoft.com/office/drawing/2014/main" id="{FA7A9F4E-3A69-43DC-AEEF-852F2E956570}"/>
              </a:ext>
            </a:extLst>
          </p:cNvPr>
          <p:cNvSpPr>
            <a:spLocks noGrp="1" noChangeArrowheads="1"/>
          </p:cNvSpPr>
          <p:nvPr>
            <p:ph idx="1"/>
          </p:nvPr>
        </p:nvSpPr>
        <p:spPr/>
        <p:txBody>
          <a:bodyPr/>
          <a:lstStyle/>
          <a:p>
            <a:r>
              <a:rPr lang="en-US" altLang="en-US"/>
              <a:t>When an adult SSI recipient lives with family or friends and doesn’t pay his share of household expenses, his SSI benefit will be reduced by one-third.</a:t>
            </a:r>
          </a:p>
          <a:p>
            <a:r>
              <a:rPr lang="en-US" altLang="en-US"/>
              <a:t>In 2019, the SSI amount is $771. If a person does not pay his fair share of expenses, his benefit goes down to $514.</a:t>
            </a:r>
          </a:p>
        </p:txBody>
      </p:sp>
    </p:spTree>
  </p:cSld>
  <p:clrMapOvr>
    <a:masterClrMapping/>
  </p:clrMapOvr>
</p:sld>
</file>

<file path=ppt/slides/slide34.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B6B01311-DB98-4475-911C-5135DF5A4835}"/>
              </a:ext>
            </a:extLst>
          </p:cNvPr>
          <p:cNvSpPr>
            <a:spLocks noGrp="1" noChangeArrowheads="1"/>
          </p:cNvSpPr>
          <p:nvPr>
            <p:ph type="title"/>
          </p:nvPr>
        </p:nvSpPr>
        <p:spPr/>
        <p:txBody>
          <a:bodyPr/>
          <a:lstStyle/>
          <a:p>
            <a:r>
              <a:rPr lang="en-US" altLang="en-US" b="1"/>
              <a:t>Avoiding the 1/3 Reduction</a:t>
            </a:r>
            <a:endParaRPr lang="en-US" altLang="en-US"/>
          </a:p>
        </p:txBody>
      </p:sp>
      <p:sp>
        <p:nvSpPr>
          <p:cNvPr id="35843" name="Content Placeholder 2">
            <a:extLst>
              <a:ext uri="{FF2B5EF4-FFF2-40B4-BE49-F238E27FC236}">
                <a16:creationId xmlns:a16="http://schemas.microsoft.com/office/drawing/2014/main" id="{5CD88DE2-439B-44C1-A144-92CE5B4EB3DD}"/>
              </a:ext>
            </a:extLst>
          </p:cNvPr>
          <p:cNvSpPr>
            <a:spLocks noGrp="1" noChangeArrowheads="1"/>
          </p:cNvSpPr>
          <p:nvPr>
            <p:ph idx="1"/>
          </p:nvPr>
        </p:nvSpPr>
        <p:spPr>
          <a:xfrm>
            <a:off x="457200" y="1916113"/>
            <a:ext cx="8229600" cy="4525962"/>
          </a:xfrm>
        </p:spPr>
        <p:txBody>
          <a:bodyPr/>
          <a:lstStyle/>
          <a:p>
            <a:r>
              <a:rPr lang="en-US" altLang="en-US"/>
              <a:t>Submit a simple statement to SSA stating SSI recipient will pay his “fair share” of household expenses or rent space in the home at a “flat rate”. </a:t>
            </a:r>
          </a:p>
          <a:p>
            <a:r>
              <a:rPr lang="en-US" altLang="en-US"/>
              <a:t>The amount the person pays must be under the total SSI amount ($771 in 2019) or SSA will determine he can’t afford it and will apply the 1/3 reduction.</a:t>
            </a:r>
          </a:p>
          <a:p>
            <a:endParaRPr lang="en-US" altLang="en-US"/>
          </a:p>
        </p:txBody>
      </p:sp>
    </p:spTree>
  </p:cSld>
  <p:clrMapOvr>
    <a:masterClrMapping/>
  </p:clrMapOvr>
</p:sld>
</file>

<file path=ppt/slides/slide35.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14490B0E-761D-4493-93BE-0C528700AF79}"/>
              </a:ext>
            </a:extLst>
          </p:cNvPr>
          <p:cNvSpPr>
            <a:spLocks noGrp="1" noChangeArrowheads="1"/>
          </p:cNvSpPr>
          <p:nvPr>
            <p:ph type="title"/>
          </p:nvPr>
        </p:nvSpPr>
        <p:spPr/>
        <p:txBody>
          <a:bodyPr/>
          <a:lstStyle/>
          <a:p>
            <a:r>
              <a:rPr lang="en-US" altLang="en-US" b="1"/>
              <a:t>Estate Planning</a:t>
            </a:r>
          </a:p>
        </p:txBody>
      </p:sp>
      <p:sp>
        <p:nvSpPr>
          <p:cNvPr id="3" name="Content Placeholder 2">
            <a:extLst>
              <a:ext uri="{FF2B5EF4-FFF2-40B4-BE49-F238E27FC236}">
                <a16:creationId xmlns:a16="http://schemas.microsoft.com/office/drawing/2014/main" id="{ACF49BB9-22A7-4291-A56E-3CA8FAC7E971}"/>
              </a:ext>
            </a:extLst>
          </p:cNvPr>
          <p:cNvSpPr>
            <a:spLocks noGrp="1"/>
          </p:cNvSpPr>
          <p:nvPr>
            <p:ph idx="1"/>
          </p:nvPr>
        </p:nvSpPr>
        <p:spPr/>
        <p:txBody>
          <a:bodyPr/>
          <a:lstStyle/>
          <a:p>
            <a:pPr>
              <a:defRPr/>
            </a:pPr>
            <a:r>
              <a:rPr lang="en-US" dirty="0"/>
              <a:t>SSI and Medicaid Asset Limit</a:t>
            </a:r>
          </a:p>
          <a:p>
            <a:pPr>
              <a:defRPr/>
            </a:pPr>
            <a:r>
              <a:rPr lang="en-US" dirty="0"/>
              <a:t>Special Needs Trust</a:t>
            </a:r>
          </a:p>
          <a:p>
            <a:pPr marL="0" indent="0">
              <a:buFontTx/>
              <a:buNone/>
              <a:defRPr/>
            </a:pPr>
            <a:endParaRPr lang="en-US" dirty="0"/>
          </a:p>
          <a:p>
            <a:pPr>
              <a:defRPr/>
            </a:pPr>
            <a:endParaRPr lang="en-US" dirty="0"/>
          </a:p>
        </p:txBody>
      </p:sp>
    </p:spTree>
  </p:cSld>
  <p:clrMapOvr>
    <a:masterClrMapping/>
  </p:clrMapOvr>
</p:sld>
</file>

<file path=ppt/slides/slide36.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pic>
        <p:nvPicPr>
          <p:cNvPr id="3" name="Lets Talk About Sex.mp4" descr="Video of the song Let's Talk about Sex">
            <a:hlinkClick r:id="" action="ppaction://media"/>
            <a:extLst>
              <a:ext uri="{FF2B5EF4-FFF2-40B4-BE49-F238E27FC236}">
                <a16:creationId xmlns:a16="http://schemas.microsoft.com/office/drawing/2014/main" id="{8C8624E9-19DC-423D-B799-7A408B270B65}"/>
              </a:ext>
            </a:extLst>
          </p:cNvPr>
          <p:cNvPicPr>
            <a:picLocks noGrp="1" noRot="1" noChangeAspect="1" noChangeArrowheads="1"/>
          </p:cNvPicPr>
          <p:nvPr>
            <p:ph idx="1"/>
            <a:videoFile r:link="rId1"/>
          </p:nvPr>
        </p:nvPicPr>
        <p:blipFill>
          <a:blip r:embed="rId3">
            <a:extLst>
              <a:ext uri="{28A0092B-C50C-407E-A947-70E740481C1C}">
                <a14:useLocalDpi xmlns:a14="http://schemas.microsoft.com/office/drawing/2010/main" val="0"/>
              </a:ext>
            </a:extLst>
          </a:blip>
          <a:srcRect/>
          <a:stretch>
            <a:fillRect/>
          </a:stretch>
        </p:blipFill>
        <p:spPr>
          <a:xfrm>
            <a:off x="250825" y="62755"/>
            <a:ext cx="8713788" cy="6678613"/>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
                <p:cTn id="7" fill="hold" display="0">
                  <p:stCondLst>
                    <p:cond delay="indefinite"/>
                  </p:stCondLst>
                </p:cTn>
                <p:tgtEl>
                  <p:spTgt spid="3"/>
                </p:tgtEl>
              </p:cMediaNode>
            </p:video>
          </p:childTnLst>
        </p:cTn>
      </p:par>
    </p:tnLst>
  </p:timing>
</p:sld>
</file>

<file path=ppt/slides/slide37.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99C9FE1E-5F57-49B5-9E8A-5827074B0BD4}"/>
              </a:ext>
            </a:extLst>
          </p:cNvPr>
          <p:cNvSpPr>
            <a:spLocks noGrp="1" noChangeArrowheads="1"/>
          </p:cNvSpPr>
          <p:nvPr>
            <p:ph type="title"/>
          </p:nvPr>
        </p:nvSpPr>
        <p:spPr/>
        <p:txBody>
          <a:bodyPr/>
          <a:lstStyle/>
          <a:p>
            <a:pPr eaLnBrk="1" hangingPunct="1"/>
            <a:r>
              <a:rPr lang="en-US" altLang="en-US" sz="4200" b="1"/>
              <a:t>Relationships and the “S word”</a:t>
            </a:r>
          </a:p>
        </p:txBody>
      </p:sp>
      <p:pic>
        <p:nvPicPr>
          <p:cNvPr id="38915" name="Picture 2" descr="Picture of two young people giving a side ug while smiling for the camera. ">
            <a:extLst>
              <a:ext uri="{FF2B5EF4-FFF2-40B4-BE49-F238E27FC236}">
                <a16:creationId xmlns:a16="http://schemas.microsoft.com/office/drawing/2014/main" id="{76B6CC44-4743-433E-8E2D-3EB553A82A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1288" y="1417638"/>
            <a:ext cx="3781425" cy="391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
                <a:headEnd/>
                <a:tailEnd/>
              </a14:hiddenLine>
            </a:ext>
          </a:extLst>
        </p:spPr>
      </p:pic>
    </p:spTree>
  </p:cSld>
  <p:clrMapOvr>
    <a:masterClrMapping/>
  </p:clrMapOvr>
</p:sld>
</file>

<file path=ppt/slides/slide38.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E4FE0998-48A2-44D8-8EB4-91D2063E206A}"/>
              </a:ext>
            </a:extLst>
          </p:cNvPr>
          <p:cNvSpPr>
            <a:spLocks noGrp="1" noChangeArrowheads="1"/>
          </p:cNvSpPr>
          <p:nvPr>
            <p:ph type="title"/>
          </p:nvPr>
        </p:nvSpPr>
        <p:spPr/>
        <p:txBody>
          <a:bodyPr/>
          <a:lstStyle/>
          <a:p>
            <a:r>
              <a:rPr lang="en-US" altLang="en-US" b="1"/>
              <a:t>Feelings May Be Adult, But…</a:t>
            </a:r>
          </a:p>
        </p:txBody>
      </p:sp>
      <p:sp>
        <p:nvSpPr>
          <p:cNvPr id="3" name="Content Placeholder 2">
            <a:extLst>
              <a:ext uri="{FF2B5EF4-FFF2-40B4-BE49-F238E27FC236}">
                <a16:creationId xmlns:a16="http://schemas.microsoft.com/office/drawing/2014/main" id="{72F388CB-C3D2-47DE-8A25-49C883A6B193}"/>
              </a:ext>
            </a:extLst>
          </p:cNvPr>
          <p:cNvSpPr>
            <a:spLocks noGrp="1"/>
          </p:cNvSpPr>
          <p:nvPr>
            <p:ph idx="1"/>
          </p:nvPr>
        </p:nvSpPr>
        <p:spPr/>
        <p:txBody>
          <a:bodyPr/>
          <a:lstStyle/>
          <a:p>
            <a:pPr>
              <a:defRPr/>
            </a:pPr>
            <a:r>
              <a:rPr lang="en-US" dirty="0"/>
              <a:t>It’s important to have conversations about what is acceptable and what is not.</a:t>
            </a:r>
          </a:p>
          <a:p>
            <a:pPr>
              <a:defRPr/>
            </a:pPr>
            <a:r>
              <a:rPr lang="en-US" dirty="0"/>
              <a:t>If an adult acts on feelings without understanding the consequences, those actions could affect the rest of his life. </a:t>
            </a:r>
          </a:p>
          <a:p>
            <a:pPr>
              <a:defRPr/>
            </a:pPr>
            <a:r>
              <a:rPr lang="en-US" dirty="0"/>
              <a:t>Parents (and some providers) have a hard time accepting that people with IDD have these feelings and do not talk about it. </a:t>
            </a:r>
          </a:p>
          <a:p>
            <a:pPr marL="0" indent="0">
              <a:buFontTx/>
              <a:buNone/>
              <a:defRPr/>
            </a:pPr>
            <a:endParaRPr lang="en-US" dirty="0"/>
          </a:p>
        </p:txBody>
      </p:sp>
    </p:spTree>
  </p:cSld>
  <p:clrMapOvr>
    <a:masterClrMapping/>
  </p:clrMapOvr>
</p:sld>
</file>

<file path=ppt/slides/slide39.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0BBEAFC3-805D-48C7-A062-94554E488104}"/>
              </a:ext>
            </a:extLst>
          </p:cNvPr>
          <p:cNvSpPr>
            <a:spLocks noGrp="1" noChangeArrowheads="1"/>
          </p:cNvSpPr>
          <p:nvPr>
            <p:ph type="title"/>
          </p:nvPr>
        </p:nvSpPr>
        <p:spPr/>
        <p:txBody>
          <a:bodyPr/>
          <a:lstStyle/>
          <a:p>
            <a:r>
              <a:rPr lang="en-US" altLang="en-US" b="1"/>
              <a:t>Lifelong Consequences</a:t>
            </a:r>
          </a:p>
        </p:txBody>
      </p:sp>
      <p:sp>
        <p:nvSpPr>
          <p:cNvPr id="40963" name="Content Placeholder 2">
            <a:extLst>
              <a:ext uri="{FF2B5EF4-FFF2-40B4-BE49-F238E27FC236}">
                <a16:creationId xmlns:a16="http://schemas.microsoft.com/office/drawing/2014/main" id="{5D924D1E-D99E-41E0-8C0D-A388EDDEDBD0}"/>
              </a:ext>
            </a:extLst>
          </p:cNvPr>
          <p:cNvSpPr>
            <a:spLocks noGrp="1" noChangeArrowheads="1"/>
          </p:cNvSpPr>
          <p:nvPr>
            <p:ph idx="1"/>
          </p:nvPr>
        </p:nvSpPr>
        <p:spPr/>
        <p:txBody>
          <a:bodyPr/>
          <a:lstStyle/>
          <a:p>
            <a:r>
              <a:rPr lang="en-US" altLang="en-US"/>
              <a:t>People with IDD are often drawn to people who are younger. Once an individual turns 18, this becomes a serious issue because they may engage in activities with minors that will lead to criminal action.</a:t>
            </a:r>
          </a:p>
          <a:p>
            <a:r>
              <a:rPr lang="en-US" altLang="en-US"/>
              <a:t>Statutory rape does NOT require intent! If an adult has sexual relations with a minor, he could face criminal charges. </a:t>
            </a:r>
          </a:p>
        </p:txBody>
      </p:sp>
    </p:spTree>
  </p:cSld>
  <p:clrMapOvr>
    <a:masterClrMapping/>
  </p:clrMapOvr>
</p:sld>
</file>

<file path=ppt/slides/slide4.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143362" name="Rectangle 2">
            <a:extLst>
              <a:ext uri="{FF2B5EF4-FFF2-40B4-BE49-F238E27FC236}">
                <a16:creationId xmlns:a16="http://schemas.microsoft.com/office/drawing/2014/main" id="{2DAE7B86-CF33-486B-A339-1248C31D0F2A}"/>
              </a:ext>
            </a:extLst>
          </p:cNvPr>
          <p:cNvSpPr>
            <a:spLocks noGrp="1" noChangeArrowheads="1"/>
          </p:cNvSpPr>
          <p:nvPr>
            <p:ph type="title"/>
          </p:nvPr>
        </p:nvSpPr>
        <p:spPr>
          <a:xfrm>
            <a:off x="468313" y="404813"/>
            <a:ext cx="8229600" cy="782637"/>
          </a:xfrm>
        </p:spPr>
        <p:txBody>
          <a:bodyPr/>
          <a:lstStyle/>
          <a:p>
            <a:pPr eaLnBrk="1" hangingPunct="1">
              <a:defRPr/>
            </a:pPr>
            <a:r>
              <a:rPr lang="en-US" altLang="en-US" sz="5400" dirty="0">
                <a:solidFill>
                  <a:schemeClr val="accent6">
                    <a:lumMod val="75%"/>
                  </a:schemeClr>
                </a:solidFill>
              </a:rPr>
              <a:t>What happened??</a:t>
            </a:r>
          </a:p>
        </p:txBody>
      </p:sp>
      <p:pic>
        <p:nvPicPr>
          <p:cNvPr id="5123" name="Picture 5" descr="Birthday cake with a topper that has balloons and stars and the words 18 Today. ">
            <a:extLst>
              <a:ext uri="{FF2B5EF4-FFF2-40B4-BE49-F238E27FC236}">
                <a16:creationId xmlns:a16="http://schemas.microsoft.com/office/drawing/2014/main" id="{B14A6D63-86E1-4691-9BD3-4B4FE64543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3125" y="1412875"/>
            <a:ext cx="4879975" cy="526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
                <a:headEnd/>
                <a:tailEnd/>
              </a14:hiddenLine>
            </a:ext>
          </a:extLst>
        </p:spPr>
      </p:pic>
    </p:spTree>
  </p:cSld>
  <p:clrMapOvr>
    <a:masterClrMapping/>
  </p:clrMapOvr>
</p:sld>
</file>

<file path=ppt/slides/slide40.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pic>
        <p:nvPicPr>
          <p:cNvPr id="3" name="Law and Order.mp4" descr="Opening theme song from the TV show Law and Order">
            <a:hlinkClick r:id="" action="ppaction://media"/>
            <a:extLst>
              <a:ext uri="{FF2B5EF4-FFF2-40B4-BE49-F238E27FC236}">
                <a16:creationId xmlns:a16="http://schemas.microsoft.com/office/drawing/2014/main" id="{8E3DED45-8F8B-4D38-ADDB-E0DE94B3E8FB}"/>
              </a:ext>
            </a:extLst>
          </p:cNvPr>
          <p:cNvPicPr>
            <a:picLocks noGrp="1" noRot="1" noChangeAspect="1" noChangeArrowheads="1"/>
          </p:cNvPicPr>
          <p:nvPr>
            <p:ph idx="1"/>
            <a:videoFile r:link="rId1"/>
          </p:nvPr>
        </p:nvPicPr>
        <p:blipFill>
          <a:blip r:embed="rId3">
            <a:extLst>
              <a:ext uri="{28A0092B-C50C-407E-A947-70E740481C1C}">
                <a14:useLocalDpi xmlns:a14="http://schemas.microsoft.com/office/drawing/2010/main" val="0"/>
              </a:ext>
            </a:extLst>
          </a:blip>
          <a:srcRect/>
          <a:stretch>
            <a:fillRect/>
          </a:stretch>
        </p:blipFill>
        <p:spPr>
          <a:xfrm>
            <a:off x="250825" y="115888"/>
            <a:ext cx="8702675" cy="6672262"/>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
                <p:cTn id="7" fill="hold" display="0">
                  <p:stCondLst>
                    <p:cond delay="indefinite"/>
                  </p:stCondLst>
                </p:cTn>
                <p:tgtEl>
                  <p:spTgt spid="3"/>
                </p:tgtEl>
              </p:cMediaNode>
            </p:video>
          </p:childTnLst>
        </p:cTn>
      </p:par>
    </p:tnLst>
  </p:timing>
</p:sld>
</file>

<file path=ppt/slides/slide41.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6EE66971-92B0-46E4-8B92-C6F3474C61F0}"/>
              </a:ext>
            </a:extLst>
          </p:cNvPr>
          <p:cNvSpPr>
            <a:spLocks noGrp="1" noChangeArrowheads="1"/>
          </p:cNvSpPr>
          <p:nvPr>
            <p:ph type="title"/>
          </p:nvPr>
        </p:nvSpPr>
        <p:spPr/>
        <p:txBody>
          <a:bodyPr/>
          <a:lstStyle/>
          <a:p>
            <a:pPr eaLnBrk="1" hangingPunct="1"/>
            <a:r>
              <a:rPr lang="en-US" altLang="en-US" b="1"/>
              <a:t>Legal System</a:t>
            </a:r>
          </a:p>
        </p:txBody>
      </p:sp>
      <p:pic>
        <p:nvPicPr>
          <p:cNvPr id="43011" name="Picture 2" descr="Picture of a police interrogation room. There are four people sitting around a table. On one side of the table are two police officers in flak jackets that say police, one a white woman with dark hair in a bun and one a white man with short brown hair. On the other side is a young white man with brown hair who has his right hand near his mouth and a young white woman with long brown hair in a button shirt and jacket.">
            <a:extLst>
              <a:ext uri="{FF2B5EF4-FFF2-40B4-BE49-F238E27FC236}">
                <a16:creationId xmlns:a16="http://schemas.microsoft.com/office/drawing/2014/main" id="{035F2EFA-A707-4775-8E0D-F3AE8EA8F3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9050" y="1417638"/>
            <a:ext cx="6565900" cy="402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
                <a:headEnd/>
                <a:tailEnd/>
              </a14:hiddenLine>
            </a:ext>
          </a:extLst>
        </p:spPr>
      </p:pic>
    </p:spTree>
  </p:cSld>
  <p:clrMapOvr>
    <a:masterClrMapping/>
  </p:clrMapOvr>
</p:sld>
</file>

<file path=ppt/slides/slide42.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76D41EC1-7C74-44C2-BEEA-41EB5F19E9E8}"/>
              </a:ext>
            </a:extLst>
          </p:cNvPr>
          <p:cNvSpPr>
            <a:spLocks noGrp="1" noChangeArrowheads="1"/>
          </p:cNvSpPr>
          <p:nvPr>
            <p:ph type="title"/>
          </p:nvPr>
        </p:nvSpPr>
        <p:spPr>
          <a:xfrm>
            <a:off x="319088" y="274638"/>
            <a:ext cx="8505825" cy="1143000"/>
          </a:xfrm>
        </p:spPr>
        <p:txBody>
          <a:bodyPr/>
          <a:lstStyle/>
          <a:p>
            <a:r>
              <a:rPr lang="en-US" altLang="en-US" sz="3600" b="1"/>
              <a:t>You Have the Right to Remain Silent…</a:t>
            </a:r>
          </a:p>
        </p:txBody>
      </p:sp>
      <p:sp>
        <p:nvSpPr>
          <p:cNvPr id="44035" name="Content Placeholder 2">
            <a:extLst>
              <a:ext uri="{FF2B5EF4-FFF2-40B4-BE49-F238E27FC236}">
                <a16:creationId xmlns:a16="http://schemas.microsoft.com/office/drawing/2014/main" id="{F72A342C-82B3-49F2-9D47-7852C9983F1E}"/>
              </a:ext>
            </a:extLst>
          </p:cNvPr>
          <p:cNvSpPr>
            <a:spLocks noGrp="1" noChangeArrowheads="1"/>
          </p:cNvSpPr>
          <p:nvPr>
            <p:ph idx="1"/>
          </p:nvPr>
        </p:nvSpPr>
        <p:spPr>
          <a:xfrm>
            <a:off x="457200" y="1417638"/>
            <a:ext cx="8229600" cy="4819650"/>
          </a:xfrm>
        </p:spPr>
        <p:txBody>
          <a:bodyPr/>
          <a:lstStyle/>
          <a:p>
            <a:r>
              <a:rPr lang="en-US" altLang="en-US"/>
              <a:t>Minors can ask for a parent to be present during questioning and once he asks for his parent, police must stop questions until the parent arrives. This is NOT the case with adults, even adults with disabilities.</a:t>
            </a:r>
          </a:p>
          <a:p>
            <a:r>
              <a:rPr lang="en-US" altLang="en-US"/>
              <a:t>People with IDD often answer questions in ways they think the questioner wants them to.</a:t>
            </a:r>
          </a:p>
        </p:txBody>
      </p:sp>
    </p:spTree>
  </p:cSld>
  <p:clrMapOvr>
    <a:masterClrMapping/>
  </p:clrMapOvr>
</p:sld>
</file>

<file path=ppt/slides/slide43.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E13A13F7-6482-4406-B0A5-DEC1938BD227}"/>
              </a:ext>
            </a:extLst>
          </p:cNvPr>
          <p:cNvSpPr>
            <a:spLocks noGrp="1" noChangeArrowheads="1"/>
          </p:cNvSpPr>
          <p:nvPr>
            <p:ph type="title"/>
          </p:nvPr>
        </p:nvSpPr>
        <p:spPr/>
        <p:txBody>
          <a:bodyPr/>
          <a:lstStyle/>
          <a:p>
            <a:r>
              <a:rPr lang="en-US" altLang="en-US" sz="3600" b="1"/>
              <a:t>You Have the Right to an Attorney…</a:t>
            </a:r>
          </a:p>
        </p:txBody>
      </p:sp>
      <p:sp>
        <p:nvSpPr>
          <p:cNvPr id="45059" name="Content Placeholder 2">
            <a:extLst>
              <a:ext uri="{FF2B5EF4-FFF2-40B4-BE49-F238E27FC236}">
                <a16:creationId xmlns:a16="http://schemas.microsoft.com/office/drawing/2014/main" id="{54363C6B-FE5E-4C41-920E-2B5303D26918}"/>
              </a:ext>
            </a:extLst>
          </p:cNvPr>
          <p:cNvSpPr>
            <a:spLocks noGrp="1" noChangeArrowheads="1"/>
          </p:cNvSpPr>
          <p:nvPr>
            <p:ph idx="1"/>
          </p:nvPr>
        </p:nvSpPr>
        <p:spPr/>
        <p:txBody>
          <a:bodyPr/>
          <a:lstStyle/>
          <a:p>
            <a:r>
              <a:rPr lang="en-US" altLang="en-US"/>
              <a:t>It’s very important to prepare individuals for any interaction with law enforcement.</a:t>
            </a:r>
          </a:p>
          <a:p>
            <a:r>
              <a:rPr lang="en-US" altLang="en-US"/>
              <a:t>For individuals who may not understand the finer points of the legal process, just teaching them to say “I want a lawyer” in response to any question from the police will protect them. (This is good advice for everyone!)</a:t>
            </a:r>
          </a:p>
        </p:txBody>
      </p:sp>
    </p:spTree>
  </p:cSld>
  <p:clrMapOvr>
    <a:masterClrMapping/>
  </p:clrMapOvr>
</p:sld>
</file>

<file path=ppt/slides/slide44.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48758602-2135-4528-B35B-9F86EED89928}"/>
              </a:ext>
            </a:extLst>
          </p:cNvPr>
          <p:cNvSpPr>
            <a:spLocks noGrp="1" noChangeArrowheads="1"/>
          </p:cNvSpPr>
          <p:nvPr>
            <p:ph type="title"/>
          </p:nvPr>
        </p:nvSpPr>
        <p:spPr/>
        <p:txBody>
          <a:bodyPr/>
          <a:lstStyle/>
          <a:p>
            <a:r>
              <a:rPr lang="en-US" altLang="en-US" b="1"/>
              <a:t>Does Guardianship Protect Against Criminal Charges?</a:t>
            </a:r>
          </a:p>
        </p:txBody>
      </p:sp>
      <p:sp>
        <p:nvSpPr>
          <p:cNvPr id="46083" name="Content Placeholder 2">
            <a:extLst>
              <a:ext uri="{FF2B5EF4-FFF2-40B4-BE49-F238E27FC236}">
                <a16:creationId xmlns:a16="http://schemas.microsoft.com/office/drawing/2014/main" id="{EB214832-0C90-4C41-B833-33491F2FCA5F}"/>
              </a:ext>
            </a:extLst>
          </p:cNvPr>
          <p:cNvSpPr>
            <a:spLocks noGrp="1" noChangeArrowheads="1"/>
          </p:cNvSpPr>
          <p:nvPr>
            <p:ph idx="1"/>
          </p:nvPr>
        </p:nvSpPr>
        <p:spPr/>
        <p:txBody>
          <a:bodyPr/>
          <a:lstStyle/>
          <a:p>
            <a:r>
              <a:rPr lang="en-US" altLang="en-US"/>
              <a:t>A person with a guardian can be arrested, questioned, convicted and imprisoned.</a:t>
            </a:r>
          </a:p>
          <a:p>
            <a:r>
              <a:rPr lang="en-US" altLang="en-US"/>
              <a:t>Test of capacity is different in these contexts:</a:t>
            </a:r>
          </a:p>
          <a:p>
            <a:pPr lvl="1"/>
            <a:r>
              <a:rPr lang="en-US" altLang="en-US"/>
              <a:t>Guardianship</a:t>
            </a:r>
          </a:p>
          <a:p>
            <a:pPr lvl="1"/>
            <a:r>
              <a:rPr lang="en-US" altLang="en-US"/>
              <a:t>At the time of the offense</a:t>
            </a:r>
          </a:p>
          <a:p>
            <a:pPr lvl="1"/>
            <a:r>
              <a:rPr lang="en-US" altLang="en-US"/>
              <a:t>To stand trial</a:t>
            </a:r>
          </a:p>
          <a:p>
            <a:pPr lvl="1"/>
            <a:r>
              <a:rPr lang="en-US" altLang="en-US"/>
              <a:t>To be executed</a:t>
            </a:r>
          </a:p>
        </p:txBody>
      </p:sp>
    </p:spTree>
  </p:cSld>
  <p:clrMapOvr>
    <a:masterClrMapping/>
  </p:clrMapOvr>
</p:sld>
</file>

<file path=ppt/slides/slide45.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pic>
        <p:nvPicPr>
          <p:cNvPr id="3" name="Pomp and Circumstance.mp4" descr="Video of Pomp and Circumstance">
            <a:hlinkClick r:id="" action="ppaction://media"/>
            <a:extLst>
              <a:ext uri="{FF2B5EF4-FFF2-40B4-BE49-F238E27FC236}">
                <a16:creationId xmlns:a16="http://schemas.microsoft.com/office/drawing/2014/main" id="{4CCC5BB0-AA72-4736-9AF9-01ED3839B17D}"/>
              </a:ext>
            </a:extLst>
          </p:cNvPr>
          <p:cNvPicPr>
            <a:picLocks noGrp="1" noRot="1" noChangeAspect="1" noChangeArrowheads="1"/>
          </p:cNvPicPr>
          <p:nvPr>
            <p:ph idx="1"/>
            <a:videoFile r:link="rId1"/>
          </p:nvPr>
        </p:nvPicPr>
        <p:blipFill>
          <a:blip r:embed="rId3">
            <a:extLst>
              <a:ext uri="{28A0092B-C50C-407E-A947-70E740481C1C}">
                <a14:useLocalDpi xmlns:a14="http://schemas.microsoft.com/office/drawing/2010/main" val="0"/>
              </a:ext>
            </a:extLst>
          </a:blip>
          <a:srcRect/>
          <a:stretch>
            <a:fillRect/>
          </a:stretch>
        </p:blipFill>
        <p:spPr>
          <a:xfrm>
            <a:off x="0" y="908050"/>
            <a:ext cx="9144000" cy="5143500"/>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
                <p:cTn id="7" fill="hold" display="0">
                  <p:stCondLst>
                    <p:cond delay="indefinite"/>
                  </p:stCondLst>
                </p:cTn>
                <p:tgtEl>
                  <p:spTgt spid="3"/>
                </p:tgtEl>
              </p:cMediaNode>
            </p:video>
          </p:childTnLst>
        </p:cTn>
      </p:par>
    </p:tnLst>
  </p:timing>
</p:sld>
</file>

<file path=ppt/slides/slide46.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0ABAF-2BB4-4261-9B99-16E9CA5FDD94}"/>
              </a:ext>
            </a:extLst>
          </p:cNvPr>
          <p:cNvSpPr>
            <a:spLocks noGrp="1"/>
          </p:cNvSpPr>
          <p:nvPr>
            <p:ph type="title"/>
          </p:nvPr>
        </p:nvSpPr>
        <p:spPr>
          <a:xfrm>
            <a:off x="457200" y="274638"/>
            <a:ext cx="8229600" cy="1282700"/>
          </a:xfrm>
        </p:spPr>
        <p:txBody>
          <a:bodyPr/>
          <a:lstStyle/>
          <a:p>
            <a:pPr eaLnBrk="1" hangingPunct="1">
              <a:defRPr/>
            </a:pPr>
            <a:r>
              <a:rPr lang="en-US" b="1" dirty="0">
                <a:solidFill>
                  <a:schemeClr val="accent6">
                    <a:lumMod val="75%"/>
                  </a:schemeClr>
                </a:solidFill>
              </a:rPr>
              <a:t>Preparing for Life </a:t>
            </a:r>
            <a:br>
              <a:rPr lang="en-US" b="1" dirty="0">
                <a:solidFill>
                  <a:schemeClr val="accent6">
                    <a:lumMod val="75%"/>
                  </a:schemeClr>
                </a:solidFill>
              </a:rPr>
            </a:br>
            <a:r>
              <a:rPr lang="en-US" b="1" dirty="0">
                <a:solidFill>
                  <a:schemeClr val="accent6">
                    <a:lumMod val="75%"/>
                  </a:schemeClr>
                </a:solidFill>
              </a:rPr>
              <a:t>After High School</a:t>
            </a:r>
          </a:p>
        </p:txBody>
      </p:sp>
      <p:pic>
        <p:nvPicPr>
          <p:cNvPr id="48131" name="Content Placeholder 3" descr="A wordle of words related to graduation such as &quot;choices&quot;, &quot;prepared&quot;, &quot;planning&quot;">
            <a:extLst>
              <a:ext uri="{FF2B5EF4-FFF2-40B4-BE49-F238E27FC236}">
                <a16:creationId xmlns:a16="http://schemas.microsoft.com/office/drawing/2014/main" id="{18C1BB8A-2ADC-4655-8135-A930D614056F}"/>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095375" y="1844675"/>
            <a:ext cx="6953250" cy="4022725"/>
          </a:xfrm>
        </p:spPr>
      </p:pic>
    </p:spTree>
  </p:cSld>
  <p:clrMapOvr>
    <a:masterClrMapping/>
  </p:clrMapOvr>
</p:sld>
</file>

<file path=ppt/slides/slide47.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id="{7B578993-2EAC-449F-B721-D280791314E5}"/>
              </a:ext>
            </a:extLst>
          </p:cNvPr>
          <p:cNvSpPr>
            <a:spLocks noGrp="1" noChangeArrowheads="1"/>
          </p:cNvSpPr>
          <p:nvPr>
            <p:ph type="title"/>
          </p:nvPr>
        </p:nvSpPr>
        <p:spPr/>
        <p:txBody>
          <a:bodyPr/>
          <a:lstStyle/>
          <a:p>
            <a:r>
              <a:rPr lang="en-US" altLang="en-US" b="1"/>
              <a:t>Changes in Education</a:t>
            </a:r>
          </a:p>
        </p:txBody>
      </p:sp>
      <p:sp>
        <p:nvSpPr>
          <p:cNvPr id="49155" name="Content Placeholder 2">
            <a:extLst>
              <a:ext uri="{FF2B5EF4-FFF2-40B4-BE49-F238E27FC236}">
                <a16:creationId xmlns:a16="http://schemas.microsoft.com/office/drawing/2014/main" id="{A6C4AEBA-081F-4787-8E7C-4DB143817DB7}"/>
              </a:ext>
            </a:extLst>
          </p:cNvPr>
          <p:cNvSpPr>
            <a:spLocks noGrp="1" noChangeArrowheads="1"/>
          </p:cNvSpPr>
          <p:nvPr>
            <p:ph idx="1"/>
          </p:nvPr>
        </p:nvSpPr>
        <p:spPr/>
        <p:txBody>
          <a:bodyPr/>
          <a:lstStyle/>
          <a:p>
            <a:r>
              <a:rPr lang="en-US" altLang="en-US"/>
              <a:t>When a student turns 18, all rights under the IDEA transfer from the parent to the student.</a:t>
            </a:r>
          </a:p>
          <a:p>
            <a:r>
              <a:rPr lang="en-US" altLang="en-US"/>
              <a:t>Students who want their parents to maintain rights in the IEP process can sign an Educational Power of Attorney. The student still maintains ultimate decision-making authority, but the parent has a seat at the table and a voice in the process.</a:t>
            </a:r>
          </a:p>
        </p:txBody>
      </p:sp>
    </p:spTree>
  </p:cSld>
  <p:clrMapOvr>
    <a:masterClrMapping/>
  </p:clrMapOvr>
</p:sld>
</file>

<file path=ppt/slides/slide48.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50178" name="Title 1">
            <a:extLst>
              <a:ext uri="{FF2B5EF4-FFF2-40B4-BE49-F238E27FC236}">
                <a16:creationId xmlns:a16="http://schemas.microsoft.com/office/drawing/2014/main" id="{88A6AB70-7688-4751-A38E-46BD74BBEBE0}"/>
              </a:ext>
            </a:extLst>
          </p:cNvPr>
          <p:cNvSpPr>
            <a:spLocks noGrp="1" noChangeArrowheads="1"/>
          </p:cNvSpPr>
          <p:nvPr>
            <p:ph type="title"/>
          </p:nvPr>
        </p:nvSpPr>
        <p:spPr/>
        <p:txBody>
          <a:bodyPr/>
          <a:lstStyle/>
          <a:p>
            <a:r>
              <a:rPr lang="en-US" altLang="en-US" b="1"/>
              <a:t>Transition Services</a:t>
            </a:r>
          </a:p>
        </p:txBody>
      </p:sp>
      <p:sp>
        <p:nvSpPr>
          <p:cNvPr id="50179" name="Content Placeholder 2">
            <a:extLst>
              <a:ext uri="{FF2B5EF4-FFF2-40B4-BE49-F238E27FC236}">
                <a16:creationId xmlns:a16="http://schemas.microsoft.com/office/drawing/2014/main" id="{007351BC-9737-4A8A-BCCF-442F8F126816}"/>
              </a:ext>
            </a:extLst>
          </p:cNvPr>
          <p:cNvSpPr>
            <a:spLocks noGrp="1" noChangeArrowheads="1"/>
          </p:cNvSpPr>
          <p:nvPr>
            <p:ph idx="1"/>
          </p:nvPr>
        </p:nvSpPr>
        <p:spPr>
          <a:xfrm>
            <a:off x="457200" y="1417638"/>
            <a:ext cx="8229600" cy="4525962"/>
          </a:xfrm>
        </p:spPr>
        <p:txBody>
          <a:bodyPr/>
          <a:lstStyle/>
          <a:p>
            <a:r>
              <a:rPr lang="en-US" altLang="en-US" sz="2600"/>
              <a:t>Supports that help students with disabilities prepare for life after high school. </a:t>
            </a:r>
          </a:p>
          <a:p>
            <a:r>
              <a:rPr lang="en-US" altLang="en-US" sz="2600"/>
              <a:t>Examples of these services are: </a:t>
            </a:r>
          </a:p>
          <a:p>
            <a:pPr lvl="1"/>
            <a:r>
              <a:rPr lang="en-US" altLang="en-US" sz="2600"/>
              <a:t>Working: identifying interests; evaluations to determine what supports will be needed; developing skills by working</a:t>
            </a:r>
          </a:p>
          <a:p>
            <a:pPr lvl="1"/>
            <a:r>
              <a:rPr lang="en-US" altLang="en-US" sz="2600"/>
              <a:t>Continuing Education: looking at college programs or career training schools </a:t>
            </a:r>
          </a:p>
          <a:p>
            <a:pPr lvl="1"/>
            <a:r>
              <a:rPr lang="en-US" altLang="en-US" sz="2600"/>
              <a:t>Daily Living Skills: determining what supports are needed for independent living </a:t>
            </a:r>
          </a:p>
        </p:txBody>
      </p:sp>
    </p:spTree>
  </p:cSld>
  <p:clrMapOvr>
    <a:masterClrMapping/>
  </p:clrMapOvr>
</p:sld>
</file>

<file path=ppt/slides/slide49.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51202" name="Title 1">
            <a:extLst>
              <a:ext uri="{FF2B5EF4-FFF2-40B4-BE49-F238E27FC236}">
                <a16:creationId xmlns:a16="http://schemas.microsoft.com/office/drawing/2014/main" id="{AB334C9E-E8B2-4FE1-B921-821D90AFA058}"/>
              </a:ext>
            </a:extLst>
          </p:cNvPr>
          <p:cNvSpPr>
            <a:spLocks noGrp="1" noChangeArrowheads="1"/>
          </p:cNvSpPr>
          <p:nvPr>
            <p:ph type="title"/>
          </p:nvPr>
        </p:nvSpPr>
        <p:spPr/>
        <p:txBody>
          <a:bodyPr/>
          <a:lstStyle/>
          <a:p>
            <a:r>
              <a:rPr lang="en-US" altLang="en-US" b="1"/>
              <a:t>Transition Services</a:t>
            </a:r>
          </a:p>
        </p:txBody>
      </p:sp>
      <p:sp>
        <p:nvSpPr>
          <p:cNvPr id="51203" name="Content Placeholder 2">
            <a:extLst>
              <a:ext uri="{FF2B5EF4-FFF2-40B4-BE49-F238E27FC236}">
                <a16:creationId xmlns:a16="http://schemas.microsoft.com/office/drawing/2014/main" id="{1A0275F8-79C0-4A26-AEB1-607EB7C2F142}"/>
              </a:ext>
            </a:extLst>
          </p:cNvPr>
          <p:cNvSpPr>
            <a:spLocks noGrp="1" noChangeArrowheads="1"/>
          </p:cNvSpPr>
          <p:nvPr>
            <p:ph idx="1"/>
          </p:nvPr>
        </p:nvSpPr>
        <p:spPr/>
        <p:txBody>
          <a:bodyPr/>
          <a:lstStyle/>
          <a:p>
            <a:r>
              <a:rPr lang="en-US" altLang="en-US"/>
              <a:t>Transition Services must be written into the student’s IEP</a:t>
            </a:r>
          </a:p>
          <a:p>
            <a:r>
              <a:rPr lang="en-US" altLang="en-US"/>
              <a:t>If a student disagrees with his transition plan or the transition services he is receiving (or not receiving), he can ask for mediation, request due process or file a complaint with the Virginia Department of Education.  </a:t>
            </a:r>
          </a:p>
        </p:txBody>
      </p:sp>
    </p:spTree>
  </p:cSld>
  <p:clrMapOvr>
    <a:masterClrMapping/>
  </p:clrMapOvr>
</p:sld>
</file>

<file path=ppt/slides/slide5.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090AC-4F1F-4D27-B756-290F5BA211D6}"/>
              </a:ext>
            </a:extLst>
          </p:cNvPr>
          <p:cNvSpPr>
            <a:spLocks noGrp="1"/>
          </p:cNvSpPr>
          <p:nvPr>
            <p:ph type="title"/>
          </p:nvPr>
        </p:nvSpPr>
        <p:spPr/>
        <p:txBody>
          <a:bodyPr/>
          <a:lstStyle/>
          <a:p>
            <a:pPr eaLnBrk="1" hangingPunct="1">
              <a:defRPr/>
            </a:pPr>
            <a:r>
              <a:rPr lang="en-US" sz="5400" b="1" dirty="0">
                <a:solidFill>
                  <a:schemeClr val="accent6">
                    <a:lumMod val="75%"/>
                  </a:schemeClr>
                </a:solidFill>
              </a:rPr>
              <a:t>I’m 18…Now What?</a:t>
            </a:r>
          </a:p>
        </p:txBody>
      </p:sp>
      <p:pic>
        <p:nvPicPr>
          <p:cNvPr id="6147" name="Picture 2" descr="Picture of a grassy hill with two dirt paths, one to the right and one to the left. The words Big Changes Ahead are in white over the blue sky in the picture.">
            <a:extLst>
              <a:ext uri="{FF2B5EF4-FFF2-40B4-BE49-F238E27FC236}">
                <a16:creationId xmlns:a16="http://schemas.microsoft.com/office/drawing/2014/main" id="{330D8AA7-2AEA-4C9E-8505-89E18815A9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5688" y="1384300"/>
            <a:ext cx="7032625" cy="514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
                <a:headEnd/>
                <a:tailEnd/>
              </a14:hiddenLine>
            </a:ext>
          </a:extLst>
        </p:spPr>
      </p:pic>
    </p:spTree>
  </p:cSld>
  <p:clrMapOvr>
    <a:masterClrMapping/>
  </p:clrMapOvr>
</p:sld>
</file>

<file path=ppt/slides/slide50.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52226" name="Title 1">
            <a:extLst>
              <a:ext uri="{FF2B5EF4-FFF2-40B4-BE49-F238E27FC236}">
                <a16:creationId xmlns:a16="http://schemas.microsoft.com/office/drawing/2014/main" id="{7C98F359-9BA3-4334-B10D-FC72B1103382}"/>
              </a:ext>
            </a:extLst>
          </p:cNvPr>
          <p:cNvSpPr>
            <a:spLocks noGrp="1" noChangeArrowheads="1"/>
          </p:cNvSpPr>
          <p:nvPr>
            <p:ph type="title"/>
          </p:nvPr>
        </p:nvSpPr>
        <p:spPr/>
        <p:txBody>
          <a:bodyPr/>
          <a:lstStyle/>
          <a:p>
            <a:r>
              <a:rPr lang="en-US" altLang="en-US" b="1"/>
              <a:t>College</a:t>
            </a:r>
          </a:p>
        </p:txBody>
      </p:sp>
      <p:sp>
        <p:nvSpPr>
          <p:cNvPr id="3" name="Content Placeholder 2">
            <a:extLst>
              <a:ext uri="{FF2B5EF4-FFF2-40B4-BE49-F238E27FC236}">
                <a16:creationId xmlns:a16="http://schemas.microsoft.com/office/drawing/2014/main" id="{9526F438-54CF-483A-A853-22966C8DCD8C}"/>
              </a:ext>
            </a:extLst>
          </p:cNvPr>
          <p:cNvSpPr>
            <a:spLocks noGrp="1"/>
          </p:cNvSpPr>
          <p:nvPr>
            <p:ph idx="1"/>
          </p:nvPr>
        </p:nvSpPr>
        <p:spPr/>
        <p:txBody>
          <a:bodyPr/>
          <a:lstStyle/>
          <a:p>
            <a:pPr marL="0" indent="0" algn="ctr">
              <a:buFontTx/>
              <a:buNone/>
              <a:defRPr/>
            </a:pPr>
            <a:r>
              <a:rPr lang="en-US" sz="3600" b="1" dirty="0"/>
              <a:t>Programs for people with IDD</a:t>
            </a:r>
          </a:p>
          <a:p>
            <a:pPr>
              <a:defRPr/>
            </a:pPr>
            <a:r>
              <a:rPr lang="en-US" dirty="0"/>
              <a:t>George Mason: Mason LIFE</a:t>
            </a:r>
          </a:p>
          <a:p>
            <a:pPr>
              <a:defRPr/>
            </a:pPr>
            <a:r>
              <a:rPr lang="en-US" dirty="0"/>
              <a:t>VCU: ACE-IT in College; School 2 Work; </a:t>
            </a:r>
          </a:p>
          <a:p>
            <a:pPr>
              <a:defRPr/>
            </a:pPr>
            <a:r>
              <a:rPr lang="en-US" dirty="0"/>
              <a:t>Northern Virginia Community College: College  Steps </a:t>
            </a:r>
          </a:p>
          <a:p>
            <a:pPr>
              <a:defRPr/>
            </a:pPr>
            <a:r>
              <a:rPr lang="en-US" dirty="0"/>
              <a:t>J. </a:t>
            </a:r>
            <a:r>
              <a:rPr lang="en-US" dirty="0" err="1"/>
              <a:t>Sargeant</a:t>
            </a:r>
            <a:r>
              <a:rPr lang="en-US" dirty="0"/>
              <a:t> Reynolds Community College:  Program for Adults in Vocational Education (PAVE); Courage to Succeed </a:t>
            </a:r>
          </a:p>
          <a:p>
            <a:pPr>
              <a:defRPr/>
            </a:pPr>
            <a:endParaRPr lang="en-US" dirty="0"/>
          </a:p>
        </p:txBody>
      </p:sp>
    </p:spTree>
  </p:cSld>
  <p:clrMapOvr>
    <a:masterClrMapping/>
  </p:clrMapOvr>
</p:sld>
</file>

<file path=ppt/slides/slide51.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53250" name="Title 1">
            <a:extLst>
              <a:ext uri="{FF2B5EF4-FFF2-40B4-BE49-F238E27FC236}">
                <a16:creationId xmlns:a16="http://schemas.microsoft.com/office/drawing/2014/main" id="{00E40AA6-41CF-4BEA-8DF4-4E20299B822A}"/>
              </a:ext>
            </a:extLst>
          </p:cNvPr>
          <p:cNvSpPr>
            <a:spLocks noGrp="1" noChangeArrowheads="1"/>
          </p:cNvSpPr>
          <p:nvPr>
            <p:ph type="title"/>
          </p:nvPr>
        </p:nvSpPr>
        <p:spPr/>
        <p:txBody>
          <a:bodyPr/>
          <a:lstStyle/>
          <a:p>
            <a:r>
              <a:rPr lang="en-US" altLang="en-US" b="1"/>
              <a:t>Accommodations in College</a:t>
            </a:r>
          </a:p>
        </p:txBody>
      </p:sp>
      <p:sp>
        <p:nvSpPr>
          <p:cNvPr id="53251" name="Content Placeholder 2">
            <a:extLst>
              <a:ext uri="{FF2B5EF4-FFF2-40B4-BE49-F238E27FC236}">
                <a16:creationId xmlns:a16="http://schemas.microsoft.com/office/drawing/2014/main" id="{BE1C4A0F-A711-4AE6-A073-E5053BE7CBFD}"/>
              </a:ext>
            </a:extLst>
          </p:cNvPr>
          <p:cNvSpPr>
            <a:spLocks noGrp="1" noChangeArrowheads="1"/>
          </p:cNvSpPr>
          <p:nvPr>
            <p:ph idx="1"/>
          </p:nvPr>
        </p:nvSpPr>
        <p:spPr/>
        <p:txBody>
          <a:bodyPr/>
          <a:lstStyle/>
          <a:p>
            <a:r>
              <a:rPr lang="en-US" altLang="en-US" sz="2800"/>
              <a:t>Education Accommodation: any change or adjustment to required tasks or the classroom that allows students with disabilities to have an equal opportunity to experience education just like other students.</a:t>
            </a:r>
          </a:p>
          <a:p>
            <a:r>
              <a:rPr lang="en-US" altLang="en-US" sz="2800"/>
              <a:t>Accommodations provided in an IEP do NOT apply in college.</a:t>
            </a:r>
          </a:p>
          <a:p>
            <a:r>
              <a:rPr lang="en-US" altLang="en-US" sz="2800"/>
              <a:t>Contact the college’s Disability Support Services Office early to discuss support needs.</a:t>
            </a:r>
          </a:p>
        </p:txBody>
      </p:sp>
    </p:spTree>
  </p:cSld>
  <p:clrMapOvr>
    <a:masterClrMapping/>
  </p:clrMapOvr>
</p:sld>
</file>

<file path=ppt/slides/slide52.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54274" name="Title 1">
            <a:extLst>
              <a:ext uri="{FF2B5EF4-FFF2-40B4-BE49-F238E27FC236}">
                <a16:creationId xmlns:a16="http://schemas.microsoft.com/office/drawing/2014/main" id="{420E4D7E-57CB-41C7-81E8-4CAF07290951}"/>
              </a:ext>
            </a:extLst>
          </p:cNvPr>
          <p:cNvSpPr>
            <a:spLocks noGrp="1" noChangeArrowheads="1"/>
          </p:cNvSpPr>
          <p:nvPr>
            <p:ph type="title"/>
          </p:nvPr>
        </p:nvSpPr>
        <p:spPr/>
        <p:txBody>
          <a:bodyPr/>
          <a:lstStyle/>
          <a:p>
            <a:r>
              <a:rPr lang="en-US" altLang="en-US" sz="4000" b="1"/>
              <a:t>Info on Continuing Education After High School</a:t>
            </a:r>
          </a:p>
        </p:txBody>
      </p:sp>
      <p:sp>
        <p:nvSpPr>
          <p:cNvPr id="54275" name="Content Placeholder 2">
            <a:extLst>
              <a:ext uri="{FF2B5EF4-FFF2-40B4-BE49-F238E27FC236}">
                <a16:creationId xmlns:a16="http://schemas.microsoft.com/office/drawing/2014/main" id="{B33AFECE-768F-427F-A2B0-5CDC6C9D39C3}"/>
              </a:ext>
            </a:extLst>
          </p:cNvPr>
          <p:cNvSpPr>
            <a:spLocks noGrp="1" noChangeArrowheads="1"/>
          </p:cNvSpPr>
          <p:nvPr>
            <p:ph idx="1"/>
          </p:nvPr>
        </p:nvSpPr>
        <p:spPr/>
        <p:txBody>
          <a:bodyPr/>
          <a:lstStyle/>
          <a:p>
            <a:r>
              <a:rPr lang="en-US" altLang="en-US"/>
              <a:t>Virginia DOE: College Planning Resource Center; College Guide for Students with Disabilities</a:t>
            </a:r>
          </a:p>
          <a:p>
            <a:r>
              <a:rPr lang="en-US" altLang="en-US"/>
              <a:t>Think College</a:t>
            </a:r>
          </a:p>
          <a:p>
            <a:r>
              <a:rPr lang="en-US" altLang="en-US"/>
              <a:t>U.S. DOE: Students with Disabilities Preparing for Postsecondary Education: Know Your Rights and Responsibilities</a:t>
            </a:r>
          </a:p>
          <a:p>
            <a:r>
              <a:rPr lang="en-US" altLang="en-US"/>
              <a:t>VCU Center on Transition Innovations</a:t>
            </a:r>
          </a:p>
        </p:txBody>
      </p:sp>
    </p:spTree>
  </p:cSld>
  <p:clrMapOvr>
    <a:masterClrMapping/>
  </p:clrMapOvr>
</p:sld>
</file>

<file path=ppt/slides/slide53.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55298" name="Title 1">
            <a:extLst>
              <a:ext uri="{FF2B5EF4-FFF2-40B4-BE49-F238E27FC236}">
                <a16:creationId xmlns:a16="http://schemas.microsoft.com/office/drawing/2014/main" id="{17CAF623-8F43-492A-8458-485D3693AA6B}"/>
              </a:ext>
            </a:extLst>
          </p:cNvPr>
          <p:cNvSpPr>
            <a:spLocks noGrp="1" noChangeArrowheads="1"/>
          </p:cNvSpPr>
          <p:nvPr>
            <p:ph type="title"/>
          </p:nvPr>
        </p:nvSpPr>
        <p:spPr/>
        <p:txBody>
          <a:bodyPr/>
          <a:lstStyle/>
          <a:p>
            <a:r>
              <a:rPr lang="en-US" altLang="en-US" b="1"/>
              <a:t>Employment</a:t>
            </a:r>
          </a:p>
        </p:txBody>
      </p:sp>
      <p:sp>
        <p:nvSpPr>
          <p:cNvPr id="55299" name="Content Placeholder 2">
            <a:extLst>
              <a:ext uri="{FF2B5EF4-FFF2-40B4-BE49-F238E27FC236}">
                <a16:creationId xmlns:a16="http://schemas.microsoft.com/office/drawing/2014/main" id="{570D810C-ADCA-4007-8FC4-BDD8D9A50566}"/>
              </a:ext>
            </a:extLst>
          </p:cNvPr>
          <p:cNvSpPr>
            <a:spLocks noGrp="1" noChangeArrowheads="1"/>
          </p:cNvSpPr>
          <p:nvPr>
            <p:ph idx="1"/>
          </p:nvPr>
        </p:nvSpPr>
        <p:spPr/>
        <p:txBody>
          <a:bodyPr/>
          <a:lstStyle/>
          <a:p>
            <a:r>
              <a:rPr lang="en-US" altLang="en-US"/>
              <a:t>The American with Disabilities Act (ADA) protects individuals with disabilities from discrimination in employment. </a:t>
            </a:r>
          </a:p>
          <a:p>
            <a:r>
              <a:rPr lang="en-US" altLang="en-US"/>
              <a:t>An employee has the right to ask for an accommodation to help perform the job.</a:t>
            </a:r>
          </a:p>
        </p:txBody>
      </p:sp>
    </p:spTree>
  </p:cSld>
  <p:clrMapOvr>
    <a:masterClrMapping/>
  </p:clrMapOvr>
</p:sld>
</file>

<file path=ppt/slides/slide54.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56322" name="Title 1">
            <a:extLst>
              <a:ext uri="{FF2B5EF4-FFF2-40B4-BE49-F238E27FC236}">
                <a16:creationId xmlns:a16="http://schemas.microsoft.com/office/drawing/2014/main" id="{C0D01A4F-73EB-49A4-A7E7-3A6B0295C418}"/>
              </a:ext>
            </a:extLst>
          </p:cNvPr>
          <p:cNvSpPr>
            <a:spLocks noGrp="1" noChangeArrowheads="1"/>
          </p:cNvSpPr>
          <p:nvPr>
            <p:ph type="title"/>
          </p:nvPr>
        </p:nvSpPr>
        <p:spPr/>
        <p:txBody>
          <a:bodyPr/>
          <a:lstStyle/>
          <a:p>
            <a:r>
              <a:rPr lang="en-US" altLang="en-US" b="1"/>
              <a:t>Other Options </a:t>
            </a:r>
          </a:p>
        </p:txBody>
      </p:sp>
      <p:sp>
        <p:nvSpPr>
          <p:cNvPr id="56323" name="Content Placeholder 2">
            <a:extLst>
              <a:ext uri="{FF2B5EF4-FFF2-40B4-BE49-F238E27FC236}">
                <a16:creationId xmlns:a16="http://schemas.microsoft.com/office/drawing/2014/main" id="{2737EBC8-298C-4436-B699-7979A57F19E7}"/>
              </a:ext>
            </a:extLst>
          </p:cNvPr>
          <p:cNvSpPr>
            <a:spLocks noGrp="1" noChangeArrowheads="1"/>
          </p:cNvSpPr>
          <p:nvPr>
            <p:ph idx="1"/>
          </p:nvPr>
        </p:nvSpPr>
        <p:spPr/>
        <p:txBody>
          <a:bodyPr/>
          <a:lstStyle/>
          <a:p>
            <a:r>
              <a:rPr lang="en-US" altLang="en-US"/>
              <a:t>Post-High School Programs</a:t>
            </a:r>
          </a:p>
          <a:p>
            <a:r>
              <a:rPr lang="en-US" altLang="en-US"/>
              <a:t>Day Support Programs (center- and non-center-based)</a:t>
            </a:r>
          </a:p>
          <a:p>
            <a:r>
              <a:rPr lang="en-US" altLang="en-US"/>
              <a:t>Volunteer in the Community</a:t>
            </a:r>
          </a:p>
          <a:p>
            <a:r>
              <a:rPr lang="en-US" altLang="en-US"/>
              <a:t>Prevocational/Job Skill Development</a:t>
            </a:r>
          </a:p>
          <a:p>
            <a:r>
              <a:rPr lang="en-US" altLang="en-US"/>
              <a:t>Supported Employment</a:t>
            </a:r>
          </a:p>
        </p:txBody>
      </p:sp>
    </p:spTree>
  </p:cSld>
  <p:clrMapOvr>
    <a:masterClrMapping/>
  </p:clrMapOvr>
</p:sld>
</file>

<file path=ppt/slides/slide55.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FBF9A-FC22-416B-AF62-C3F78FDDA29B}"/>
              </a:ext>
            </a:extLst>
          </p:cNvPr>
          <p:cNvSpPr>
            <a:spLocks noGrp="1"/>
          </p:cNvSpPr>
          <p:nvPr>
            <p:ph type="title"/>
          </p:nvPr>
        </p:nvSpPr>
        <p:spPr/>
        <p:txBody>
          <a:bodyPr/>
          <a:lstStyle/>
          <a:p>
            <a:pPr eaLnBrk="1" hangingPunct="1">
              <a:defRPr/>
            </a:pPr>
            <a:r>
              <a:rPr lang="en-US" sz="5400" dirty="0">
                <a:solidFill>
                  <a:schemeClr val="accent6">
                    <a:lumMod val="75%"/>
                  </a:schemeClr>
                </a:solidFill>
              </a:rPr>
              <a:t>And for parents…</a:t>
            </a:r>
          </a:p>
        </p:txBody>
      </p:sp>
      <p:pic>
        <p:nvPicPr>
          <p:cNvPr id="57347" name="Picture 2" descr="This image includes a bunch of paper medical documents, including one that clearly reads: &quot;medical record.&quot;">
            <a:extLst>
              <a:ext uri="{FF2B5EF4-FFF2-40B4-BE49-F238E27FC236}">
                <a16:creationId xmlns:a16="http://schemas.microsoft.com/office/drawing/2014/main" id="{7AA49A11-48AA-4FBD-902E-E51BA0D5D1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989138"/>
            <a:ext cx="3019425" cy="184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
                <a:headEnd/>
                <a:tailEnd/>
              </a14:hiddenLine>
            </a:ext>
          </a:extLst>
        </p:spPr>
      </p:pic>
      <p:pic>
        <p:nvPicPr>
          <p:cNvPr id="57348" name="Picture 4" descr="Image result for file educational">
            <a:extLst>
              <a:ext uri="{FF2B5EF4-FFF2-40B4-BE49-F238E27FC236}">
                <a16:creationId xmlns:a16="http://schemas.microsoft.com/office/drawing/2014/main" id="{32082D28-1D5F-4352-A62A-BAD49C368D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213" y="4005263"/>
            <a:ext cx="2543175"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
                <a:headEnd/>
                <a:tailEnd/>
              </a14:hiddenLine>
            </a:ext>
          </a:extLst>
        </p:spPr>
      </p:pic>
      <p:pic>
        <p:nvPicPr>
          <p:cNvPr id="57349" name="Picture 6" descr="Image result for insurance agent on phone.">
            <a:extLst>
              <a:ext uri="{FF2B5EF4-FFF2-40B4-BE49-F238E27FC236}">
                <a16:creationId xmlns:a16="http://schemas.microsoft.com/office/drawing/2014/main" id="{DBCB9F83-99DC-4E77-8614-6698CE94EC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9700" y="1851025"/>
            <a:ext cx="2857500"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
                <a:headEnd/>
                <a:tailEnd/>
              </a14:hiddenLine>
            </a:ext>
          </a:extLst>
        </p:spPr>
      </p:pic>
    </p:spTree>
  </p:cSld>
  <p:clrMapOvr>
    <a:masterClrMapping/>
  </p:clrMapOvr>
</p:sld>
</file>

<file path=ppt/slides/slide56.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pic>
        <p:nvPicPr>
          <p:cNvPr id="3" name="Can't Touch This.mp4" descr="Video for the song Can't Touch This">
            <a:hlinkClick r:id="" action="ppaction://media"/>
            <a:extLst>
              <a:ext uri="{FF2B5EF4-FFF2-40B4-BE49-F238E27FC236}">
                <a16:creationId xmlns:a16="http://schemas.microsoft.com/office/drawing/2014/main" id="{48B382ED-9CD6-460B-BB7B-D4EF6B9E06D1}"/>
              </a:ext>
            </a:extLst>
          </p:cNvPr>
          <p:cNvPicPr>
            <a:picLocks noGrp="1" noRot="1" noChangeAspect="1" noChangeArrowheads="1"/>
          </p:cNvPicPr>
          <p:nvPr>
            <p:ph idx="1"/>
            <a:videoFile r:link="rId1"/>
          </p:nvPr>
        </p:nvPicPr>
        <p:blipFill>
          <a:blip r:embed="rId3">
            <a:extLst>
              <a:ext uri="{28A0092B-C50C-407E-A947-70E740481C1C}">
                <a14:useLocalDpi xmlns:a14="http://schemas.microsoft.com/office/drawing/2010/main" val="0"/>
              </a:ext>
            </a:extLst>
          </a:blip>
          <a:srcRect/>
          <a:stretch>
            <a:fillRect/>
          </a:stretch>
        </p:blipFill>
        <p:spPr>
          <a:xfrm>
            <a:off x="179388" y="0"/>
            <a:ext cx="8856662" cy="6789738"/>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
                <p:cTn id="7" fill="hold" display="0">
                  <p:stCondLst>
                    <p:cond delay="indefinite"/>
                  </p:stCondLst>
                </p:cTn>
                <p:tgtEl>
                  <p:spTgt spid="3"/>
                </p:tgtEl>
              </p:cMediaNode>
            </p:video>
          </p:childTnLst>
        </p:cTn>
      </p:par>
    </p:tnLst>
  </p:timing>
</p:sld>
</file>

<file path=ppt/slides/slide57.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59394" name="Title 1">
            <a:extLst>
              <a:ext uri="{FF2B5EF4-FFF2-40B4-BE49-F238E27FC236}">
                <a16:creationId xmlns:a16="http://schemas.microsoft.com/office/drawing/2014/main" id="{C59B8933-DE3A-495B-9170-8D2059C06711}"/>
              </a:ext>
            </a:extLst>
          </p:cNvPr>
          <p:cNvSpPr>
            <a:spLocks noGrp="1" noChangeArrowheads="1"/>
          </p:cNvSpPr>
          <p:nvPr>
            <p:ph type="title"/>
          </p:nvPr>
        </p:nvSpPr>
        <p:spPr/>
        <p:txBody>
          <a:bodyPr/>
          <a:lstStyle/>
          <a:p>
            <a:r>
              <a:rPr lang="en-US" altLang="en-US"/>
              <a:t>WHAT???</a:t>
            </a:r>
          </a:p>
        </p:txBody>
      </p:sp>
      <p:sp>
        <p:nvSpPr>
          <p:cNvPr id="59395" name="Content Placeholder 2">
            <a:extLst>
              <a:ext uri="{FF2B5EF4-FFF2-40B4-BE49-F238E27FC236}">
                <a16:creationId xmlns:a16="http://schemas.microsoft.com/office/drawing/2014/main" id="{3A224D25-433E-4DDF-BD05-C1F720E1FE86}"/>
              </a:ext>
            </a:extLst>
          </p:cNvPr>
          <p:cNvSpPr>
            <a:spLocks noGrp="1" noChangeArrowheads="1"/>
          </p:cNvSpPr>
          <p:nvPr>
            <p:ph idx="1"/>
          </p:nvPr>
        </p:nvSpPr>
        <p:spPr>
          <a:xfrm>
            <a:off x="457200" y="1417638"/>
            <a:ext cx="8229600" cy="5251450"/>
          </a:xfrm>
        </p:spPr>
        <p:txBody>
          <a:bodyPr/>
          <a:lstStyle/>
          <a:p>
            <a:r>
              <a:rPr lang="en-US" altLang="en-US"/>
              <a:t>Parents are often shocked to learn how their own rights are affected by their child reaching adulthood.</a:t>
            </a:r>
          </a:p>
          <a:p>
            <a:r>
              <a:rPr lang="en-US" altLang="en-US"/>
              <a:t>They may see changes in how they are treated in many settings:</a:t>
            </a:r>
          </a:p>
          <a:p>
            <a:pPr lvl="1"/>
            <a:r>
              <a:rPr lang="en-US" altLang="en-US"/>
              <a:t>Doctors’ offices</a:t>
            </a:r>
          </a:p>
          <a:p>
            <a:pPr lvl="1"/>
            <a:r>
              <a:rPr lang="en-US" altLang="en-US"/>
              <a:t>School</a:t>
            </a:r>
          </a:p>
          <a:p>
            <a:pPr lvl="1"/>
            <a:r>
              <a:rPr lang="en-US" altLang="en-US"/>
              <a:t>Bank</a:t>
            </a:r>
          </a:p>
          <a:p>
            <a:pPr lvl="1"/>
            <a:r>
              <a:rPr lang="en-US" altLang="en-US"/>
              <a:t>Insurance Company (including Medicaid)</a:t>
            </a:r>
          </a:p>
          <a:p>
            <a:pPr lvl="1"/>
            <a:r>
              <a:rPr lang="en-US" altLang="en-US"/>
              <a:t>Social Security</a:t>
            </a:r>
          </a:p>
          <a:p>
            <a:pPr lvl="1"/>
            <a:endParaRPr lang="en-US" altLang="en-US"/>
          </a:p>
        </p:txBody>
      </p:sp>
    </p:spTree>
  </p:cSld>
  <p:clrMapOvr>
    <a:masterClrMapping/>
  </p:clrMapOvr>
</p:sld>
</file>

<file path=ppt/slides/slide58.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60418" name="Title 1">
            <a:extLst>
              <a:ext uri="{FF2B5EF4-FFF2-40B4-BE49-F238E27FC236}">
                <a16:creationId xmlns:a16="http://schemas.microsoft.com/office/drawing/2014/main" id="{AC6936EB-C60B-49C6-9B44-F1EF695364A3}"/>
              </a:ext>
            </a:extLst>
          </p:cNvPr>
          <p:cNvSpPr>
            <a:spLocks noGrp="1" noChangeArrowheads="1"/>
          </p:cNvSpPr>
          <p:nvPr>
            <p:ph type="title"/>
          </p:nvPr>
        </p:nvSpPr>
        <p:spPr/>
        <p:txBody>
          <a:bodyPr/>
          <a:lstStyle/>
          <a:p>
            <a:r>
              <a:rPr lang="en-US" altLang="en-US" b="1"/>
              <a:t>Laws Affecting Parent Access</a:t>
            </a:r>
          </a:p>
        </p:txBody>
      </p:sp>
      <p:sp>
        <p:nvSpPr>
          <p:cNvPr id="60419" name="Content Placeholder 2">
            <a:extLst>
              <a:ext uri="{FF2B5EF4-FFF2-40B4-BE49-F238E27FC236}">
                <a16:creationId xmlns:a16="http://schemas.microsoft.com/office/drawing/2014/main" id="{DF27AF49-9920-4A21-9FE4-073AF9C18F61}"/>
              </a:ext>
            </a:extLst>
          </p:cNvPr>
          <p:cNvSpPr>
            <a:spLocks noGrp="1" noChangeArrowheads="1"/>
          </p:cNvSpPr>
          <p:nvPr>
            <p:ph idx="1"/>
          </p:nvPr>
        </p:nvSpPr>
        <p:spPr/>
        <p:txBody>
          <a:bodyPr/>
          <a:lstStyle/>
          <a:p>
            <a:r>
              <a:rPr lang="en-US" altLang="en-US"/>
              <a:t>The Big 2:</a:t>
            </a:r>
          </a:p>
          <a:p>
            <a:r>
              <a:rPr lang="en-US" altLang="en-US"/>
              <a:t>HIPAA (medical)</a:t>
            </a:r>
          </a:p>
          <a:p>
            <a:r>
              <a:rPr lang="en-US" altLang="en-US"/>
              <a:t>FERPA (educational)—protects parents access to school records of minors but the right transfers to the student at age 18</a:t>
            </a:r>
          </a:p>
        </p:txBody>
      </p:sp>
    </p:spTree>
  </p:cSld>
  <p:clrMapOvr>
    <a:masterClrMapping/>
  </p:clrMapOvr>
</p:sld>
</file>

<file path=ppt/slides/slide59.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D0B1F-1415-4B63-8B78-936ADD08FCBB}"/>
              </a:ext>
            </a:extLst>
          </p:cNvPr>
          <p:cNvSpPr>
            <a:spLocks noGrp="1"/>
          </p:cNvSpPr>
          <p:nvPr>
            <p:ph type="title"/>
          </p:nvPr>
        </p:nvSpPr>
        <p:spPr/>
        <p:txBody>
          <a:bodyPr/>
          <a:lstStyle/>
          <a:p>
            <a:pPr eaLnBrk="1" hangingPunct="1">
              <a:defRPr/>
            </a:pPr>
            <a:r>
              <a:rPr lang="en-US" sz="6000" b="1" dirty="0">
                <a:solidFill>
                  <a:schemeClr val="accent6">
                    <a:lumMod val="75%"/>
                  </a:schemeClr>
                </a:solidFill>
              </a:rPr>
              <a:t>Thanks!</a:t>
            </a:r>
          </a:p>
        </p:txBody>
      </p:sp>
      <p:sp>
        <p:nvSpPr>
          <p:cNvPr id="7" name="TextBox 6">
            <a:extLst>
              <a:ext uri="{FF2B5EF4-FFF2-40B4-BE49-F238E27FC236}">
                <a16:creationId xmlns:a16="http://schemas.microsoft.com/office/drawing/2014/main" id="{27BA63B4-B2BC-48CA-88C7-1453DF37D37F}"/>
              </a:ext>
            </a:extLst>
          </p:cNvPr>
          <p:cNvSpPr txBox="1"/>
          <p:nvPr/>
        </p:nvSpPr>
        <p:spPr>
          <a:xfrm>
            <a:off x="452438" y="1557338"/>
            <a:ext cx="8528050" cy="3230562"/>
          </a:xfrm>
          <a:prstGeom prst="rect">
            <a:avLst/>
          </a:prstGeom>
          <a:noFill/>
        </p:spPr>
        <p:txBody>
          <a:bodyPr wrap="none">
            <a:spAutoFit/>
          </a:bodyPr>
          <a:lstStyle/>
          <a:p>
            <a:pPr eaLnBrk="1" hangingPunct="1">
              <a:defRPr/>
            </a:pPr>
            <a:r>
              <a:rPr lang="en-US" sz="4400" b="1" dirty="0">
                <a:solidFill>
                  <a:schemeClr val="accent6">
                    <a:lumMod val="75%"/>
                  </a:schemeClr>
                </a:solidFill>
              </a:rPr>
              <a:t>For more information about </a:t>
            </a:r>
          </a:p>
          <a:p>
            <a:pPr eaLnBrk="1" hangingPunct="1">
              <a:defRPr/>
            </a:pPr>
            <a:r>
              <a:rPr lang="en-US" sz="4400" b="1" dirty="0">
                <a:solidFill>
                  <a:schemeClr val="accent6">
                    <a:lumMod val="75%"/>
                  </a:schemeClr>
                </a:solidFill>
              </a:rPr>
              <a:t>all of these topics (and more!), </a:t>
            </a:r>
          </a:p>
          <a:p>
            <a:pPr eaLnBrk="1" hangingPunct="1">
              <a:defRPr/>
            </a:pPr>
            <a:r>
              <a:rPr lang="en-US" sz="4400" b="1" dirty="0">
                <a:solidFill>
                  <a:schemeClr val="accent6">
                    <a:lumMod val="75%"/>
                  </a:schemeClr>
                </a:solidFill>
              </a:rPr>
              <a:t>go to </a:t>
            </a:r>
          </a:p>
          <a:p>
            <a:pPr algn="ctr" eaLnBrk="1" hangingPunct="1">
              <a:defRPr/>
            </a:pPr>
            <a:r>
              <a:rPr lang="en-US" sz="7200" b="1" dirty="0">
                <a:solidFill>
                  <a:schemeClr val="accent6">
                    <a:lumMod val="75%"/>
                  </a:schemeClr>
                </a:solidFill>
              </a:rPr>
              <a:t>dlcv.org/</a:t>
            </a:r>
            <a:r>
              <a:rPr lang="en-US" sz="7200" b="1" dirty="0" err="1">
                <a:solidFill>
                  <a:schemeClr val="accent6">
                    <a:lumMod val="75%"/>
                  </a:schemeClr>
                </a:solidFill>
              </a:rPr>
              <a:t>coa</a:t>
            </a:r>
            <a:endParaRPr lang="en-US" sz="7200" b="1" dirty="0">
              <a:solidFill>
                <a:schemeClr val="accent6">
                  <a:lumMod val="75%"/>
                </a:schemeClr>
              </a:solidFill>
            </a:endParaRPr>
          </a:p>
        </p:txBody>
      </p:sp>
      <p:sp>
        <p:nvSpPr>
          <p:cNvPr id="61444" name="Content Placeholder 2">
            <a:extLst>
              <a:ext uri="{FF2B5EF4-FFF2-40B4-BE49-F238E27FC236}">
                <a16:creationId xmlns:a16="http://schemas.microsoft.com/office/drawing/2014/main" id="{FC5ED5D3-D3C6-43BC-9C99-3F22340A51AE}"/>
              </a:ext>
            </a:extLst>
          </p:cNvPr>
          <p:cNvSpPr>
            <a:spLocks noGrp="1" noChangeArrowheads="1"/>
          </p:cNvSpPr>
          <p:nvPr>
            <p:ph idx="1"/>
          </p:nvPr>
        </p:nvSpPr>
        <p:spPr/>
        <p:txBody>
          <a:bodyPr/>
          <a:lstStyle/>
          <a:p>
            <a:endParaRPr lang="en-US" altLang="en-US"/>
          </a:p>
        </p:txBody>
      </p:sp>
    </p:spTree>
  </p:cSld>
  <p:clrMapOvr>
    <a:masterClrMapping/>
  </p:clrMapOvr>
</p:sld>
</file>

<file path=ppt/slides/slide6.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pic>
        <p:nvPicPr>
          <p:cNvPr id="4" name="'Hail to the Chief'.mp4" descr="Video of the Presidential flag with the song Hail to the Chief.">
            <a:hlinkClick r:id="" action="ppaction://media"/>
            <a:extLst>
              <a:ext uri="{FF2B5EF4-FFF2-40B4-BE49-F238E27FC236}">
                <a16:creationId xmlns:a16="http://schemas.microsoft.com/office/drawing/2014/main" id="{18C7026F-3C83-4F44-B312-31C3ABE11AC1}"/>
              </a:ext>
            </a:extLst>
          </p:cNvPr>
          <p:cNvPicPr>
            <a:picLocks noGrp="1" noRot="1" noChangeAspect="1" noChangeArrowheads="1"/>
          </p:cNvPicPr>
          <p:nvPr>
            <p:ph idx="1"/>
            <a:videoFile r:link="rId1"/>
          </p:nvPr>
        </p:nvPicPr>
        <p:blipFill>
          <a:blip r:embed="rId3">
            <a:extLst>
              <a:ext uri="{28A0092B-C50C-407E-A947-70E740481C1C}">
                <a14:useLocalDpi xmlns:a14="http://schemas.microsoft.com/office/drawing/2010/main" val="0"/>
              </a:ext>
            </a:extLst>
          </a:blip>
          <a:srcRect/>
          <a:stretch>
            <a:fillRect/>
          </a:stretch>
        </p:blipFill>
        <p:spPr>
          <a:xfrm>
            <a:off x="0" y="857250"/>
            <a:ext cx="9144000" cy="5143500"/>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
                <p:cTn id="7" fill="hold" display="0">
                  <p:stCondLst>
                    <p:cond delay="indefinite"/>
                  </p:stCondLst>
                </p:cTn>
                <p:tgtEl>
                  <p:spTgt spid="4"/>
                </p:tgtEl>
              </p:cMediaNode>
            </p:video>
          </p:childTnLst>
        </p:cTn>
      </p:par>
    </p:tnLst>
  </p:timing>
</p:sld>
</file>

<file path=ppt/slides/slide7.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pic>
        <p:nvPicPr>
          <p:cNvPr id="8194" name="Picture 2" descr="Picture of a woman standing on front of an American flag holding a large button that says Vote">
            <a:extLst>
              <a:ext uri="{FF2B5EF4-FFF2-40B4-BE49-F238E27FC236}">
                <a16:creationId xmlns:a16="http://schemas.microsoft.com/office/drawing/2014/main" id="{87BCF8E2-3D0C-41F4-9572-E71115BF92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5.223%"/>
          <a:stretch>
            <a:fillRect/>
          </a:stretch>
        </p:blipFill>
        <p:spPr bwMode="auto">
          <a:xfrm>
            <a:off x="579438" y="333375"/>
            <a:ext cx="8053387" cy="518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
                <a:headEnd/>
                <a:tailEnd/>
              </a14:hiddenLine>
            </a:ext>
          </a:extLst>
        </p:spPr>
      </p:pic>
    </p:spTree>
  </p:cSld>
  <p:clrMapOvr>
    <a:masterClrMapping/>
  </p:clrMapOvr>
</p:sld>
</file>

<file path=ppt/slides/slide8.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4E4C378C-ECFD-4E42-8CD1-47912A76E2E4}"/>
              </a:ext>
            </a:extLst>
          </p:cNvPr>
          <p:cNvSpPr>
            <a:spLocks noGrp="1" noChangeArrowheads="1"/>
          </p:cNvSpPr>
          <p:nvPr>
            <p:ph type="title"/>
          </p:nvPr>
        </p:nvSpPr>
        <p:spPr/>
        <p:txBody>
          <a:bodyPr/>
          <a:lstStyle/>
          <a:p>
            <a:r>
              <a:rPr lang="en-US" altLang="en-US" sz="5400" b="1"/>
              <a:t>Voting Facts</a:t>
            </a:r>
          </a:p>
        </p:txBody>
      </p:sp>
      <p:sp>
        <p:nvSpPr>
          <p:cNvPr id="3" name="Content Placeholder 2">
            <a:extLst>
              <a:ext uri="{FF2B5EF4-FFF2-40B4-BE49-F238E27FC236}">
                <a16:creationId xmlns:a16="http://schemas.microsoft.com/office/drawing/2014/main" id="{E734A88F-9CD1-4515-8231-8443F1D568A0}"/>
              </a:ext>
            </a:extLst>
          </p:cNvPr>
          <p:cNvSpPr>
            <a:spLocks noGrp="1"/>
          </p:cNvSpPr>
          <p:nvPr>
            <p:ph idx="1"/>
          </p:nvPr>
        </p:nvSpPr>
        <p:spPr/>
        <p:txBody>
          <a:bodyPr/>
          <a:lstStyle/>
          <a:p>
            <a:pPr marL="0" indent="0">
              <a:spcBef>
                <a:spcPts val="0"/>
              </a:spcBef>
              <a:spcAft>
                <a:spcPts val="0"/>
              </a:spcAft>
              <a:buFontTx/>
              <a:buNone/>
              <a:defRPr/>
            </a:pPr>
            <a:r>
              <a:rPr lang="en-US" sz="2600" b="1" dirty="0">
                <a:solidFill>
                  <a:srgbClr val="000000"/>
                </a:solidFill>
                <a:latin typeface="Tahoma" panose="020B0604030504040204" pitchFamily="34" charset="0"/>
                <a:ea typeface="Calibri" panose="020F0502020204030204" pitchFamily="34" charset="0"/>
              </a:rPr>
              <a:t>To vote in Virginia, you must: </a:t>
            </a:r>
          </a:p>
          <a:p>
            <a:pPr marL="0" indent="0">
              <a:spcBef>
                <a:spcPts val="0"/>
              </a:spcBef>
              <a:spcAft>
                <a:spcPts val="0"/>
              </a:spcAft>
              <a:buFontTx/>
              <a:buNone/>
              <a:defRPr/>
            </a:pPr>
            <a:endParaRPr lang="en-US" sz="2600" dirty="0">
              <a:solidFill>
                <a:srgbClr val="000000"/>
              </a:solidFill>
              <a:latin typeface="Calibri" panose="020F0502020204030204" pitchFamily="34" charset="0"/>
              <a:ea typeface="Calibri" panose="020F0502020204030204" pitchFamily="34" charset="0"/>
            </a:endParaRPr>
          </a:p>
          <a:p>
            <a:pPr>
              <a:spcBef>
                <a:spcPts val="0"/>
              </a:spcBef>
              <a:spcAft>
                <a:spcPts val="0"/>
              </a:spcAft>
              <a:buFont typeface="Wingdings" panose="05000000000000000000" pitchFamily="2" charset="2"/>
              <a:buChar char=""/>
              <a:defRPr/>
            </a:pPr>
            <a:r>
              <a:rPr lang="en-US" sz="2600" dirty="0">
                <a:solidFill>
                  <a:srgbClr val="000000"/>
                </a:solidFill>
                <a:latin typeface="Tahoma" panose="020B0604030504040204" pitchFamily="34" charset="0"/>
                <a:ea typeface="Calibri" panose="020F0502020204030204" pitchFamily="34" charset="0"/>
              </a:rPr>
              <a:t>Be a U.S. citizen and a Virginia resident. </a:t>
            </a:r>
            <a:endParaRPr lang="en-US" sz="2600" dirty="0">
              <a:solidFill>
                <a:srgbClr val="000000"/>
              </a:solidFill>
              <a:latin typeface="Calibri" panose="020F0502020204030204" pitchFamily="34" charset="0"/>
              <a:ea typeface="Calibri" panose="020F0502020204030204" pitchFamily="34" charset="0"/>
            </a:endParaRPr>
          </a:p>
          <a:p>
            <a:pPr>
              <a:spcBef>
                <a:spcPts val="0"/>
              </a:spcBef>
              <a:spcAft>
                <a:spcPts val="0"/>
              </a:spcAft>
              <a:buFont typeface="Wingdings" panose="05000000000000000000" pitchFamily="2" charset="2"/>
              <a:buChar char=""/>
              <a:defRPr/>
            </a:pPr>
            <a:r>
              <a:rPr lang="en-US" sz="2600" dirty="0">
                <a:solidFill>
                  <a:srgbClr val="000000"/>
                </a:solidFill>
                <a:latin typeface="Tahoma" panose="020B0604030504040204" pitchFamily="34" charset="0"/>
                <a:ea typeface="Calibri" panose="020F0502020204030204" pitchFamily="34" charset="0"/>
              </a:rPr>
              <a:t>Provide your social security number. </a:t>
            </a:r>
            <a:endParaRPr lang="en-US" sz="2600" dirty="0">
              <a:solidFill>
                <a:srgbClr val="000000"/>
              </a:solidFill>
              <a:latin typeface="Calibri" panose="020F0502020204030204" pitchFamily="34" charset="0"/>
              <a:ea typeface="Calibri" panose="020F0502020204030204" pitchFamily="34" charset="0"/>
            </a:endParaRPr>
          </a:p>
          <a:p>
            <a:pPr>
              <a:spcBef>
                <a:spcPts val="0"/>
              </a:spcBef>
              <a:spcAft>
                <a:spcPts val="0"/>
              </a:spcAft>
              <a:buFont typeface="Wingdings" panose="05000000000000000000" pitchFamily="2" charset="2"/>
              <a:buChar char=""/>
              <a:defRPr/>
            </a:pPr>
            <a:r>
              <a:rPr lang="en-US" sz="2600" dirty="0">
                <a:solidFill>
                  <a:srgbClr val="000000"/>
                </a:solidFill>
                <a:latin typeface="Tahoma" panose="020B0604030504040204" pitchFamily="34" charset="0"/>
                <a:ea typeface="Calibri" panose="020F0502020204030204" pitchFamily="34" charset="0"/>
              </a:rPr>
              <a:t>Be at least 18 years old. </a:t>
            </a:r>
            <a:endParaRPr lang="en-US" sz="2600" dirty="0">
              <a:solidFill>
                <a:srgbClr val="000000"/>
              </a:solidFill>
              <a:latin typeface="Calibri" panose="020F0502020204030204" pitchFamily="34" charset="0"/>
              <a:ea typeface="Calibri" panose="020F0502020204030204" pitchFamily="34" charset="0"/>
            </a:endParaRPr>
          </a:p>
          <a:p>
            <a:pPr>
              <a:spcBef>
                <a:spcPts val="0"/>
              </a:spcBef>
              <a:spcAft>
                <a:spcPts val="0"/>
              </a:spcAft>
              <a:buFont typeface="Wingdings" panose="05000000000000000000" pitchFamily="2" charset="2"/>
              <a:buChar char=""/>
              <a:defRPr/>
            </a:pPr>
            <a:r>
              <a:rPr lang="en-US" sz="2600" dirty="0">
                <a:solidFill>
                  <a:srgbClr val="000000"/>
                </a:solidFill>
                <a:latin typeface="Tahoma" panose="020B0604030504040204" pitchFamily="34" charset="0"/>
                <a:ea typeface="Calibri" panose="020F0502020204030204" pitchFamily="34" charset="0"/>
              </a:rPr>
              <a:t>Have one valid ID (see http://elections.virginia.gov/casting-a-ballot/in-person-voting/). </a:t>
            </a:r>
            <a:endParaRPr lang="en-US" sz="2600" dirty="0">
              <a:solidFill>
                <a:srgbClr val="000000"/>
              </a:solidFill>
              <a:latin typeface="Calibri" panose="020F0502020204030204" pitchFamily="34" charset="0"/>
              <a:ea typeface="Calibri" panose="020F0502020204030204" pitchFamily="34" charset="0"/>
            </a:endParaRPr>
          </a:p>
          <a:p>
            <a:pPr>
              <a:spcBef>
                <a:spcPts val="0"/>
              </a:spcBef>
              <a:spcAft>
                <a:spcPts val="0"/>
              </a:spcAft>
              <a:buFont typeface="Wingdings" panose="05000000000000000000" pitchFamily="2" charset="2"/>
              <a:buChar char=""/>
              <a:defRPr/>
            </a:pPr>
            <a:r>
              <a:rPr lang="en-US" sz="2600" dirty="0">
                <a:solidFill>
                  <a:srgbClr val="000000"/>
                </a:solidFill>
                <a:latin typeface="Tahoma" panose="020B0604030504040204" pitchFamily="34" charset="0"/>
                <a:ea typeface="Calibri" panose="020F0502020204030204" pitchFamily="34" charset="0"/>
              </a:rPr>
              <a:t>Not be registered to vote in any other state. </a:t>
            </a:r>
            <a:endParaRPr lang="en-US" sz="2600" dirty="0">
              <a:solidFill>
                <a:srgbClr val="000000"/>
              </a:solidFill>
              <a:latin typeface="Calibri" panose="020F0502020204030204" pitchFamily="34" charset="0"/>
              <a:ea typeface="Calibri" panose="020F0502020204030204" pitchFamily="34" charset="0"/>
            </a:endParaRPr>
          </a:p>
          <a:p>
            <a:pPr>
              <a:spcBef>
                <a:spcPts val="0"/>
              </a:spcBef>
              <a:spcAft>
                <a:spcPts val="0"/>
              </a:spcAft>
              <a:buFont typeface="Wingdings" panose="05000000000000000000" pitchFamily="2" charset="2"/>
              <a:buChar char=""/>
              <a:defRPr/>
            </a:pPr>
            <a:r>
              <a:rPr lang="en-US" sz="2600" dirty="0">
                <a:solidFill>
                  <a:srgbClr val="000000"/>
                </a:solidFill>
                <a:latin typeface="Tahoma" panose="020B0604030504040204" pitchFamily="34" charset="0"/>
                <a:ea typeface="Calibri" panose="020F0502020204030204" pitchFamily="34" charset="0"/>
              </a:rPr>
              <a:t>Have your rights restored if you have been declared incompetent or been convicted of a felony. </a:t>
            </a:r>
            <a:endParaRPr lang="en-US" sz="2600" dirty="0">
              <a:solidFill>
                <a:srgbClr val="000000"/>
              </a:solidFill>
              <a:latin typeface="Calibri" panose="020F0502020204030204" pitchFamily="34" charset="0"/>
              <a:ea typeface="Calibri" panose="020F0502020204030204" pitchFamily="34" charset="0"/>
            </a:endParaRPr>
          </a:p>
          <a:p>
            <a:pPr marL="0" indent="0">
              <a:buFontTx/>
              <a:buNone/>
              <a:defRPr/>
            </a:pPr>
            <a:endParaRPr lang="en-US" dirty="0"/>
          </a:p>
        </p:txBody>
      </p:sp>
    </p:spTree>
  </p:cSld>
  <p:clrMapOvr>
    <a:masterClrMapping/>
  </p:clrMapOvr>
</p:sld>
</file>

<file path=ppt/slides/slide9.xml><?xml version="1.0" encoding="utf-8"?>
<p:sld xmlns:a="http://purl.oclc.org/ooxml/drawingml/main" xmlns:r="http://purl.oclc.org/ooxml/officeDocument/relationships" xmlns:p="http://purl.oclc.org/ooxml/presentationml/main">
  <p:cSld>
    <p:bg>
      <p:bgPr>
        <a:solidFill>
          <a:schemeClr val="accent1"/>
        </a:solidFill>
        <a:effectLst/>
      </p:bgPr>
    </p:bg>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E1027B3C-D030-42B1-BA72-562B23F66F79}"/>
              </a:ext>
            </a:extLst>
          </p:cNvPr>
          <p:cNvSpPr>
            <a:spLocks noGrp="1" noChangeArrowheads="1"/>
          </p:cNvSpPr>
          <p:nvPr>
            <p:ph type="title"/>
          </p:nvPr>
        </p:nvSpPr>
        <p:spPr/>
        <p:txBody>
          <a:bodyPr/>
          <a:lstStyle/>
          <a:p>
            <a:r>
              <a:rPr lang="en-US" altLang="en-US" sz="5400" b="1"/>
              <a:t>When to Register</a:t>
            </a:r>
          </a:p>
        </p:txBody>
      </p:sp>
      <p:sp>
        <p:nvSpPr>
          <p:cNvPr id="3" name="Content Placeholder 2">
            <a:extLst>
              <a:ext uri="{FF2B5EF4-FFF2-40B4-BE49-F238E27FC236}">
                <a16:creationId xmlns:a16="http://schemas.microsoft.com/office/drawing/2014/main" id="{23FBD27B-9952-4AFC-B291-74093511396C}"/>
              </a:ext>
            </a:extLst>
          </p:cNvPr>
          <p:cNvSpPr>
            <a:spLocks noGrp="1"/>
          </p:cNvSpPr>
          <p:nvPr>
            <p:ph idx="1"/>
          </p:nvPr>
        </p:nvSpPr>
        <p:spPr/>
        <p:txBody>
          <a:bodyPr/>
          <a:lstStyle/>
          <a:p>
            <a:pPr marL="0" indent="0">
              <a:buFontTx/>
              <a:buNone/>
              <a:defRPr/>
            </a:pPr>
            <a:r>
              <a:rPr lang="en-US" b="1" dirty="0"/>
              <a:t>				NOW!!</a:t>
            </a:r>
          </a:p>
          <a:p>
            <a:pPr marL="0" indent="0">
              <a:buFontTx/>
              <a:buNone/>
              <a:defRPr/>
            </a:pPr>
            <a:endParaRPr lang="en-US" dirty="0"/>
          </a:p>
          <a:p>
            <a:pPr lvl="1">
              <a:spcBef>
                <a:spcPts val="0"/>
              </a:spcBef>
              <a:spcAft>
                <a:spcPts val="0"/>
              </a:spcAft>
              <a:buFont typeface="Symbol" panose="05050102010706020507" pitchFamily="18" charset="2"/>
              <a:buChar char=""/>
              <a:defRPr/>
            </a:pPr>
            <a:r>
              <a:rPr lang="en-US" dirty="0">
                <a:solidFill>
                  <a:srgbClr val="000000"/>
                </a:solidFill>
                <a:latin typeface="Tahoma" panose="020B0604030504040204" pitchFamily="34" charset="0"/>
                <a:ea typeface="Calibri" panose="020F0502020204030204" pitchFamily="34" charset="0"/>
              </a:rPr>
              <a:t>General/Primary Election:  22 days before election</a:t>
            </a:r>
          </a:p>
          <a:p>
            <a:pPr marL="457200" lvl="1" indent="0">
              <a:spcBef>
                <a:spcPts val="0"/>
              </a:spcBef>
              <a:spcAft>
                <a:spcPts val="0"/>
              </a:spcAft>
              <a:buFontTx/>
              <a:buNone/>
              <a:defRPr/>
            </a:pPr>
            <a:endParaRPr lang="en-US" dirty="0">
              <a:solidFill>
                <a:srgbClr val="000000"/>
              </a:solidFill>
              <a:latin typeface="Calibri" panose="020F0502020204030204" pitchFamily="34" charset="0"/>
              <a:ea typeface="Calibri" panose="020F0502020204030204" pitchFamily="34" charset="0"/>
            </a:endParaRPr>
          </a:p>
          <a:p>
            <a:pPr lvl="1">
              <a:spcBef>
                <a:spcPts val="0"/>
              </a:spcBef>
              <a:spcAft>
                <a:spcPts val="0"/>
              </a:spcAft>
              <a:buFont typeface="Symbol" panose="05050102010706020507" pitchFamily="18" charset="2"/>
              <a:buChar char=""/>
              <a:defRPr/>
            </a:pPr>
            <a:r>
              <a:rPr lang="en-US" dirty="0">
                <a:solidFill>
                  <a:srgbClr val="000000"/>
                </a:solidFill>
                <a:latin typeface="Tahoma" panose="020B0604030504040204" pitchFamily="34" charset="0"/>
                <a:ea typeface="Calibri" panose="020F0502020204030204" pitchFamily="34" charset="0"/>
              </a:rPr>
              <a:t>Special Election:  13 days before election</a:t>
            </a:r>
          </a:p>
          <a:p>
            <a:pPr marL="457200" lvl="1" indent="0">
              <a:spcBef>
                <a:spcPts val="0"/>
              </a:spcBef>
              <a:spcAft>
                <a:spcPts val="0"/>
              </a:spcAft>
              <a:buFontTx/>
              <a:buNone/>
              <a:defRPr/>
            </a:pPr>
            <a:endParaRPr lang="en-US" dirty="0">
              <a:solidFill>
                <a:srgbClr val="000000"/>
              </a:solidFill>
              <a:latin typeface="Calibri" panose="020F0502020204030204" pitchFamily="34" charset="0"/>
              <a:ea typeface="Calibri" panose="020F0502020204030204" pitchFamily="34" charset="0"/>
            </a:endParaRPr>
          </a:p>
          <a:p>
            <a:pPr lvl="1">
              <a:spcBef>
                <a:spcPts val="0"/>
              </a:spcBef>
              <a:spcAft>
                <a:spcPts val="0"/>
              </a:spcAft>
              <a:buFont typeface="Symbol" panose="05050102010706020507" pitchFamily="18" charset="2"/>
              <a:buChar char=""/>
              <a:defRPr/>
            </a:pPr>
            <a:r>
              <a:rPr lang="en-US" dirty="0">
                <a:solidFill>
                  <a:srgbClr val="000000"/>
                </a:solidFill>
                <a:latin typeface="Tahoma" panose="020B0604030504040204" pitchFamily="34" charset="0"/>
                <a:ea typeface="Calibri" panose="020F0502020204030204" pitchFamily="34" charset="0"/>
              </a:rPr>
              <a:t>Special Election Called by the Governor:  7 days before election</a:t>
            </a:r>
            <a:endParaRPr lang="en-US" dirty="0">
              <a:solidFill>
                <a:srgbClr val="000000"/>
              </a:solidFill>
              <a:latin typeface="Calibri" panose="020F0502020204030204" pitchFamily="34" charset="0"/>
              <a:ea typeface="Calibri" panose="020F0502020204030204" pitchFamily="34" charset="0"/>
            </a:endParaRPr>
          </a:p>
          <a:p>
            <a:pPr>
              <a:defRPr/>
            </a:pPr>
            <a:endParaRPr lang="en-US" dirty="0"/>
          </a:p>
        </p:txBody>
      </p:sp>
    </p:spTree>
  </p:cSld>
  <p:clrMapOvr>
    <a:masterClrMapping/>
  </p:clrMapOvr>
</p:sld>
</file>

<file path=ppt/theme/theme1.xml><?xml version="1.0" encoding="utf-8"?>
<a:theme xmlns:a="http://purl.oclc.org/ooxml/drawingml/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
                <a:satMod val="105%"/>
                <a:tint val="67%"/>
              </a:schemeClr>
            </a:gs>
            <a:gs pos="50%">
              <a:schemeClr val="phClr">
                <a:lumMod val="105%"/>
                <a:satMod val="103%"/>
                <a:tint val="73%"/>
              </a:schemeClr>
            </a:gs>
            <a:gs pos="100%">
              <a:schemeClr val="phClr">
                <a:lumMod val="105%"/>
                <a:satMod val="109%"/>
                <a:tint val="81%"/>
              </a:schemeClr>
            </a:gs>
          </a:gsLst>
          <a:lin ang="5400000" scaled="0"/>
        </a:gradFill>
        <a:gradFill rotWithShape="1">
          <a:gsLst>
            <a:gs pos="0%">
              <a:schemeClr val="phClr">
                <a:satMod val="103%"/>
                <a:lumMod val="102%"/>
                <a:tint val="94%"/>
              </a:schemeClr>
            </a:gs>
            <a:gs pos="50%">
              <a:schemeClr val="phClr">
                <a:satMod val="110%"/>
                <a:lumMod val="100%"/>
                <a:shade val="100%"/>
              </a:schemeClr>
            </a:gs>
            <a:gs pos="100%">
              <a:schemeClr val="phClr">
                <a:lumMod val="99%"/>
                <a:satMod val="120%"/>
                <a:shade val="78%"/>
              </a:schemeClr>
            </a:gs>
          </a:gsLst>
          <a:lin ang="5400000" scaled="0"/>
        </a:gradFill>
      </a:fillStyleLst>
      <a:lnStyleLst>
        <a:ln w="6350" cap="flat" cmpd="sng" algn="ctr">
          <a:solidFill>
            <a:schemeClr val="phClr"/>
          </a:solidFill>
          <a:prstDash val="solid"/>
          <a:miter lim="800%"/>
        </a:ln>
        <a:ln w="12700" cap="flat" cmpd="sng" algn="ctr">
          <a:solidFill>
            <a:schemeClr val="phClr"/>
          </a:solidFill>
          <a:prstDash val="solid"/>
          <a:miter lim="800%"/>
        </a:ln>
        <a:ln w="19050" cap="flat" cmpd="sng" algn="ctr">
          <a:solidFill>
            <a:schemeClr val="phClr"/>
          </a:solidFill>
          <a:prstDash val="solid"/>
          <a:miter lim="800%"/>
        </a:ln>
      </a:lnStyleLst>
      <a:effectStyleLst>
        <a:effectStyle>
          <a:effectLst/>
        </a:effectStyle>
        <a:effectStyle>
          <a:effectLst/>
        </a:effectStyle>
        <a:effectStyle>
          <a:effectLst>
            <a:outerShdw blurRad="57150" dist="19050" dir="5400000" algn="ctr" rotWithShape="0">
              <a:srgbClr val="000000">
                <a:alpha val="63%"/>
              </a:srgbClr>
            </a:outerShdw>
          </a:effectLst>
        </a:effectStyle>
      </a:effectStyleLst>
      <a:bgFillStyleLst>
        <a:solidFill>
          <a:schemeClr val="phClr"/>
        </a:solidFill>
        <a:solidFill>
          <a:schemeClr val="phClr">
            <a:tint val="95%"/>
            <a:satMod val="170%"/>
          </a:schemeClr>
        </a:solidFill>
        <a:gradFill rotWithShape="1">
          <a:gsLst>
            <a:gs pos="0%">
              <a:schemeClr val="phClr">
                <a:tint val="93%"/>
                <a:satMod val="150%"/>
                <a:shade val="98%"/>
                <a:lumMod val="102%"/>
              </a:schemeClr>
            </a:gs>
            <a:gs pos="50%">
              <a:schemeClr val="phClr">
                <a:tint val="98%"/>
                <a:satMod val="130%"/>
                <a:shade val="90%"/>
                <a:lumMod val="103%"/>
              </a:schemeClr>
            </a:gs>
            <a:gs pos="100%">
              <a:schemeClr val="phClr">
                <a:shade val="63%"/>
                <a:satMod val="120%"/>
              </a:schemeClr>
            </a:gs>
          </a:gsLst>
          <a:lin ang="5400000" scaled="0"/>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purl.oclc.org/ooxml/drawingml/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
                <a:satMod val="105%"/>
                <a:tint val="67%"/>
              </a:schemeClr>
            </a:gs>
            <a:gs pos="50%">
              <a:schemeClr val="phClr">
                <a:lumMod val="105%"/>
                <a:satMod val="103%"/>
                <a:tint val="73%"/>
              </a:schemeClr>
            </a:gs>
            <a:gs pos="100%">
              <a:schemeClr val="phClr">
                <a:lumMod val="105%"/>
                <a:satMod val="109%"/>
                <a:tint val="81%"/>
              </a:schemeClr>
            </a:gs>
          </a:gsLst>
          <a:lin ang="5400000" scaled="0"/>
        </a:gradFill>
        <a:gradFill rotWithShape="1">
          <a:gsLst>
            <a:gs pos="0%">
              <a:schemeClr val="phClr">
                <a:satMod val="103%"/>
                <a:lumMod val="102%"/>
                <a:tint val="94%"/>
              </a:schemeClr>
            </a:gs>
            <a:gs pos="50%">
              <a:schemeClr val="phClr">
                <a:satMod val="110%"/>
                <a:lumMod val="100%"/>
                <a:shade val="100%"/>
              </a:schemeClr>
            </a:gs>
            <a:gs pos="100%">
              <a:schemeClr val="phClr">
                <a:lumMod val="99%"/>
                <a:satMod val="120%"/>
                <a:shade val="78%"/>
              </a:schemeClr>
            </a:gs>
          </a:gsLst>
          <a:lin ang="5400000" scaled="0"/>
        </a:gradFill>
      </a:fillStyleLst>
      <a:lnStyleLst>
        <a:ln w="6350" cap="flat" cmpd="sng" algn="ctr">
          <a:solidFill>
            <a:schemeClr val="phClr"/>
          </a:solidFill>
          <a:prstDash val="solid"/>
          <a:miter lim="800%"/>
        </a:ln>
        <a:ln w="12700" cap="flat" cmpd="sng" algn="ctr">
          <a:solidFill>
            <a:schemeClr val="phClr"/>
          </a:solidFill>
          <a:prstDash val="solid"/>
          <a:miter lim="800%"/>
        </a:ln>
        <a:ln w="19050" cap="flat" cmpd="sng" algn="ctr">
          <a:solidFill>
            <a:schemeClr val="phClr"/>
          </a:solidFill>
          <a:prstDash val="solid"/>
          <a:miter lim="800%"/>
        </a:ln>
      </a:lnStyleLst>
      <a:effectStyleLst>
        <a:effectStyle>
          <a:effectLst/>
        </a:effectStyle>
        <a:effectStyle>
          <a:effectLst/>
        </a:effectStyle>
        <a:effectStyle>
          <a:effectLst>
            <a:outerShdw blurRad="57150" dist="19050" dir="5400000" algn="ctr" rotWithShape="0">
              <a:srgbClr val="000000">
                <a:alpha val="63%"/>
              </a:srgbClr>
            </a:outerShdw>
          </a:effectLst>
        </a:effectStyle>
      </a:effectStyleLst>
      <a:bgFillStyleLst>
        <a:solidFill>
          <a:schemeClr val="phClr"/>
        </a:solidFill>
        <a:solidFill>
          <a:schemeClr val="phClr">
            <a:tint val="95%"/>
            <a:satMod val="170%"/>
          </a:schemeClr>
        </a:solidFill>
        <a:gradFill rotWithShape="1">
          <a:gsLst>
            <a:gs pos="0%">
              <a:schemeClr val="phClr">
                <a:tint val="93%"/>
                <a:satMod val="150%"/>
                <a:shade val="98%"/>
                <a:lumMod val="102%"/>
              </a:schemeClr>
            </a:gs>
            <a:gs pos="50%">
              <a:schemeClr val="phClr">
                <a:tint val="98%"/>
                <a:satMod val="130%"/>
                <a:shade val="90%"/>
                <a:lumMod val="103%"/>
              </a:schemeClr>
            </a:gs>
            <a:gs pos="100%">
              <a:schemeClr val="phClr">
                <a:shade val="63%"/>
                <a:satMod val="12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purl.oclc.org/ooxml/officeDocument/extendedProperties" xmlns:vt="http://purl.oclc.org/ooxml/officeDocument/docPropsVTypes">
  <TotalTime>8125</TotalTime>
  <Words>1929</Words>
  <Application>Microsoft Office PowerPoint</Application>
  <PresentationFormat>On-screen Show (4:3)</PresentationFormat>
  <Paragraphs>202</Paragraphs>
  <Slides>59</Slides>
  <Notes>1</Notes>
  <HiddenSlides>0</HiddenSlides>
  <MMClips>9</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59</vt:i4>
      </vt:variant>
    </vt:vector>
  </HeadingPairs>
  <TitlesOfParts>
    <vt:vector size="68" baseType="lpstr">
      <vt:lpstr>Arial</vt:lpstr>
      <vt:lpstr>Calibri</vt:lpstr>
      <vt:lpstr>Tahoma</vt:lpstr>
      <vt:lpstr>Wingdings</vt:lpstr>
      <vt:lpstr>Symbol</vt:lpstr>
      <vt:lpstr>Lucida Sans Unicode</vt:lpstr>
      <vt:lpstr>Wingdings 3</vt:lpstr>
      <vt:lpstr>Times New Roman</vt:lpstr>
      <vt:lpstr>Diseño predeterminado</vt:lpstr>
      <vt:lpstr>Coming of Age,  The Musical</vt:lpstr>
      <vt:lpstr>PowerPoint Presentation</vt:lpstr>
      <vt:lpstr>PowerPoint Presentation</vt:lpstr>
      <vt:lpstr>What happened??</vt:lpstr>
      <vt:lpstr>I’m 18…Now What?</vt:lpstr>
      <vt:lpstr>PowerPoint Presentation</vt:lpstr>
      <vt:lpstr>PowerPoint Presentation</vt:lpstr>
      <vt:lpstr>Voting Facts</vt:lpstr>
      <vt:lpstr>When to Register</vt:lpstr>
      <vt:lpstr>PowerPoint Presentation</vt:lpstr>
      <vt:lpstr>Selective Service</vt:lpstr>
      <vt:lpstr>Selective Service </vt:lpstr>
      <vt:lpstr>PowerPoint Presentation</vt:lpstr>
      <vt:lpstr>Health Care</vt:lpstr>
      <vt:lpstr>Changes at Age 18</vt:lpstr>
      <vt:lpstr>Capacity</vt:lpstr>
      <vt:lpstr>Supported Decision Making</vt:lpstr>
      <vt:lpstr>Alternatives to Guardianship</vt:lpstr>
      <vt:lpstr>Some Rights Lost in Guardianship</vt:lpstr>
      <vt:lpstr>Is Guardianship a Bad Thing?</vt:lpstr>
      <vt:lpstr>Why Are Alternatives Better?</vt:lpstr>
      <vt:lpstr>Advance Directives</vt:lpstr>
      <vt:lpstr>PowerPoint Presentation</vt:lpstr>
      <vt:lpstr>Finances</vt:lpstr>
      <vt:lpstr>Supported Decision Making</vt:lpstr>
      <vt:lpstr>SSI - New Application</vt:lpstr>
      <vt:lpstr>Child Disability Benefits</vt:lpstr>
      <vt:lpstr>SSI - Age 18 Redetermination</vt:lpstr>
      <vt:lpstr>Section 301 Rule</vt:lpstr>
      <vt:lpstr>Section 301 Rule</vt:lpstr>
      <vt:lpstr>SSI- Working </vt:lpstr>
      <vt:lpstr>SSI:  Adult Definition of Disability</vt:lpstr>
      <vt:lpstr>One-Third Reduction</vt:lpstr>
      <vt:lpstr>Avoiding the 1/3 Reduction</vt:lpstr>
      <vt:lpstr>Estate Planning</vt:lpstr>
      <vt:lpstr>PowerPoint Presentation</vt:lpstr>
      <vt:lpstr>Relationships and the “S word”</vt:lpstr>
      <vt:lpstr>Feelings May Be Adult, But…</vt:lpstr>
      <vt:lpstr>Lifelong Consequences</vt:lpstr>
      <vt:lpstr>PowerPoint Presentation</vt:lpstr>
      <vt:lpstr>Legal System</vt:lpstr>
      <vt:lpstr>You Have the Right to Remain Silent…</vt:lpstr>
      <vt:lpstr>You Have the Right to an Attorney…</vt:lpstr>
      <vt:lpstr>Does Guardianship Protect Against Criminal Charges?</vt:lpstr>
      <vt:lpstr>PowerPoint Presentation</vt:lpstr>
      <vt:lpstr>Preparing for Life  After High School</vt:lpstr>
      <vt:lpstr>Changes in Education</vt:lpstr>
      <vt:lpstr>Transition Services</vt:lpstr>
      <vt:lpstr>Transition Services</vt:lpstr>
      <vt:lpstr>College</vt:lpstr>
      <vt:lpstr>Accommodations in College</vt:lpstr>
      <vt:lpstr>Info on Continuing Education After High School</vt:lpstr>
      <vt:lpstr>Employment</vt:lpstr>
      <vt:lpstr>Other Options </vt:lpstr>
      <vt:lpstr>And for parents…</vt:lpstr>
      <vt:lpstr>PowerPoint Presentation</vt:lpstr>
      <vt:lpstr>WHAT???</vt:lpstr>
      <vt:lpstr>Laws Affecting Parent Access</vt:lpstr>
      <vt:lpstr>Thanks!</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Mariajose</dc:creator>
  <cp:lastModifiedBy>Alden Blevins</cp:lastModifiedBy>
  <cp:revision>816</cp:revision>
  <dcterms:created xsi:type="dcterms:W3CDTF">2010-05-23T14:28:12Z</dcterms:created>
  <dcterms:modified xsi:type="dcterms:W3CDTF">2022-09-06T16:59:55Z</dcterms:modified>
</cp:coreProperties>
</file>