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7" r:id="rId5"/>
    <p:sldId id="268" r:id="rId6"/>
    <p:sldId id="269" r:id="rId7"/>
    <p:sldId id="270" r:id="rId8"/>
    <p:sldId id="271" r:id="rId9"/>
    <p:sldId id="272" r:id="rId10"/>
    <p:sldId id="273" r:id="rId11"/>
    <p:sldId id="286" r:id="rId12"/>
    <p:sldId id="284" r:id="rId13"/>
    <p:sldId id="262" r:id="rId14"/>
    <p:sldId id="28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63" autoAdjust="0"/>
    <p:restoredTop sz="94660"/>
  </p:normalViewPr>
  <p:slideViewPr>
    <p:cSldViewPr snapToGrid="0">
      <p:cViewPr varScale="1">
        <p:scale>
          <a:sx n="78" d="100"/>
          <a:sy n="78" d="100"/>
        </p:scale>
        <p:origin x="67" y="1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0E544-8381-49BC-87F0-3A5C305D8B4D}"/>
              </a:ext>
            </a:extLst>
          </p:cNvPr>
          <p:cNvSpPr>
            <a:spLocks noGrp="1"/>
          </p:cNvSpPr>
          <p:nvPr>
            <p:ph type="ctrTitle"/>
          </p:nvPr>
        </p:nvSpPr>
        <p:spPr>
          <a:xfrm>
            <a:off x="4482790" y="1858963"/>
            <a:ext cx="7556810" cy="2387600"/>
          </a:xfrm>
        </p:spPr>
        <p:txBody>
          <a:bodyPr anchor="b"/>
          <a:lstStyle>
            <a:lvl1pPr algn="ctr">
              <a:defRPr sz="6000">
                <a:solidFill>
                  <a:schemeClr val="bg1"/>
                </a:solidFill>
                <a:latin typeface="Roboto Medium" panose="02000000000000000000" pitchFamily="2" charset="0"/>
                <a:ea typeface="Roboto Medium" panose="02000000000000000000" pitchFamily="2"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FB388F9-FC99-4828-9D29-09AD3C23B551}"/>
              </a:ext>
            </a:extLst>
          </p:cNvPr>
          <p:cNvSpPr>
            <a:spLocks noGrp="1"/>
          </p:cNvSpPr>
          <p:nvPr>
            <p:ph type="subTitle" idx="1"/>
          </p:nvPr>
        </p:nvSpPr>
        <p:spPr>
          <a:xfrm>
            <a:off x="3997569" y="4246563"/>
            <a:ext cx="8049393" cy="1655762"/>
          </a:xfrm>
        </p:spPr>
        <p:txBody>
          <a:bodyPr/>
          <a:lstStyle>
            <a:lvl1pPr marL="0" indent="0" algn="ctr">
              <a:buNone/>
              <a:defRPr sz="240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FF37E6AD-2F14-49EC-BBC4-0621BD90306E}"/>
              </a:ext>
            </a:extLst>
          </p:cNvPr>
          <p:cNvSpPr>
            <a:spLocks noGrp="1"/>
          </p:cNvSpPr>
          <p:nvPr>
            <p:ph type="dt" sz="half" idx="10"/>
          </p:nvPr>
        </p:nvSpPr>
        <p:spPr/>
        <p:txBody>
          <a:bodyPr/>
          <a:lstStyle/>
          <a:p>
            <a:fld id="{C45D1FCC-284F-4C3C-BA40-CB1D1CEDBBD3}" type="datetimeFigureOut">
              <a:rPr lang="en-US" smtClean="0"/>
              <a:t>9/14/2022</a:t>
            </a:fld>
            <a:endParaRPr lang="en-US"/>
          </a:p>
        </p:txBody>
      </p:sp>
      <p:sp>
        <p:nvSpPr>
          <p:cNvPr id="5" name="Footer Placeholder 4">
            <a:extLst>
              <a:ext uri="{FF2B5EF4-FFF2-40B4-BE49-F238E27FC236}">
                <a16:creationId xmlns:a16="http://schemas.microsoft.com/office/drawing/2014/main" id="{5F85D137-4453-4306-84DA-967336A995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615BFA-FC03-49FE-88D1-3B3C3185C912}"/>
              </a:ext>
            </a:extLst>
          </p:cNvPr>
          <p:cNvSpPr>
            <a:spLocks noGrp="1"/>
          </p:cNvSpPr>
          <p:nvPr>
            <p:ph type="sldNum" sz="quarter" idx="12"/>
          </p:nvPr>
        </p:nvSpPr>
        <p:spPr/>
        <p:txBody>
          <a:bodyPr/>
          <a:lstStyle/>
          <a:p>
            <a:fld id="{E7549034-8FEB-4CC2-88A9-C5653FCAF810}" type="slidenum">
              <a:rPr lang="en-US" smtClean="0"/>
              <a:t>‹#›</a:t>
            </a:fld>
            <a:endParaRPr lang="en-US"/>
          </a:p>
        </p:txBody>
      </p:sp>
    </p:spTree>
    <p:extLst>
      <p:ext uri="{BB962C8B-B14F-4D97-AF65-F5344CB8AC3E}">
        <p14:creationId xmlns:p14="http://schemas.microsoft.com/office/powerpoint/2010/main" val="2305305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303F3-8DA1-4EFE-BDD9-5222369B1843}"/>
              </a:ext>
            </a:extLst>
          </p:cNvPr>
          <p:cNvSpPr>
            <a:spLocks noGrp="1"/>
          </p:cNvSpPr>
          <p:nvPr>
            <p:ph type="title"/>
          </p:nvPr>
        </p:nvSpPr>
        <p:spPr>
          <a:xfrm>
            <a:off x="1927123" y="381000"/>
            <a:ext cx="9937953"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B4AA497-EBFB-4110-8479-ADBF01AF1370}"/>
              </a:ext>
            </a:extLst>
          </p:cNvPr>
          <p:cNvSpPr>
            <a:spLocks noGrp="1"/>
          </p:cNvSpPr>
          <p:nvPr>
            <p:ph idx="1"/>
          </p:nvPr>
        </p:nvSpPr>
        <p:spPr>
          <a:xfrm>
            <a:off x="1927122" y="2125662"/>
            <a:ext cx="9937953" cy="41473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1AD0B90-AEEF-4CA0-9562-4BE2B440BF56}"/>
              </a:ext>
            </a:extLst>
          </p:cNvPr>
          <p:cNvSpPr>
            <a:spLocks noGrp="1"/>
          </p:cNvSpPr>
          <p:nvPr>
            <p:ph type="dt" sz="half" idx="10"/>
          </p:nvPr>
        </p:nvSpPr>
        <p:spPr/>
        <p:txBody>
          <a:bodyPr/>
          <a:lstStyle/>
          <a:p>
            <a:fld id="{C45D1FCC-284F-4C3C-BA40-CB1D1CEDBBD3}" type="datetimeFigureOut">
              <a:rPr lang="en-US" smtClean="0"/>
              <a:t>9/14/2022</a:t>
            </a:fld>
            <a:endParaRPr lang="en-US" dirty="0"/>
          </a:p>
        </p:txBody>
      </p:sp>
      <p:sp>
        <p:nvSpPr>
          <p:cNvPr id="5" name="Footer Placeholder 4">
            <a:extLst>
              <a:ext uri="{FF2B5EF4-FFF2-40B4-BE49-F238E27FC236}">
                <a16:creationId xmlns:a16="http://schemas.microsoft.com/office/drawing/2014/main" id="{939006D6-3390-4DC7-8F2E-6F3088ED9F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C33CD0-94F3-4920-A81C-60F4EDAE0CAB}"/>
              </a:ext>
            </a:extLst>
          </p:cNvPr>
          <p:cNvSpPr>
            <a:spLocks noGrp="1"/>
          </p:cNvSpPr>
          <p:nvPr>
            <p:ph type="sldNum" sz="quarter" idx="12"/>
          </p:nvPr>
        </p:nvSpPr>
        <p:spPr/>
        <p:txBody>
          <a:bodyPr/>
          <a:lstStyle/>
          <a:p>
            <a:fld id="{E7549034-8FEB-4CC2-88A9-C5653FCAF810}" type="slidenum">
              <a:rPr lang="en-US" smtClean="0"/>
              <a:t>‹#›</a:t>
            </a:fld>
            <a:endParaRPr lang="en-US" dirty="0"/>
          </a:p>
        </p:txBody>
      </p:sp>
    </p:spTree>
    <p:extLst>
      <p:ext uri="{BB962C8B-B14F-4D97-AF65-F5344CB8AC3E}">
        <p14:creationId xmlns:p14="http://schemas.microsoft.com/office/powerpoint/2010/main" val="35945690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0C57B-C01C-4EA9-B79A-A451ECC1EDBE}"/>
              </a:ext>
            </a:extLst>
          </p:cNvPr>
          <p:cNvSpPr>
            <a:spLocks noGrp="1"/>
          </p:cNvSpPr>
          <p:nvPr>
            <p:ph type="title"/>
          </p:nvPr>
        </p:nvSpPr>
        <p:spPr>
          <a:xfrm>
            <a:off x="385916" y="365125"/>
            <a:ext cx="10134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FB3C3C36-D062-443A-A5A8-706C1AAAE450}"/>
              </a:ext>
            </a:extLst>
          </p:cNvPr>
          <p:cNvSpPr>
            <a:spLocks noGrp="1"/>
          </p:cNvSpPr>
          <p:nvPr>
            <p:ph type="dt" sz="half" idx="10"/>
          </p:nvPr>
        </p:nvSpPr>
        <p:spPr/>
        <p:txBody>
          <a:bodyPr/>
          <a:lstStyle/>
          <a:p>
            <a:fld id="{C45D1FCC-284F-4C3C-BA40-CB1D1CEDBBD3}" type="datetimeFigureOut">
              <a:rPr lang="en-US" smtClean="0"/>
              <a:t>9/14/2022</a:t>
            </a:fld>
            <a:endParaRPr lang="en-US"/>
          </a:p>
        </p:txBody>
      </p:sp>
      <p:sp>
        <p:nvSpPr>
          <p:cNvPr id="4" name="Footer Placeholder 3">
            <a:extLst>
              <a:ext uri="{FF2B5EF4-FFF2-40B4-BE49-F238E27FC236}">
                <a16:creationId xmlns:a16="http://schemas.microsoft.com/office/drawing/2014/main" id="{BD93F53C-8891-45CE-A908-66E7222981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418DB5-618A-46DA-B86D-BDF9212D4D3C}"/>
              </a:ext>
            </a:extLst>
          </p:cNvPr>
          <p:cNvSpPr>
            <a:spLocks noGrp="1"/>
          </p:cNvSpPr>
          <p:nvPr>
            <p:ph type="sldNum" sz="quarter" idx="12"/>
          </p:nvPr>
        </p:nvSpPr>
        <p:spPr/>
        <p:txBody>
          <a:bodyPr/>
          <a:lstStyle/>
          <a:p>
            <a:fld id="{E7549034-8FEB-4CC2-88A9-C5653FCAF810}" type="slidenum">
              <a:rPr lang="en-US" smtClean="0"/>
              <a:t>‹#›</a:t>
            </a:fld>
            <a:endParaRPr lang="en-US"/>
          </a:p>
        </p:txBody>
      </p:sp>
      <p:sp>
        <p:nvSpPr>
          <p:cNvPr id="7" name="Text Placeholder 6">
            <a:extLst>
              <a:ext uri="{FF2B5EF4-FFF2-40B4-BE49-F238E27FC236}">
                <a16:creationId xmlns:a16="http://schemas.microsoft.com/office/drawing/2014/main" id="{55A4FAB3-9772-4199-BAFE-9CA06C38D9E5}"/>
              </a:ext>
            </a:extLst>
          </p:cNvPr>
          <p:cNvSpPr>
            <a:spLocks noGrp="1"/>
          </p:cNvSpPr>
          <p:nvPr>
            <p:ph type="body" sz="quarter" idx="13"/>
          </p:nvPr>
        </p:nvSpPr>
        <p:spPr>
          <a:xfrm>
            <a:off x="385763" y="2133600"/>
            <a:ext cx="10134600" cy="37560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1183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B0A5D-9D4E-482A-82BB-76386CD0266B}"/>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AAC10C9-1A05-47FB-83DA-783D82F03390}"/>
              </a:ext>
            </a:extLst>
          </p:cNvPr>
          <p:cNvSpPr>
            <a:spLocks noGrp="1"/>
          </p:cNvSpPr>
          <p:nvPr>
            <p:ph sz="half" idx="1"/>
          </p:nvPr>
        </p:nvSpPr>
        <p:spPr>
          <a:xfrm>
            <a:off x="838200" y="1984784"/>
            <a:ext cx="2101645" cy="2018788"/>
          </a:xfrm>
          <a:prstGeom prst="ellipse">
            <a:avLst/>
          </a:prstGeom>
        </p:spPr>
        <p:txBody>
          <a:bodyPr/>
          <a:lstStyle>
            <a:lvl1pPr marL="0" indent="0" algn="ctr">
              <a:buNone/>
              <a:defRPr/>
            </a:lvl1pPr>
          </a:lstStyle>
          <a:p>
            <a:pPr lvl="0"/>
            <a:r>
              <a:rPr lang="en-US"/>
              <a:t>Edit Master text styles</a:t>
            </a:r>
          </a:p>
        </p:txBody>
      </p:sp>
      <p:sp>
        <p:nvSpPr>
          <p:cNvPr id="5" name="Date Placeholder 4">
            <a:extLst>
              <a:ext uri="{FF2B5EF4-FFF2-40B4-BE49-F238E27FC236}">
                <a16:creationId xmlns:a16="http://schemas.microsoft.com/office/drawing/2014/main" id="{FE69BF1A-D2BB-4E8E-8253-7E3AC7936EC0}"/>
              </a:ext>
            </a:extLst>
          </p:cNvPr>
          <p:cNvSpPr>
            <a:spLocks noGrp="1"/>
          </p:cNvSpPr>
          <p:nvPr>
            <p:ph type="dt" sz="half" idx="10"/>
          </p:nvPr>
        </p:nvSpPr>
        <p:spPr/>
        <p:txBody>
          <a:bodyPr/>
          <a:lstStyle/>
          <a:p>
            <a:fld id="{C45D1FCC-284F-4C3C-BA40-CB1D1CEDBBD3}" type="datetimeFigureOut">
              <a:rPr lang="en-US" smtClean="0"/>
              <a:t>9/14/2022</a:t>
            </a:fld>
            <a:endParaRPr lang="en-US"/>
          </a:p>
        </p:txBody>
      </p:sp>
      <p:sp>
        <p:nvSpPr>
          <p:cNvPr id="6" name="Footer Placeholder 5">
            <a:extLst>
              <a:ext uri="{FF2B5EF4-FFF2-40B4-BE49-F238E27FC236}">
                <a16:creationId xmlns:a16="http://schemas.microsoft.com/office/drawing/2014/main" id="{D2472FDA-57A9-45CC-B8DD-F640108545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DB2E62-66DC-494B-81B8-482424AC8662}"/>
              </a:ext>
            </a:extLst>
          </p:cNvPr>
          <p:cNvSpPr>
            <a:spLocks noGrp="1"/>
          </p:cNvSpPr>
          <p:nvPr>
            <p:ph type="sldNum" sz="quarter" idx="12"/>
          </p:nvPr>
        </p:nvSpPr>
        <p:spPr/>
        <p:txBody>
          <a:bodyPr/>
          <a:lstStyle/>
          <a:p>
            <a:fld id="{E7549034-8FEB-4CC2-88A9-C5653FCAF810}" type="slidenum">
              <a:rPr lang="en-US" smtClean="0"/>
              <a:t>‹#›</a:t>
            </a:fld>
            <a:endParaRPr lang="en-US"/>
          </a:p>
        </p:txBody>
      </p:sp>
      <p:sp>
        <p:nvSpPr>
          <p:cNvPr id="14" name="Content Placeholder 2">
            <a:extLst>
              <a:ext uri="{FF2B5EF4-FFF2-40B4-BE49-F238E27FC236}">
                <a16:creationId xmlns:a16="http://schemas.microsoft.com/office/drawing/2014/main" id="{D85A96EC-9C35-4AB4-BA58-69ED63D1C429}"/>
              </a:ext>
            </a:extLst>
          </p:cNvPr>
          <p:cNvSpPr>
            <a:spLocks noGrp="1"/>
          </p:cNvSpPr>
          <p:nvPr>
            <p:ph sz="half" idx="13"/>
          </p:nvPr>
        </p:nvSpPr>
        <p:spPr>
          <a:xfrm>
            <a:off x="5045177" y="1984784"/>
            <a:ext cx="2101645" cy="2018788"/>
          </a:xfrm>
          <a:prstGeom prst="ellipse">
            <a:avLst/>
          </a:prstGeom>
        </p:spPr>
        <p:txBody>
          <a:bodyPr/>
          <a:lstStyle>
            <a:lvl2pPr marL="457200" indent="0" algn="ctr">
              <a:buNone/>
              <a:defRPr/>
            </a:lvl2pPr>
          </a:lstStyle>
          <a:p>
            <a:pPr lvl="0"/>
            <a:r>
              <a:rPr lang="en-US"/>
              <a:t>Edit Master text styles</a:t>
            </a:r>
          </a:p>
        </p:txBody>
      </p:sp>
      <p:sp>
        <p:nvSpPr>
          <p:cNvPr id="15" name="Content Placeholder 2">
            <a:extLst>
              <a:ext uri="{FF2B5EF4-FFF2-40B4-BE49-F238E27FC236}">
                <a16:creationId xmlns:a16="http://schemas.microsoft.com/office/drawing/2014/main" id="{4DD83939-CC46-4171-92C9-9A719D205B99}"/>
              </a:ext>
            </a:extLst>
          </p:cNvPr>
          <p:cNvSpPr>
            <a:spLocks noGrp="1"/>
          </p:cNvSpPr>
          <p:nvPr>
            <p:ph sz="half" idx="14"/>
          </p:nvPr>
        </p:nvSpPr>
        <p:spPr>
          <a:xfrm>
            <a:off x="9252155" y="1984784"/>
            <a:ext cx="2101645" cy="2018788"/>
          </a:xfrm>
          <a:prstGeom prst="ellipse">
            <a:avLst/>
          </a:prstGeom>
        </p:spPr>
        <p:txBody>
          <a:bodyPr/>
          <a:lstStyle>
            <a:lvl1pPr marL="0" indent="0" algn="ctr">
              <a:buNone/>
              <a:defRPr/>
            </a:lvl1pPr>
          </a:lstStyle>
          <a:p>
            <a:pPr lvl="0"/>
            <a:r>
              <a:rPr lang="en-US"/>
              <a:t>Edit Master text styles</a:t>
            </a:r>
          </a:p>
        </p:txBody>
      </p:sp>
      <p:sp>
        <p:nvSpPr>
          <p:cNvPr id="21" name="Text Placeholder 20">
            <a:extLst>
              <a:ext uri="{FF2B5EF4-FFF2-40B4-BE49-F238E27FC236}">
                <a16:creationId xmlns:a16="http://schemas.microsoft.com/office/drawing/2014/main" id="{87C6DA1E-2BDB-4E20-9958-A4D751813193}"/>
              </a:ext>
            </a:extLst>
          </p:cNvPr>
          <p:cNvSpPr>
            <a:spLocks noGrp="1"/>
          </p:cNvSpPr>
          <p:nvPr>
            <p:ph type="body" sz="quarter" idx="15"/>
          </p:nvPr>
        </p:nvSpPr>
        <p:spPr>
          <a:xfrm>
            <a:off x="357033" y="4033479"/>
            <a:ext cx="3063978" cy="2305460"/>
          </a:xfrm>
          <a:solidFill>
            <a:schemeClr val="bg2"/>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Text Placeholder 20">
            <a:extLst>
              <a:ext uri="{FF2B5EF4-FFF2-40B4-BE49-F238E27FC236}">
                <a16:creationId xmlns:a16="http://schemas.microsoft.com/office/drawing/2014/main" id="{5A6D5740-EF4D-45EC-B238-918CF4437BF7}"/>
              </a:ext>
            </a:extLst>
          </p:cNvPr>
          <p:cNvSpPr>
            <a:spLocks noGrp="1"/>
          </p:cNvSpPr>
          <p:nvPr>
            <p:ph type="body" sz="quarter" idx="16"/>
          </p:nvPr>
        </p:nvSpPr>
        <p:spPr>
          <a:xfrm>
            <a:off x="4564010" y="4034810"/>
            <a:ext cx="3063978" cy="2305460"/>
          </a:xfrm>
          <a:solidFill>
            <a:schemeClr val="bg2"/>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Text Placeholder 20">
            <a:extLst>
              <a:ext uri="{FF2B5EF4-FFF2-40B4-BE49-F238E27FC236}">
                <a16:creationId xmlns:a16="http://schemas.microsoft.com/office/drawing/2014/main" id="{F95B9529-DA76-4967-8E53-B2C0F85D0456}"/>
              </a:ext>
            </a:extLst>
          </p:cNvPr>
          <p:cNvSpPr>
            <a:spLocks noGrp="1"/>
          </p:cNvSpPr>
          <p:nvPr>
            <p:ph type="body" sz="quarter" idx="17"/>
          </p:nvPr>
        </p:nvSpPr>
        <p:spPr>
          <a:xfrm>
            <a:off x="8770989" y="4027231"/>
            <a:ext cx="3063978" cy="2305460"/>
          </a:xfrm>
          <a:solidFill>
            <a:schemeClr val="bg2"/>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78868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AD6293E-4446-4C2B-9F0D-F8790EB68029}"/>
              </a:ext>
            </a:extLst>
          </p:cNvPr>
          <p:cNvSpPr>
            <a:spLocks noGrp="1"/>
          </p:cNvSpPr>
          <p:nvPr>
            <p:ph type="title"/>
          </p:nvPr>
        </p:nvSpPr>
        <p:spPr>
          <a:xfrm>
            <a:off x="2035276" y="1377848"/>
            <a:ext cx="8111613" cy="3911907"/>
          </a:xfrm>
        </p:spPr>
        <p:txBody>
          <a:bodyP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499257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C1C7B-9F9B-4B22-A566-F2E704BD933C}"/>
              </a:ext>
            </a:extLst>
          </p:cNvPr>
          <p:cNvSpPr>
            <a:spLocks noGrp="1"/>
          </p:cNvSpPr>
          <p:nvPr>
            <p:ph type="title"/>
          </p:nvPr>
        </p:nvSpPr>
        <p:spPr>
          <a:xfrm>
            <a:off x="838200" y="136525"/>
            <a:ext cx="3932237" cy="16002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AB2E7EA4-0FEB-4F42-874C-63D9EBBC2D01}"/>
              </a:ext>
            </a:extLst>
          </p:cNvPr>
          <p:cNvSpPr>
            <a:spLocks noGrp="1"/>
          </p:cNvSpPr>
          <p:nvPr>
            <p:ph type="pic" idx="1"/>
          </p:nvPr>
        </p:nvSpPr>
        <p:spPr>
          <a:xfrm>
            <a:off x="5733794" y="457200"/>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E1F77EF-1473-4D15-BF04-2CE8A5452D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CCFFAB5-B8CE-4770-B1C7-C6117741B220}"/>
              </a:ext>
            </a:extLst>
          </p:cNvPr>
          <p:cNvSpPr>
            <a:spLocks noGrp="1"/>
          </p:cNvSpPr>
          <p:nvPr>
            <p:ph type="dt" sz="half" idx="10"/>
          </p:nvPr>
        </p:nvSpPr>
        <p:spPr/>
        <p:txBody>
          <a:bodyPr/>
          <a:lstStyle/>
          <a:p>
            <a:fld id="{C45D1FCC-284F-4C3C-BA40-CB1D1CEDBBD3}" type="datetimeFigureOut">
              <a:rPr lang="en-US" smtClean="0"/>
              <a:t>9/14/2022</a:t>
            </a:fld>
            <a:endParaRPr lang="en-US"/>
          </a:p>
        </p:txBody>
      </p:sp>
      <p:sp>
        <p:nvSpPr>
          <p:cNvPr id="6" name="Footer Placeholder 5">
            <a:extLst>
              <a:ext uri="{FF2B5EF4-FFF2-40B4-BE49-F238E27FC236}">
                <a16:creationId xmlns:a16="http://schemas.microsoft.com/office/drawing/2014/main" id="{5AB1894A-F81C-4146-820B-B8EFEC6361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9E3380-6FD5-48FB-976D-124186AB64F9}"/>
              </a:ext>
            </a:extLst>
          </p:cNvPr>
          <p:cNvSpPr>
            <a:spLocks noGrp="1"/>
          </p:cNvSpPr>
          <p:nvPr>
            <p:ph type="sldNum" sz="quarter" idx="12"/>
          </p:nvPr>
        </p:nvSpPr>
        <p:spPr/>
        <p:txBody>
          <a:bodyPr/>
          <a:lstStyle/>
          <a:p>
            <a:fld id="{E7549034-8FEB-4CC2-88A9-C5653FCAF810}" type="slidenum">
              <a:rPr lang="en-US" smtClean="0"/>
              <a:t>‹#›</a:t>
            </a:fld>
            <a:endParaRPr lang="en-US"/>
          </a:p>
        </p:txBody>
      </p:sp>
    </p:spTree>
    <p:extLst>
      <p:ext uri="{BB962C8B-B14F-4D97-AF65-F5344CB8AC3E}">
        <p14:creationId xmlns:p14="http://schemas.microsoft.com/office/powerpoint/2010/main" val="4175574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4E165-0068-4728-AF26-C0305B8DCA69}"/>
              </a:ext>
            </a:extLst>
          </p:cNvPr>
          <p:cNvSpPr>
            <a:spLocks noGrp="1"/>
          </p:cNvSpPr>
          <p:nvPr>
            <p:ph type="title"/>
          </p:nvPr>
        </p:nvSpPr>
        <p:spPr>
          <a:xfrm>
            <a:off x="969707" y="276636"/>
            <a:ext cx="6260690" cy="3018502"/>
          </a:xfrm>
        </p:spPr>
        <p:txBody>
          <a:bodyPr>
            <a:noAutofit/>
          </a:bodyPr>
          <a:lstStyle>
            <a:lvl1pPr>
              <a:defRPr sz="8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4EA15C4A-7EE2-4F09-A81C-FABFBAA4F2E5}"/>
              </a:ext>
            </a:extLst>
          </p:cNvPr>
          <p:cNvSpPr>
            <a:spLocks noGrp="1"/>
          </p:cNvSpPr>
          <p:nvPr>
            <p:ph type="dt" sz="half" idx="10"/>
          </p:nvPr>
        </p:nvSpPr>
        <p:spPr/>
        <p:txBody>
          <a:bodyPr/>
          <a:lstStyle/>
          <a:p>
            <a:fld id="{C45D1FCC-284F-4C3C-BA40-CB1D1CEDBBD3}" type="datetimeFigureOut">
              <a:rPr lang="en-US" smtClean="0"/>
              <a:t>9/14/2022</a:t>
            </a:fld>
            <a:endParaRPr lang="en-US"/>
          </a:p>
        </p:txBody>
      </p:sp>
      <p:sp>
        <p:nvSpPr>
          <p:cNvPr id="4" name="Footer Placeholder 3">
            <a:extLst>
              <a:ext uri="{FF2B5EF4-FFF2-40B4-BE49-F238E27FC236}">
                <a16:creationId xmlns:a16="http://schemas.microsoft.com/office/drawing/2014/main" id="{D563B9CC-5F0A-4E44-A405-7C2B7312E00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F55345-76E8-4D2B-A996-9199E9A0343E}"/>
              </a:ext>
            </a:extLst>
          </p:cNvPr>
          <p:cNvSpPr>
            <a:spLocks noGrp="1"/>
          </p:cNvSpPr>
          <p:nvPr>
            <p:ph type="sldNum" sz="quarter" idx="12"/>
          </p:nvPr>
        </p:nvSpPr>
        <p:spPr/>
        <p:txBody>
          <a:bodyPr/>
          <a:lstStyle/>
          <a:p>
            <a:fld id="{E7549034-8FEB-4CC2-88A9-C5653FCAF810}" type="slidenum">
              <a:rPr lang="en-US" smtClean="0"/>
              <a:t>‹#›</a:t>
            </a:fld>
            <a:endParaRPr lang="en-US"/>
          </a:p>
        </p:txBody>
      </p:sp>
      <p:sp>
        <p:nvSpPr>
          <p:cNvPr id="7" name="Text Placeholder 6">
            <a:extLst>
              <a:ext uri="{FF2B5EF4-FFF2-40B4-BE49-F238E27FC236}">
                <a16:creationId xmlns:a16="http://schemas.microsoft.com/office/drawing/2014/main" id="{C71ADEBA-E127-4FC3-9183-364F01AE6F06}"/>
              </a:ext>
            </a:extLst>
          </p:cNvPr>
          <p:cNvSpPr>
            <a:spLocks noGrp="1"/>
          </p:cNvSpPr>
          <p:nvPr>
            <p:ph type="body" sz="quarter" idx="13"/>
          </p:nvPr>
        </p:nvSpPr>
        <p:spPr>
          <a:xfrm>
            <a:off x="757084" y="3736975"/>
            <a:ext cx="6754761" cy="21034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3445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4E14A7-9446-4BBB-81A3-D45AAAE328A0}"/>
              </a:ext>
            </a:extLst>
          </p:cNvPr>
          <p:cNvSpPr>
            <a:spLocks noGrp="1"/>
          </p:cNvSpPr>
          <p:nvPr>
            <p:ph type="title"/>
          </p:nvPr>
        </p:nvSpPr>
        <p:spPr>
          <a:xfrm>
            <a:off x="2123768" y="320675"/>
            <a:ext cx="9583994"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7777395-A7EA-4FBD-BFEA-34781A7A9E00}"/>
              </a:ext>
            </a:extLst>
          </p:cNvPr>
          <p:cNvSpPr>
            <a:spLocks noGrp="1"/>
          </p:cNvSpPr>
          <p:nvPr>
            <p:ph type="body" idx="1"/>
          </p:nvPr>
        </p:nvSpPr>
        <p:spPr>
          <a:xfrm>
            <a:off x="1860754" y="2015613"/>
            <a:ext cx="10095272" cy="41613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689B6C-BEC8-4357-AC77-15E77961A5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5D1FCC-284F-4C3C-BA40-CB1D1CEDBBD3}" type="datetimeFigureOut">
              <a:rPr lang="en-US" smtClean="0"/>
              <a:t>9/14/2022</a:t>
            </a:fld>
            <a:endParaRPr lang="en-US"/>
          </a:p>
        </p:txBody>
      </p:sp>
      <p:sp>
        <p:nvSpPr>
          <p:cNvPr id="5" name="Footer Placeholder 4">
            <a:extLst>
              <a:ext uri="{FF2B5EF4-FFF2-40B4-BE49-F238E27FC236}">
                <a16:creationId xmlns:a16="http://schemas.microsoft.com/office/drawing/2014/main" id="{C057B0E8-DEEA-45F9-838E-B56C3E937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F9AF29-107D-478B-939D-54722D5931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549034-8FEB-4CC2-88A9-C5653FCAF810}" type="slidenum">
              <a:rPr lang="en-US" smtClean="0"/>
              <a:t>‹#›</a:t>
            </a:fld>
            <a:endParaRPr lang="en-US"/>
          </a:p>
        </p:txBody>
      </p:sp>
    </p:spTree>
    <p:extLst>
      <p:ext uri="{BB962C8B-B14F-4D97-AF65-F5344CB8AC3E}">
        <p14:creationId xmlns:p14="http://schemas.microsoft.com/office/powerpoint/2010/main" val="905587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2" r:id="rId4"/>
    <p:sldLayoutId id="2147483655" r:id="rId5"/>
    <p:sldLayoutId id="2147483657" r:id="rId6"/>
    <p:sldLayoutId id="2147483658"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dlcv.org/get-help"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www.instagram.com/disabilitylawva/" TargetMode="External"/><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hyperlink" Target="https://www.dlcv.org/" TargetMode="External"/><Relationship Id="rId1" Type="http://schemas.openxmlformats.org/officeDocument/2006/relationships/slideLayout" Target="../slideLayouts/slideLayout7.xml"/><Relationship Id="rId6" Type="http://schemas.openxmlformats.org/officeDocument/2006/relationships/hyperlink" Target="https://twitter.com/disabilitylawva" TargetMode="External"/><Relationship Id="rId11" Type="http://schemas.openxmlformats.org/officeDocument/2006/relationships/image" Target="../media/image17.png"/><Relationship Id="rId5" Type="http://schemas.openxmlformats.org/officeDocument/2006/relationships/image" Target="../media/image14.png"/><Relationship Id="rId10" Type="http://schemas.openxmlformats.org/officeDocument/2006/relationships/hyperlink" Target="https://open.spotify.com/show/5KmZ4m7UELghjM55p5EyPR" TargetMode="External"/><Relationship Id="rId4" Type="http://schemas.openxmlformats.org/officeDocument/2006/relationships/hyperlink" Target="https://www.facebook.com/disAbilityLawVA/" TargetMode="External"/><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3AAD6-CFE6-4640-9111-C53F4521FEF2}"/>
              </a:ext>
            </a:extLst>
          </p:cNvPr>
          <p:cNvSpPr>
            <a:spLocks noGrp="1"/>
          </p:cNvSpPr>
          <p:nvPr>
            <p:ph type="ctrTitle"/>
          </p:nvPr>
        </p:nvSpPr>
        <p:spPr>
          <a:xfrm>
            <a:off x="4635190" y="1558925"/>
            <a:ext cx="7556810" cy="2387600"/>
          </a:xfrm>
        </p:spPr>
        <p:txBody>
          <a:bodyPr>
            <a:normAutofit fontScale="90000"/>
          </a:bodyPr>
          <a:lstStyle/>
          <a:p>
            <a:r>
              <a:rPr lang="en-US" sz="4000" b="1" u="sng" dirty="0"/>
              <a:t>Plan Early to Avoid the Cliff!</a:t>
            </a:r>
            <a:br>
              <a:rPr lang="en-US" sz="4000" dirty="0"/>
            </a:br>
            <a:br>
              <a:rPr lang="en-US" sz="4000" dirty="0"/>
            </a:br>
            <a:r>
              <a:rPr lang="en-US" sz="4000" dirty="0"/>
              <a:t>Pre-Employment Transition Services and Vocational Rehabilitation</a:t>
            </a:r>
          </a:p>
        </p:txBody>
      </p:sp>
      <p:sp>
        <p:nvSpPr>
          <p:cNvPr id="3" name="Subtitle 2">
            <a:extLst>
              <a:ext uri="{FF2B5EF4-FFF2-40B4-BE49-F238E27FC236}">
                <a16:creationId xmlns:a16="http://schemas.microsoft.com/office/drawing/2014/main" id="{A658F7C0-0E09-4763-9B58-7BAA1AA13746}"/>
              </a:ext>
            </a:extLst>
          </p:cNvPr>
          <p:cNvSpPr>
            <a:spLocks noGrp="1"/>
          </p:cNvSpPr>
          <p:nvPr>
            <p:ph type="subTitle" idx="1"/>
          </p:nvPr>
        </p:nvSpPr>
        <p:spPr/>
        <p:txBody>
          <a:bodyPr/>
          <a:lstStyle/>
          <a:p>
            <a:r>
              <a:rPr lang="en-US" dirty="0"/>
              <a:t> Rachel Loria</a:t>
            </a:r>
          </a:p>
          <a:p>
            <a:r>
              <a:rPr lang="en-US" dirty="0"/>
              <a:t>Disability Rights Advocates</a:t>
            </a:r>
          </a:p>
          <a:p>
            <a:r>
              <a:rPr lang="en-US" dirty="0"/>
              <a:t>disAbility Law Center of Virginia </a:t>
            </a:r>
          </a:p>
        </p:txBody>
      </p:sp>
    </p:spTree>
    <p:extLst>
      <p:ext uri="{BB962C8B-B14F-4D97-AF65-F5344CB8AC3E}">
        <p14:creationId xmlns:p14="http://schemas.microsoft.com/office/powerpoint/2010/main" val="1674941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501" y="292040"/>
            <a:ext cx="8596668" cy="1320800"/>
          </a:xfrm>
        </p:spPr>
        <p:txBody>
          <a:bodyPr>
            <a:normAutofit fontScale="90000"/>
          </a:bodyPr>
          <a:lstStyle/>
          <a:p>
            <a:r>
              <a:rPr lang="en-US" dirty="0"/>
              <a:t>Assistive Technology </a:t>
            </a:r>
            <a:br>
              <a:rPr lang="en-US" dirty="0"/>
            </a:br>
            <a:r>
              <a:rPr lang="en-US" dirty="0"/>
              <a:t>(PLEASE NOTE, NOT A REQUIRED SERVICE OF PRE-ETS!!)</a:t>
            </a:r>
          </a:p>
        </p:txBody>
      </p:sp>
      <p:sp>
        <p:nvSpPr>
          <p:cNvPr id="5" name="Content Placeholder 2"/>
          <p:cNvSpPr>
            <a:spLocks noGrp="1"/>
          </p:cNvSpPr>
          <p:nvPr>
            <p:ph idx="1"/>
          </p:nvPr>
        </p:nvSpPr>
        <p:spPr>
          <a:xfrm>
            <a:off x="1653140" y="1990354"/>
            <a:ext cx="8596668" cy="3880773"/>
          </a:xfrm>
        </p:spPr>
        <p:txBody>
          <a:bodyPr>
            <a:noAutofit/>
          </a:bodyPr>
          <a:lstStyle/>
          <a:p>
            <a:r>
              <a:rPr lang="en-US" sz="2400" dirty="0">
                <a:solidFill>
                  <a:schemeClr val="bg1"/>
                </a:solidFill>
              </a:rPr>
              <a:t>Keep in mind that as you leave high school, if the school provides assistive technology, the school keeps that AT</a:t>
            </a:r>
          </a:p>
          <a:p>
            <a:r>
              <a:rPr lang="en-US" sz="2400" dirty="0">
                <a:solidFill>
                  <a:schemeClr val="bg1"/>
                </a:solidFill>
              </a:rPr>
              <a:t>We recommend that as early as possible, you begin to speak with VR about assistive technology</a:t>
            </a:r>
          </a:p>
          <a:p>
            <a:pPr lvl="1"/>
            <a:r>
              <a:rPr lang="en-US" sz="2400" dirty="0">
                <a:solidFill>
                  <a:schemeClr val="bg1"/>
                </a:solidFill>
              </a:rPr>
              <a:t>Sometimes, DARS or DBVI can assist in paying for assistive technology such as</a:t>
            </a:r>
          </a:p>
          <a:p>
            <a:pPr lvl="2"/>
            <a:r>
              <a:rPr lang="en-US" sz="2400" dirty="0" err="1">
                <a:solidFill>
                  <a:schemeClr val="bg1"/>
                </a:solidFill>
              </a:rPr>
              <a:t>Ipads</a:t>
            </a:r>
            <a:endParaRPr lang="en-US" sz="2400" dirty="0">
              <a:solidFill>
                <a:schemeClr val="bg1"/>
              </a:solidFill>
            </a:endParaRPr>
          </a:p>
          <a:p>
            <a:pPr lvl="2"/>
            <a:r>
              <a:rPr lang="en-US" sz="2400" dirty="0">
                <a:solidFill>
                  <a:schemeClr val="bg1"/>
                </a:solidFill>
              </a:rPr>
              <a:t>Reading software or screen readers</a:t>
            </a:r>
          </a:p>
          <a:p>
            <a:pPr lvl="2"/>
            <a:r>
              <a:rPr lang="en-US" sz="2400" dirty="0">
                <a:solidFill>
                  <a:schemeClr val="bg1"/>
                </a:solidFill>
              </a:rPr>
              <a:t>Laptops</a:t>
            </a:r>
          </a:p>
          <a:p>
            <a:pPr lvl="2"/>
            <a:r>
              <a:rPr lang="en-US" sz="2400" dirty="0">
                <a:solidFill>
                  <a:schemeClr val="bg1"/>
                </a:solidFill>
              </a:rPr>
              <a:t>Accessible books or materials</a:t>
            </a:r>
          </a:p>
          <a:p>
            <a:pPr lvl="1"/>
            <a:r>
              <a:rPr lang="en-US" sz="2400" dirty="0">
                <a:solidFill>
                  <a:schemeClr val="bg1"/>
                </a:solidFill>
              </a:rPr>
              <a:t>Please note, these can only be provided if it relates to the employment goal and you meet eligibility criteria</a:t>
            </a:r>
            <a:r>
              <a:rPr lang="en-US" sz="2400" dirty="0">
                <a:solidFill>
                  <a:schemeClr val="accent1"/>
                </a:solidFill>
              </a:rPr>
              <a:t>.</a:t>
            </a:r>
          </a:p>
        </p:txBody>
      </p:sp>
    </p:spTree>
    <p:extLst>
      <p:ext uri="{BB962C8B-B14F-4D97-AF65-F5344CB8AC3E}">
        <p14:creationId xmlns:p14="http://schemas.microsoft.com/office/powerpoint/2010/main" val="2380738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Information about Pre-ETS</a:t>
            </a:r>
          </a:p>
        </p:txBody>
      </p:sp>
      <p:sp>
        <p:nvSpPr>
          <p:cNvPr id="3" name="Content Placeholder 2"/>
          <p:cNvSpPr>
            <a:spLocks noGrp="1"/>
          </p:cNvSpPr>
          <p:nvPr>
            <p:ph idx="1"/>
          </p:nvPr>
        </p:nvSpPr>
        <p:spPr/>
        <p:txBody>
          <a:bodyPr/>
          <a:lstStyle/>
          <a:p>
            <a:r>
              <a:rPr lang="en-US" dirty="0"/>
              <a:t>1. Can be longer than a year</a:t>
            </a:r>
          </a:p>
          <a:p>
            <a:r>
              <a:rPr lang="en-US" dirty="0"/>
              <a:t>2. Can happen in facilities such as Department of Juvenile Justice (DJJ) and Psychiatric Residential Treatment Facilities (PRTFs)</a:t>
            </a:r>
          </a:p>
          <a:p>
            <a:r>
              <a:rPr lang="en-US" dirty="0"/>
              <a:t>3. Student needs to have a disability to be eligible for Pre-ETS, but they do not necessarily need to have an IEP</a:t>
            </a:r>
          </a:p>
          <a:p>
            <a:endParaRPr lang="en-US" dirty="0"/>
          </a:p>
        </p:txBody>
      </p:sp>
    </p:spTree>
    <p:extLst>
      <p:ext uri="{BB962C8B-B14F-4D97-AF65-F5344CB8AC3E}">
        <p14:creationId xmlns:p14="http://schemas.microsoft.com/office/powerpoint/2010/main" val="3207968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909870" y="277483"/>
            <a:ext cx="9937953" cy="1325563"/>
          </a:xfrm>
        </p:spPr>
        <p:txBody>
          <a:bodyPr>
            <a:normAutofit/>
          </a:bodyPr>
          <a:lstStyle/>
          <a:p>
            <a:pPr algn="ctr"/>
            <a:r>
              <a:rPr lang="en-US" b="1" dirty="0"/>
              <a:t>What can you expect </a:t>
            </a:r>
            <a:br>
              <a:rPr lang="en-US" b="1" dirty="0"/>
            </a:br>
            <a:r>
              <a:rPr lang="en-US" b="1" dirty="0"/>
              <a:t>when you call </a:t>
            </a:r>
            <a:r>
              <a:rPr lang="en-US" b="1" dirty="0" err="1"/>
              <a:t>dLCV</a:t>
            </a:r>
            <a:r>
              <a:rPr lang="en-US" b="1" dirty="0"/>
              <a:t>?</a:t>
            </a:r>
          </a:p>
        </p:txBody>
      </p:sp>
      <p:sp>
        <p:nvSpPr>
          <p:cNvPr id="5" name="Content Placeholder 2"/>
          <p:cNvSpPr>
            <a:spLocks noGrp="1"/>
          </p:cNvSpPr>
          <p:nvPr>
            <p:ph idx="1"/>
          </p:nvPr>
        </p:nvSpPr>
        <p:spPr>
          <a:xfrm>
            <a:off x="1134534" y="2063312"/>
            <a:ext cx="8596668" cy="3880773"/>
          </a:xfrm>
        </p:spPr>
        <p:txBody>
          <a:bodyPr>
            <a:normAutofit fontScale="92500" lnSpcReduction="20000"/>
          </a:bodyPr>
          <a:lstStyle/>
          <a:p>
            <a:pPr marL="0" indent="0">
              <a:buNone/>
            </a:pPr>
            <a:r>
              <a:rPr lang="en-US" sz="2000" dirty="0"/>
              <a:t>You can call between 8:30 and 4:00 Monday, Wednesday, and Friday, and you can ask to speak to the intake and referral specialist. </a:t>
            </a:r>
          </a:p>
          <a:p>
            <a:pPr marL="0" indent="0">
              <a:buNone/>
            </a:pPr>
            <a:r>
              <a:rPr lang="en-US" sz="2000" dirty="0"/>
              <a:t>We will do our best to assist you and at least give you information that might help you with the situation you are in!</a:t>
            </a:r>
          </a:p>
          <a:p>
            <a:pPr marL="0" indent="0">
              <a:buNone/>
            </a:pPr>
            <a:r>
              <a:rPr lang="en-US" sz="2000" dirty="0"/>
              <a:t>If we can do an intake (and help you further), we will do that over the phone with you. Afterwards, the information will be sent to a Subject Matter Expert (SME) who will call you to let you know if </a:t>
            </a:r>
            <a:r>
              <a:rPr lang="en-US" sz="2000" dirty="0" err="1"/>
              <a:t>dLCV</a:t>
            </a:r>
            <a:r>
              <a:rPr lang="en-US" sz="2000" dirty="0"/>
              <a:t> can assist further.</a:t>
            </a:r>
          </a:p>
          <a:p>
            <a:pPr marL="0" indent="0">
              <a:buNone/>
            </a:pPr>
            <a:endParaRPr lang="en-US" sz="2000" dirty="0"/>
          </a:p>
          <a:p>
            <a:pPr marL="0" indent="0">
              <a:buNone/>
            </a:pPr>
            <a:r>
              <a:rPr lang="en-US" sz="2000" dirty="0"/>
              <a:t>You can call us at 804-225-2042 or 1-800-552-3962</a:t>
            </a:r>
          </a:p>
          <a:p>
            <a:pPr marL="0" indent="0">
              <a:buNone/>
            </a:pPr>
            <a:r>
              <a:rPr lang="en-US" dirty="0">
                <a:hlinkClick r:id="rId2"/>
              </a:rPr>
              <a:t>www.dlcv.org/get-help</a:t>
            </a:r>
            <a:endParaRPr lang="en-US" dirty="0"/>
          </a:p>
          <a:p>
            <a:pPr marL="0" indent="0">
              <a:buNone/>
            </a:pPr>
            <a:endParaRPr lang="en-US" dirty="0"/>
          </a:p>
          <a:p>
            <a:pPr marL="0" indent="0">
              <a:buNone/>
            </a:pPr>
            <a:r>
              <a:rPr lang="en-US" dirty="0">
                <a:hlinkClick r:id="rId2"/>
              </a:rPr>
              <a:t>Get Help - disAbility Law Center of Virginia (dlcv.org)</a:t>
            </a:r>
            <a:endParaRPr lang="en-US" dirty="0"/>
          </a:p>
        </p:txBody>
      </p:sp>
    </p:spTree>
    <p:extLst>
      <p:ext uri="{BB962C8B-B14F-4D97-AF65-F5344CB8AC3E}">
        <p14:creationId xmlns:p14="http://schemas.microsoft.com/office/powerpoint/2010/main" val="2964717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483CDA-B079-4584-B5A2-49884C611299}"/>
              </a:ext>
            </a:extLst>
          </p:cNvPr>
          <p:cNvSpPr>
            <a:spLocks noGrp="1"/>
          </p:cNvSpPr>
          <p:nvPr>
            <p:ph type="title"/>
          </p:nvPr>
        </p:nvSpPr>
        <p:spPr/>
        <p:txBody>
          <a:bodyPr/>
          <a:lstStyle/>
          <a:p>
            <a:pPr algn="ctr"/>
            <a:r>
              <a:rPr lang="en-US" dirty="0"/>
              <a:t>CONNECT WITH US</a:t>
            </a:r>
          </a:p>
        </p:txBody>
      </p:sp>
      <p:sp>
        <p:nvSpPr>
          <p:cNvPr id="6" name="Text Placeholder 5">
            <a:extLst>
              <a:ext uri="{FF2B5EF4-FFF2-40B4-BE49-F238E27FC236}">
                <a16:creationId xmlns:a16="http://schemas.microsoft.com/office/drawing/2014/main" id="{D1B95535-003A-4900-B570-45D28F571B0D}"/>
              </a:ext>
            </a:extLst>
          </p:cNvPr>
          <p:cNvSpPr>
            <a:spLocks noGrp="1"/>
          </p:cNvSpPr>
          <p:nvPr>
            <p:ph type="body" sz="quarter" idx="13"/>
          </p:nvPr>
        </p:nvSpPr>
        <p:spPr>
          <a:xfrm>
            <a:off x="757084" y="3736975"/>
            <a:ext cx="6754761" cy="2682298"/>
          </a:xfrm>
        </p:spPr>
        <p:txBody>
          <a:bodyPr>
            <a:normAutofit fontScale="62500" lnSpcReduction="20000"/>
          </a:bodyPr>
          <a:lstStyle/>
          <a:p>
            <a:pPr marL="0" indent="0">
              <a:buNone/>
            </a:pPr>
            <a:r>
              <a:rPr lang="en-US" b="1" dirty="0"/>
              <a:t>ADDRESS</a:t>
            </a:r>
          </a:p>
          <a:p>
            <a:pPr marL="0" indent="0">
              <a:buNone/>
            </a:pPr>
            <a:r>
              <a:rPr lang="en-US" dirty="0"/>
              <a:t>1512 Willow Lawn Drive Suite 100 Richmond, VA 23230</a:t>
            </a:r>
          </a:p>
          <a:p>
            <a:pPr marL="0" indent="0">
              <a:buNone/>
            </a:pPr>
            <a:endParaRPr lang="en-US" dirty="0"/>
          </a:p>
          <a:p>
            <a:pPr marL="0" indent="0">
              <a:buNone/>
            </a:pPr>
            <a:r>
              <a:rPr lang="en-US" b="1" dirty="0"/>
              <a:t>PHONE</a:t>
            </a:r>
          </a:p>
          <a:p>
            <a:pPr marL="0" indent="0">
              <a:buNone/>
            </a:pPr>
            <a:r>
              <a:rPr lang="en-US" dirty="0"/>
              <a:t>1-800-552-3962 (toll-free) | 804-225-2042</a:t>
            </a:r>
          </a:p>
          <a:p>
            <a:pPr marL="0" indent="0">
              <a:buNone/>
            </a:pPr>
            <a:endParaRPr lang="en-US" dirty="0"/>
          </a:p>
          <a:p>
            <a:pPr marL="0" indent="0">
              <a:buNone/>
            </a:pPr>
            <a:r>
              <a:rPr lang="en-US" b="1" dirty="0"/>
              <a:t>WEBSITE</a:t>
            </a:r>
          </a:p>
          <a:p>
            <a:pPr marL="0" indent="0">
              <a:buNone/>
            </a:pPr>
            <a:r>
              <a:rPr lang="en-US" dirty="0">
                <a:hlinkClick r:id="rId2"/>
              </a:rPr>
              <a:t>dLCV.org</a:t>
            </a:r>
            <a:endParaRPr lang="en-US" dirty="0"/>
          </a:p>
          <a:p>
            <a:pPr marL="0" indent="0">
              <a:buNone/>
            </a:pPr>
            <a:endParaRPr lang="en-US" b="1" dirty="0"/>
          </a:p>
        </p:txBody>
      </p:sp>
      <p:pic>
        <p:nvPicPr>
          <p:cNvPr id="8" name="Picture 7">
            <a:extLst>
              <a:ext uri="{FF2B5EF4-FFF2-40B4-BE49-F238E27FC236}">
                <a16:creationId xmlns:a16="http://schemas.microsoft.com/office/drawing/2014/main" id="{AA18F592-96DE-4223-8F8E-113A7E788A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9362" y="-110838"/>
            <a:ext cx="3406590" cy="2632365"/>
          </a:xfrm>
          <a:prstGeom prst="rect">
            <a:avLst/>
          </a:prstGeom>
        </p:spPr>
      </p:pic>
      <p:pic>
        <p:nvPicPr>
          <p:cNvPr id="1026" name="Picture 2" descr="Facebook icon - Free download on Iconfinder">
            <a:hlinkClick r:id="rId4"/>
            <a:extLst>
              <a:ext uri="{FF2B5EF4-FFF2-40B4-BE49-F238E27FC236}">
                <a16:creationId xmlns:a16="http://schemas.microsoft.com/office/drawing/2014/main" id="{2091DFC5-EFC3-403D-8043-6345E9F04C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81672" y="4959927"/>
            <a:ext cx="1219201" cy="12192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Icon - Royalty-Free GIF - Animated Sticker - Free PNG - Animated  Icon">
            <a:hlinkClick r:id="rId6"/>
            <a:extLst>
              <a:ext uri="{FF2B5EF4-FFF2-40B4-BE49-F238E27FC236}">
                <a16:creationId xmlns:a16="http://schemas.microsoft.com/office/drawing/2014/main" id="{46D84125-E6F0-4615-A823-48333DF10320}"/>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408" t="8457" r="10254" b="9513"/>
          <a:stretch/>
        </p:blipFill>
        <p:spPr bwMode="auto">
          <a:xfrm>
            <a:off x="8765310" y="4893913"/>
            <a:ext cx="1366980" cy="139575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cial, media, instagram, circle Free Icon of Social media (color) Icons">
            <a:hlinkClick r:id="rId8"/>
            <a:extLst>
              <a:ext uri="{FF2B5EF4-FFF2-40B4-BE49-F238E27FC236}">
                <a16:creationId xmlns:a16="http://schemas.microsoft.com/office/drawing/2014/main" id="{FFB65664-5762-456D-ABA4-72A8A608746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96727" y="4959927"/>
            <a:ext cx="1219201" cy="12192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potify Logo Png - Free Transparent PNG Logos">
            <a:hlinkClick r:id="rId10"/>
            <a:extLst>
              <a:ext uri="{FF2B5EF4-FFF2-40B4-BE49-F238E27FC236}">
                <a16:creationId xmlns:a16="http://schemas.microsoft.com/office/drawing/2014/main" id="{687841F0-1251-45E6-89E7-2B625F447CC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24946" y="4867270"/>
            <a:ext cx="1422400" cy="14224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34AECEC-C9FD-4042-A01E-A9CA3F992F54}"/>
              </a:ext>
            </a:extLst>
          </p:cNvPr>
          <p:cNvSpPr txBox="1"/>
          <p:nvPr/>
        </p:nvSpPr>
        <p:spPr>
          <a:xfrm>
            <a:off x="5555896" y="6265384"/>
            <a:ext cx="1560499" cy="307777"/>
          </a:xfrm>
          <a:prstGeom prst="rect">
            <a:avLst/>
          </a:prstGeom>
          <a:noFill/>
        </p:spPr>
        <p:txBody>
          <a:bodyPr wrap="square" rtlCol="0">
            <a:spAutoFit/>
          </a:bodyPr>
          <a:lstStyle/>
          <a:p>
            <a:pPr algn="ctr"/>
            <a:r>
              <a:rPr lang="en-US" sz="1400" dirty="0"/>
              <a:t>dlcv.org/podcast</a:t>
            </a:r>
          </a:p>
        </p:txBody>
      </p:sp>
      <p:sp>
        <p:nvSpPr>
          <p:cNvPr id="15" name="TextBox 14">
            <a:extLst>
              <a:ext uri="{FF2B5EF4-FFF2-40B4-BE49-F238E27FC236}">
                <a16:creationId xmlns:a16="http://schemas.microsoft.com/office/drawing/2014/main" id="{0A653F7E-987F-40D3-92BB-6F90D27E4B90}"/>
              </a:ext>
            </a:extLst>
          </p:cNvPr>
          <p:cNvSpPr txBox="1"/>
          <p:nvPr/>
        </p:nvSpPr>
        <p:spPr>
          <a:xfrm>
            <a:off x="7091553" y="6265383"/>
            <a:ext cx="1629548" cy="307777"/>
          </a:xfrm>
          <a:prstGeom prst="rect">
            <a:avLst/>
          </a:prstGeom>
          <a:noFill/>
        </p:spPr>
        <p:txBody>
          <a:bodyPr wrap="square" rtlCol="0">
            <a:spAutoFit/>
          </a:bodyPr>
          <a:lstStyle/>
          <a:p>
            <a:pPr algn="ctr"/>
            <a:r>
              <a:rPr lang="en-US" sz="1400" dirty="0"/>
              <a:t>@</a:t>
            </a:r>
            <a:r>
              <a:rPr lang="en-US" sz="1400" dirty="0" err="1"/>
              <a:t>disAbilityLawVA</a:t>
            </a:r>
            <a:endParaRPr lang="en-US" sz="1400" dirty="0"/>
          </a:p>
        </p:txBody>
      </p:sp>
      <p:sp>
        <p:nvSpPr>
          <p:cNvPr id="16" name="TextBox 15">
            <a:extLst>
              <a:ext uri="{FF2B5EF4-FFF2-40B4-BE49-F238E27FC236}">
                <a16:creationId xmlns:a16="http://schemas.microsoft.com/office/drawing/2014/main" id="{CD23D13D-467D-436F-893A-E716FD62A8EE}"/>
              </a:ext>
            </a:extLst>
          </p:cNvPr>
          <p:cNvSpPr txBox="1"/>
          <p:nvPr/>
        </p:nvSpPr>
        <p:spPr>
          <a:xfrm>
            <a:off x="8636000" y="6265383"/>
            <a:ext cx="1629548" cy="307777"/>
          </a:xfrm>
          <a:prstGeom prst="rect">
            <a:avLst/>
          </a:prstGeom>
          <a:noFill/>
        </p:spPr>
        <p:txBody>
          <a:bodyPr wrap="square" rtlCol="0">
            <a:spAutoFit/>
          </a:bodyPr>
          <a:lstStyle/>
          <a:p>
            <a:pPr algn="ctr"/>
            <a:r>
              <a:rPr lang="en-US" sz="1400" dirty="0"/>
              <a:t>@</a:t>
            </a:r>
            <a:r>
              <a:rPr lang="en-US" sz="1400" dirty="0" err="1"/>
              <a:t>disAbilityLawVA</a:t>
            </a:r>
            <a:endParaRPr lang="en-US" sz="1400" dirty="0"/>
          </a:p>
        </p:txBody>
      </p:sp>
      <p:sp>
        <p:nvSpPr>
          <p:cNvPr id="17" name="TextBox 16">
            <a:extLst>
              <a:ext uri="{FF2B5EF4-FFF2-40B4-BE49-F238E27FC236}">
                <a16:creationId xmlns:a16="http://schemas.microsoft.com/office/drawing/2014/main" id="{1318E32F-A700-42EB-A184-FD4DAB1A4243}"/>
              </a:ext>
            </a:extLst>
          </p:cNvPr>
          <p:cNvSpPr txBox="1"/>
          <p:nvPr/>
        </p:nvSpPr>
        <p:spPr>
          <a:xfrm>
            <a:off x="10211022" y="6289670"/>
            <a:ext cx="1560499" cy="523220"/>
          </a:xfrm>
          <a:prstGeom prst="rect">
            <a:avLst/>
          </a:prstGeom>
          <a:noFill/>
        </p:spPr>
        <p:txBody>
          <a:bodyPr wrap="square" rtlCol="0">
            <a:spAutoFit/>
          </a:bodyPr>
          <a:lstStyle/>
          <a:p>
            <a:pPr algn="ctr"/>
            <a:r>
              <a:rPr lang="en-US" sz="1400" dirty="0"/>
              <a:t>facebook.com/</a:t>
            </a:r>
            <a:br>
              <a:rPr lang="en-US" sz="1400" dirty="0"/>
            </a:br>
            <a:r>
              <a:rPr lang="en-US" sz="1400" dirty="0" err="1"/>
              <a:t>disAbilityLawVA</a:t>
            </a:r>
            <a:endParaRPr lang="en-US" sz="1400" dirty="0"/>
          </a:p>
        </p:txBody>
      </p:sp>
    </p:spTree>
    <p:extLst>
      <p:ext uri="{BB962C8B-B14F-4D97-AF65-F5344CB8AC3E}">
        <p14:creationId xmlns:p14="http://schemas.microsoft.com/office/powerpoint/2010/main" val="2071582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Questions </a:t>
            </a:r>
            <a:endParaRPr lang="en-US" dirty="0"/>
          </a:p>
        </p:txBody>
      </p:sp>
      <p:sp>
        <p:nvSpPr>
          <p:cNvPr id="4" name="Rectangle 3"/>
          <p:cNvSpPr/>
          <p:nvPr/>
        </p:nvSpPr>
        <p:spPr>
          <a:xfrm>
            <a:off x="1582101" y="2087440"/>
            <a:ext cx="6371453" cy="1754326"/>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THANK YOU FOR </a:t>
            </a:r>
          </a:p>
          <a:p>
            <a:pPr algn="ctr"/>
            <a:r>
              <a:rPr lang="en-US" sz="5400" b="0" cap="none" spc="0" dirty="0">
                <a:ln w="0"/>
                <a:solidFill>
                  <a:schemeClr val="tx1"/>
                </a:solidFill>
                <a:effectLst>
                  <a:outerShdw blurRad="38100" dist="19050" dir="2700000" algn="tl" rotWithShape="0">
                    <a:schemeClr val="dk1">
                      <a:alpha val="40000"/>
                    </a:schemeClr>
                  </a:outerShdw>
                </a:effectLst>
              </a:rPr>
              <a:t>YOUR ATTENTION!</a:t>
            </a:r>
          </a:p>
        </p:txBody>
      </p:sp>
    </p:spTree>
    <p:extLst>
      <p:ext uri="{BB962C8B-B14F-4D97-AF65-F5344CB8AC3E}">
        <p14:creationId xmlns:p14="http://schemas.microsoft.com/office/powerpoint/2010/main" val="843064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cs typeface="Calibri" panose="020F0502020204030204" pitchFamily="34" charset="0"/>
              </a:rPr>
              <a:t>What is CAP?</a:t>
            </a:r>
            <a:endParaRPr lang="en-US" sz="4000" dirty="0">
              <a:cs typeface="Calibri" panose="020F0502020204030204" pitchFamily="34" charset="0"/>
            </a:endParaRPr>
          </a:p>
        </p:txBody>
      </p:sp>
      <p:sp>
        <p:nvSpPr>
          <p:cNvPr id="3" name="Content Placeholder 2"/>
          <p:cNvSpPr>
            <a:spLocks noGrp="1"/>
          </p:cNvSpPr>
          <p:nvPr>
            <p:ph idx="1"/>
          </p:nvPr>
        </p:nvSpPr>
        <p:spPr/>
        <p:txBody>
          <a:bodyPr>
            <a:normAutofit/>
          </a:bodyPr>
          <a:lstStyle/>
          <a:p>
            <a:r>
              <a:rPr lang="en-US" sz="2800" b="1" dirty="0">
                <a:solidFill>
                  <a:schemeClr val="bg1"/>
                </a:solidFill>
                <a:latin typeface="Roboto Medium"/>
              </a:rPr>
              <a:t> CAP helps persons seeking information, applying for services, or receiving services from a Center for Independent Living (CIL) or vocational rehabilitation (VR) services from the Department of Aging and Rehabilitative Services (DARS) or the Department for the Blind and Vision  Impaired (DBVI).  The </a:t>
            </a:r>
            <a:r>
              <a:rPr lang="en-US" sz="2800" b="1" dirty="0" err="1">
                <a:solidFill>
                  <a:schemeClr val="bg1"/>
                </a:solidFill>
                <a:latin typeface="Roboto Medium"/>
              </a:rPr>
              <a:t>disAbility</a:t>
            </a:r>
            <a:r>
              <a:rPr lang="en-US" sz="2800" b="1" dirty="0">
                <a:solidFill>
                  <a:schemeClr val="bg1"/>
                </a:solidFill>
                <a:latin typeface="Roboto Medium"/>
              </a:rPr>
              <a:t> Law Center of Virginia administers CAP.</a:t>
            </a:r>
          </a:p>
        </p:txBody>
      </p:sp>
    </p:spTree>
    <p:extLst>
      <p:ext uri="{BB962C8B-B14F-4D97-AF65-F5344CB8AC3E}">
        <p14:creationId xmlns:p14="http://schemas.microsoft.com/office/powerpoint/2010/main" val="4190808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cs typeface="Calibri" panose="020F0502020204030204" pitchFamily="34" charset="0"/>
              </a:rPr>
              <a:t>What are My Rights as a Client of Vocational Rehabilitation?</a:t>
            </a:r>
          </a:p>
        </p:txBody>
      </p:sp>
      <p:sp>
        <p:nvSpPr>
          <p:cNvPr id="3" name="Content Placeholder 2"/>
          <p:cNvSpPr>
            <a:spLocks noGrp="1"/>
          </p:cNvSpPr>
          <p:nvPr>
            <p:ph idx="1"/>
          </p:nvPr>
        </p:nvSpPr>
        <p:spPr/>
        <p:txBody>
          <a:bodyPr>
            <a:normAutofit/>
          </a:bodyPr>
          <a:lstStyle/>
          <a:p>
            <a:pPr lvl="0"/>
            <a:r>
              <a:rPr lang="en-US" sz="2800" dirty="0">
                <a:latin typeface="+mj-lt"/>
              </a:rPr>
              <a:t>To have a voice in planning in your VR or IL services</a:t>
            </a:r>
          </a:p>
          <a:p>
            <a:pPr lvl="0"/>
            <a:r>
              <a:rPr lang="en-US" sz="2800" dirty="0">
                <a:latin typeface="+mj-lt"/>
              </a:rPr>
              <a:t>To receive timely decisions on your request for services</a:t>
            </a:r>
          </a:p>
          <a:p>
            <a:pPr lvl="0"/>
            <a:r>
              <a:rPr lang="en-US" sz="2800" dirty="0">
                <a:latin typeface="+mj-lt"/>
              </a:rPr>
              <a:t>To be notified in writing if you are denied a service or if your case is closed</a:t>
            </a:r>
          </a:p>
          <a:p>
            <a:pPr lvl="0"/>
            <a:r>
              <a:rPr lang="en-US" sz="2800" dirty="0">
                <a:latin typeface="+mj-lt"/>
              </a:rPr>
              <a:t>To be given the opportunity to request reconsideration or appeal a decision</a:t>
            </a:r>
          </a:p>
          <a:p>
            <a:pPr lvl="0"/>
            <a:r>
              <a:rPr lang="en-US" sz="2800" dirty="0">
                <a:latin typeface="+mj-lt"/>
              </a:rPr>
              <a:t>To be notified that assistance is available from CAP through dLCV</a:t>
            </a:r>
          </a:p>
          <a:p>
            <a:endParaRPr lang="en-US" dirty="0"/>
          </a:p>
        </p:txBody>
      </p:sp>
    </p:spTree>
    <p:extLst>
      <p:ext uri="{BB962C8B-B14F-4D97-AF65-F5344CB8AC3E}">
        <p14:creationId xmlns:p14="http://schemas.microsoft.com/office/powerpoint/2010/main" val="3584772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751826" y="387433"/>
            <a:ext cx="7772400" cy="11430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bg1"/>
                </a:solidFill>
              </a:rPr>
              <a:t>Pre Employment Transition Services</a:t>
            </a:r>
          </a:p>
        </p:txBody>
      </p:sp>
      <p:sp>
        <p:nvSpPr>
          <p:cNvPr id="5" name="Title 1"/>
          <p:cNvSpPr>
            <a:spLocks noGrp="1"/>
          </p:cNvSpPr>
          <p:nvPr/>
        </p:nvSpPr>
        <p:spPr>
          <a:xfrm>
            <a:off x="2080675" y="1283519"/>
            <a:ext cx="9235473" cy="445754"/>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rPr>
              <a:t>What services are available for high school students</a:t>
            </a:r>
            <a:r>
              <a:rPr lang="en-US" dirty="0"/>
              <a:t>?</a:t>
            </a:r>
          </a:p>
        </p:txBody>
      </p:sp>
      <p:sp>
        <p:nvSpPr>
          <p:cNvPr id="6" name="Content Placeholder 2"/>
          <p:cNvSpPr>
            <a:spLocks noGrp="1"/>
          </p:cNvSpPr>
          <p:nvPr/>
        </p:nvSpPr>
        <p:spPr>
          <a:xfrm>
            <a:off x="762685" y="2201630"/>
            <a:ext cx="9235473" cy="14632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rPr>
              <a:t>Pre ETS</a:t>
            </a:r>
          </a:p>
          <a:p>
            <a:pPr lvl="1"/>
            <a:r>
              <a:rPr lang="en-US" sz="2800" dirty="0">
                <a:solidFill>
                  <a:schemeClr val="bg1"/>
                </a:solidFill>
              </a:rPr>
              <a:t>Job Exploration Counseling</a:t>
            </a:r>
          </a:p>
          <a:p>
            <a:pPr lvl="1"/>
            <a:r>
              <a:rPr lang="en-US" sz="2800" dirty="0">
                <a:solidFill>
                  <a:schemeClr val="bg1"/>
                </a:solidFill>
              </a:rPr>
              <a:t>Work Based Learning Experiences</a:t>
            </a:r>
          </a:p>
          <a:p>
            <a:pPr lvl="1"/>
            <a:r>
              <a:rPr lang="en-US" sz="2800" dirty="0">
                <a:solidFill>
                  <a:schemeClr val="bg1"/>
                </a:solidFill>
              </a:rPr>
              <a:t>Counseling on Training and Educational Options</a:t>
            </a:r>
          </a:p>
          <a:p>
            <a:pPr lvl="1"/>
            <a:r>
              <a:rPr lang="en-US" sz="2800" dirty="0">
                <a:solidFill>
                  <a:schemeClr val="bg1"/>
                </a:solidFill>
              </a:rPr>
              <a:t>Workplace Readiness Training</a:t>
            </a:r>
          </a:p>
          <a:p>
            <a:pPr lvl="1"/>
            <a:r>
              <a:rPr lang="en-US" sz="2800" dirty="0">
                <a:solidFill>
                  <a:schemeClr val="bg1"/>
                </a:solidFill>
              </a:rPr>
              <a:t>Instruction in Self Advocacy</a:t>
            </a:r>
          </a:p>
        </p:txBody>
      </p:sp>
      <p:pic>
        <p:nvPicPr>
          <p:cNvPr id="7" name="Picture 6" descr="Black and white graphic of a magnifying glass displaying a briefca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534" y="5028055"/>
            <a:ext cx="836546" cy="836546"/>
          </a:xfrm>
          <a:prstGeom prst="rect">
            <a:avLst/>
          </a:prstGeom>
          <a:noFill/>
          <a:effectLst>
            <a:glow rad="127000">
              <a:schemeClr val="tx1"/>
            </a:glow>
          </a:effectLst>
          <a:extLst>
            <a:ext uri="{909E8E84-426E-40DD-AFC4-6F175D3DCCD1}">
              <a14:hiddenFill xmlns:a14="http://schemas.microsoft.com/office/drawing/2010/main">
                <a:solidFill>
                  <a:srgbClr val="FFFFFF"/>
                </a:solidFill>
              </a14:hiddenFill>
            </a:ext>
          </a:extLst>
        </p:spPr>
      </p:pic>
      <p:pic>
        <p:nvPicPr>
          <p:cNvPr id="8" name="Picture 7" descr="Black and white graphic of a worker's silhouette and a wren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8362" y="5007271"/>
            <a:ext cx="836546" cy="836546"/>
          </a:xfrm>
          <a:prstGeom prst="rect">
            <a:avLst/>
          </a:prstGeom>
          <a:noFill/>
          <a:effectLst>
            <a:glow rad="127000">
              <a:schemeClr val="tx1"/>
            </a:glow>
          </a:effectLst>
          <a:extLst>
            <a:ext uri="{909E8E84-426E-40DD-AFC4-6F175D3DCCD1}">
              <a14:hiddenFill xmlns:a14="http://schemas.microsoft.com/office/drawing/2010/main">
                <a:solidFill>
                  <a:srgbClr val="FFFFFF"/>
                </a:solidFill>
              </a14:hiddenFill>
            </a:ext>
          </a:extLst>
        </p:spPr>
      </p:pic>
      <p:pic>
        <p:nvPicPr>
          <p:cNvPr id="9" name="Picture 8" descr="Black and white graphic of a graduation ca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0644" y="5048091"/>
            <a:ext cx="836546" cy="836546"/>
          </a:xfrm>
          <a:prstGeom prst="rect">
            <a:avLst/>
          </a:prstGeom>
          <a:noFill/>
          <a:effectLst>
            <a:glow rad="127000">
              <a:schemeClr val="tx1"/>
            </a:glow>
          </a:effectLst>
          <a:extLst>
            <a:ext uri="{909E8E84-426E-40DD-AFC4-6F175D3DCCD1}">
              <a14:hiddenFill xmlns:a14="http://schemas.microsoft.com/office/drawing/2010/main">
                <a:solidFill>
                  <a:srgbClr val="FFFFFF"/>
                </a:solidFill>
              </a14:hiddenFill>
            </a:ext>
          </a:extLst>
        </p:spPr>
      </p:pic>
      <p:pic>
        <p:nvPicPr>
          <p:cNvPr id="10" name="Picture 9" descr="Black and white graphic of two gear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4877" y="5055345"/>
            <a:ext cx="836546" cy="836546"/>
          </a:xfrm>
          <a:prstGeom prst="rect">
            <a:avLst/>
          </a:prstGeom>
          <a:noFill/>
          <a:effectLst>
            <a:glow rad="127000">
              <a:schemeClr val="tx1"/>
            </a:glow>
          </a:effectLst>
          <a:extLst>
            <a:ext uri="{909E8E84-426E-40DD-AFC4-6F175D3DCCD1}">
              <a14:hiddenFill xmlns:a14="http://schemas.microsoft.com/office/drawing/2010/main">
                <a:solidFill>
                  <a:srgbClr val="FFFFFF"/>
                </a:solidFill>
              </a14:hiddenFill>
            </a:ext>
          </a:extLst>
        </p:spPr>
      </p:pic>
      <p:pic>
        <p:nvPicPr>
          <p:cNvPr id="11" name="Picture 10" descr="Black and white graphic of a person with communication bubbles above their head, one bubble has lines symbolizing text, and other bubble has the &quot;@&quot; sign to symbolize email communic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30946" y="5048091"/>
            <a:ext cx="836546" cy="836546"/>
          </a:xfrm>
          <a:prstGeom prst="rect">
            <a:avLst/>
          </a:prstGeom>
          <a:noFill/>
          <a:effectLst>
            <a:glow rad="127000">
              <a:schemeClr val="tx1"/>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380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Job Exploration Counseling</a:t>
            </a:r>
          </a:p>
        </p:txBody>
      </p:sp>
      <p:sp>
        <p:nvSpPr>
          <p:cNvPr id="3" name="Content Placeholder 2"/>
          <p:cNvSpPr>
            <a:spLocks noGrp="1"/>
          </p:cNvSpPr>
          <p:nvPr>
            <p:ph idx="1"/>
          </p:nvPr>
        </p:nvSpPr>
        <p:spPr/>
        <p:txBody>
          <a:bodyPr>
            <a:normAutofit/>
          </a:bodyPr>
          <a:lstStyle/>
          <a:p>
            <a:r>
              <a:rPr lang="en-US" sz="2800" dirty="0">
                <a:solidFill>
                  <a:schemeClr val="bg1"/>
                </a:solidFill>
              </a:rPr>
              <a:t>DARS and DBVI can work together with the students and family to determine what careers they are interested in. </a:t>
            </a:r>
          </a:p>
          <a:p>
            <a:pPr lvl="1"/>
            <a:r>
              <a:rPr lang="en-US" sz="2800" dirty="0">
                <a:solidFill>
                  <a:schemeClr val="bg1"/>
                </a:solidFill>
              </a:rPr>
              <a:t>This can be done with a written career interest inventory, a picture inventory or through other ways.</a:t>
            </a:r>
          </a:p>
          <a:p>
            <a:pPr marL="457200" lvl="1" indent="0">
              <a:buNone/>
            </a:pPr>
            <a:endParaRPr lang="en-US" sz="2800" dirty="0">
              <a:solidFill>
                <a:schemeClr val="bg1"/>
              </a:solidFill>
            </a:endParaRPr>
          </a:p>
          <a:p>
            <a:r>
              <a:rPr lang="en-US" sz="2800" dirty="0">
                <a:solidFill>
                  <a:schemeClr val="bg1"/>
                </a:solidFill>
              </a:rPr>
              <a:t>This can be particularly useful if the student does not know what they want to do or has not narrowed down what they want to do</a:t>
            </a:r>
            <a:r>
              <a:rPr lang="en-US" sz="2800" dirty="0">
                <a:solidFill>
                  <a:schemeClr val="accent1"/>
                </a:solidFill>
              </a:rPr>
              <a:t>.</a:t>
            </a:r>
          </a:p>
          <a:p>
            <a:pPr lvl="1"/>
            <a:endParaRPr lang="en-US" dirty="0"/>
          </a:p>
          <a:p>
            <a:pPr marL="457200" lvl="1" indent="0">
              <a:buNone/>
            </a:pPr>
            <a:endParaRPr lang="en-US" dirty="0"/>
          </a:p>
        </p:txBody>
      </p:sp>
    </p:spTree>
    <p:extLst>
      <p:ext uri="{BB962C8B-B14F-4D97-AF65-F5344CB8AC3E}">
        <p14:creationId xmlns:p14="http://schemas.microsoft.com/office/powerpoint/2010/main" val="1752068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 Based Learning Experiences</a:t>
            </a:r>
          </a:p>
        </p:txBody>
      </p:sp>
      <p:sp>
        <p:nvSpPr>
          <p:cNvPr id="3" name="Content Placeholder 2"/>
          <p:cNvSpPr>
            <a:spLocks noGrp="1"/>
          </p:cNvSpPr>
          <p:nvPr>
            <p:ph sz="quarter" idx="1"/>
          </p:nvPr>
        </p:nvSpPr>
        <p:spPr/>
        <p:txBody>
          <a:bodyPr>
            <a:normAutofit/>
          </a:bodyPr>
          <a:lstStyle/>
          <a:p>
            <a:pPr marL="0" indent="0">
              <a:buNone/>
            </a:pPr>
            <a:r>
              <a:rPr lang="en-US" sz="2800" dirty="0">
                <a:solidFill>
                  <a:schemeClr val="bg1"/>
                </a:solidFill>
              </a:rPr>
              <a:t>Trial Work Experience (TWE)</a:t>
            </a:r>
          </a:p>
          <a:p>
            <a:pPr marL="0" indent="0">
              <a:buNone/>
            </a:pPr>
            <a:endParaRPr lang="en-US" sz="2800" dirty="0">
              <a:solidFill>
                <a:schemeClr val="bg1"/>
              </a:solidFill>
            </a:endParaRPr>
          </a:p>
          <a:p>
            <a:pPr marL="0" indent="0">
              <a:buNone/>
            </a:pPr>
            <a:r>
              <a:rPr lang="en-US" sz="2800" dirty="0">
                <a:solidFill>
                  <a:schemeClr val="bg1"/>
                </a:solidFill>
              </a:rPr>
              <a:t>The counselor can take the students to different workplaces so that they can learn skills necessary for specific workplaces. They can have trial work experiences in different workplaces and see daily life looks like in different professions.</a:t>
            </a:r>
          </a:p>
        </p:txBody>
      </p:sp>
    </p:spTree>
    <p:extLst>
      <p:ext uri="{BB962C8B-B14F-4D97-AF65-F5344CB8AC3E}">
        <p14:creationId xmlns:p14="http://schemas.microsoft.com/office/powerpoint/2010/main" val="808745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9940" y="172260"/>
            <a:ext cx="9503923" cy="1320800"/>
          </a:xfrm>
        </p:spPr>
        <p:txBody>
          <a:bodyPr/>
          <a:lstStyle/>
          <a:p>
            <a:r>
              <a:rPr lang="en-US" dirty="0"/>
              <a:t>Counseling on Training and Educational Options</a:t>
            </a:r>
          </a:p>
        </p:txBody>
      </p:sp>
      <p:sp>
        <p:nvSpPr>
          <p:cNvPr id="3" name="Content Placeholder 2"/>
          <p:cNvSpPr>
            <a:spLocks noGrp="1"/>
          </p:cNvSpPr>
          <p:nvPr>
            <p:ph idx="1"/>
          </p:nvPr>
        </p:nvSpPr>
        <p:spPr>
          <a:xfrm>
            <a:off x="1451088" y="2352304"/>
            <a:ext cx="8596668" cy="3880773"/>
          </a:xfrm>
        </p:spPr>
        <p:txBody>
          <a:bodyPr>
            <a:noAutofit/>
          </a:bodyPr>
          <a:lstStyle/>
          <a:p>
            <a:r>
              <a:rPr lang="en-US" sz="2800" dirty="0">
                <a:solidFill>
                  <a:schemeClr val="bg1"/>
                </a:solidFill>
              </a:rPr>
              <a:t>This does not necessarily mean a 4 year college, but DARS can work with the family and the student to see what education options would be a “best fit” after high school. This can include</a:t>
            </a:r>
          </a:p>
          <a:p>
            <a:pPr lvl="1"/>
            <a:r>
              <a:rPr lang="en-US" sz="2800" dirty="0">
                <a:solidFill>
                  <a:schemeClr val="bg1"/>
                </a:solidFill>
              </a:rPr>
              <a:t>Vocational School</a:t>
            </a:r>
          </a:p>
          <a:p>
            <a:pPr lvl="1"/>
            <a:r>
              <a:rPr lang="en-US" sz="2800" dirty="0">
                <a:solidFill>
                  <a:schemeClr val="bg1"/>
                </a:solidFill>
              </a:rPr>
              <a:t>Community College</a:t>
            </a:r>
          </a:p>
          <a:p>
            <a:pPr lvl="1"/>
            <a:r>
              <a:rPr lang="en-US" sz="2800" dirty="0">
                <a:solidFill>
                  <a:schemeClr val="bg1"/>
                </a:solidFill>
              </a:rPr>
              <a:t>4 year college</a:t>
            </a:r>
          </a:p>
          <a:p>
            <a:pPr lvl="1"/>
            <a:r>
              <a:rPr lang="en-US" sz="2800" dirty="0">
                <a:solidFill>
                  <a:schemeClr val="bg1"/>
                </a:solidFill>
              </a:rPr>
              <a:t>Education after high school.</a:t>
            </a:r>
          </a:p>
        </p:txBody>
      </p:sp>
    </p:spTree>
    <p:extLst>
      <p:ext uri="{BB962C8B-B14F-4D97-AF65-F5344CB8AC3E}">
        <p14:creationId xmlns:p14="http://schemas.microsoft.com/office/powerpoint/2010/main" val="279080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Workplace Readiness Training</a:t>
            </a:r>
          </a:p>
        </p:txBody>
      </p:sp>
      <p:sp>
        <p:nvSpPr>
          <p:cNvPr id="3" name="Content Placeholder 2"/>
          <p:cNvSpPr>
            <a:spLocks noGrp="1"/>
          </p:cNvSpPr>
          <p:nvPr>
            <p:ph idx="1"/>
          </p:nvPr>
        </p:nvSpPr>
        <p:spPr/>
        <p:txBody>
          <a:bodyPr>
            <a:normAutofit/>
          </a:bodyPr>
          <a:lstStyle/>
          <a:p>
            <a:r>
              <a:rPr lang="en-US" sz="2800" dirty="0">
                <a:solidFill>
                  <a:schemeClr val="bg1"/>
                </a:solidFill>
              </a:rPr>
              <a:t>Learning skills necessary for work including</a:t>
            </a:r>
          </a:p>
          <a:p>
            <a:pPr lvl="1"/>
            <a:r>
              <a:rPr lang="en-US" sz="2600" dirty="0">
                <a:solidFill>
                  <a:schemeClr val="bg1"/>
                </a:solidFill>
              </a:rPr>
              <a:t>Resume Writing</a:t>
            </a:r>
          </a:p>
          <a:p>
            <a:pPr lvl="1"/>
            <a:r>
              <a:rPr lang="en-US" sz="2600" dirty="0">
                <a:solidFill>
                  <a:schemeClr val="bg1"/>
                </a:solidFill>
              </a:rPr>
              <a:t>Social Skills</a:t>
            </a:r>
          </a:p>
          <a:p>
            <a:pPr lvl="1"/>
            <a:r>
              <a:rPr lang="en-US" sz="2600" dirty="0">
                <a:solidFill>
                  <a:schemeClr val="bg1"/>
                </a:solidFill>
              </a:rPr>
              <a:t>Resume Writing Skills</a:t>
            </a:r>
          </a:p>
          <a:p>
            <a:pPr lvl="1"/>
            <a:r>
              <a:rPr lang="en-US" sz="2600" dirty="0">
                <a:solidFill>
                  <a:schemeClr val="bg1"/>
                </a:solidFill>
              </a:rPr>
              <a:t>Time Management</a:t>
            </a:r>
          </a:p>
        </p:txBody>
      </p:sp>
    </p:spTree>
    <p:extLst>
      <p:ext uri="{BB962C8B-B14F-4D97-AF65-F5344CB8AC3E}">
        <p14:creationId xmlns:p14="http://schemas.microsoft.com/office/powerpoint/2010/main" val="1901996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 Advocacy</a:t>
            </a:r>
          </a:p>
        </p:txBody>
      </p:sp>
      <p:sp>
        <p:nvSpPr>
          <p:cNvPr id="4" name="Content Placeholder 2"/>
          <p:cNvSpPr txBox="1">
            <a:spLocks noGrp="1"/>
          </p:cNvSpPr>
          <p:nvPr>
            <p:ph idx="1"/>
          </p:nvPr>
        </p:nvSpPr>
        <p:spPr>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rPr>
              <a:t>Learning how to advocate for yourself and when it’s appropriate to advocate for yourself</a:t>
            </a:r>
          </a:p>
          <a:p>
            <a:pPr lvl="1"/>
            <a:r>
              <a:rPr lang="en-US" sz="2800" dirty="0">
                <a:solidFill>
                  <a:schemeClr val="bg1"/>
                </a:solidFill>
              </a:rPr>
              <a:t>Types of accommodations at work or in school</a:t>
            </a:r>
          </a:p>
          <a:p>
            <a:pPr lvl="1"/>
            <a:endParaRPr lang="en-US" sz="1800" dirty="0"/>
          </a:p>
        </p:txBody>
      </p:sp>
    </p:spTree>
    <p:extLst>
      <p:ext uri="{BB962C8B-B14F-4D97-AF65-F5344CB8AC3E}">
        <p14:creationId xmlns:p14="http://schemas.microsoft.com/office/powerpoint/2010/main" val="4011479206"/>
      </p:ext>
    </p:extLst>
  </p:cSld>
  <p:clrMapOvr>
    <a:masterClrMapping/>
  </p:clrMapOvr>
</p:sld>
</file>

<file path=ppt/theme/theme1.xml><?xml version="1.0" encoding="utf-8"?>
<a:theme xmlns:a="http://schemas.openxmlformats.org/drawingml/2006/main" name="Office Theme">
  <a:themeElements>
    <a:clrScheme name="Custom 1">
      <a:dk1>
        <a:srgbClr val="FFFFFF"/>
      </a:dk1>
      <a:lt1>
        <a:srgbClr val="FFFFFF"/>
      </a:lt1>
      <a:dk2>
        <a:srgbClr val="26489F"/>
      </a:dk2>
      <a:lt2>
        <a:srgbClr val="26489F"/>
      </a:lt2>
      <a:accent1>
        <a:srgbClr val="4472C4"/>
      </a:accent1>
      <a:accent2>
        <a:srgbClr val="4C98D6"/>
      </a:accent2>
      <a:accent3>
        <a:srgbClr val="CFE4EB"/>
      </a:accent3>
      <a:accent4>
        <a:srgbClr val="524EB6"/>
      </a:accent4>
      <a:accent5>
        <a:srgbClr val="5B9BD5"/>
      </a:accent5>
      <a:accent6>
        <a:srgbClr val="70AD47"/>
      </a:accent6>
      <a:hlink>
        <a:srgbClr val="C3DFF6"/>
      </a:hlink>
      <a:folHlink>
        <a:srgbClr val="C3DFF6"/>
      </a:folHlink>
    </a:clrScheme>
    <a:fontScheme name="Roboto - dLCV">
      <a:majorFont>
        <a:latin typeface="Roboto Medium"/>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CEB5CB0C-431C-4C93-AA7B-792B77AA1A75}" vid="{CEBBC27F-28C2-4ABE-AF64-E7CE750B5E0E}"/>
    </a:ext>
  </a:extLst>
</a:theme>
</file>

<file path=docProps/app.xml><?xml version="1.0" encoding="utf-8"?>
<Properties xmlns="http://schemas.openxmlformats.org/officeDocument/2006/extended-properties" xmlns:vt="http://schemas.openxmlformats.org/officeDocument/2006/docPropsVTypes">
  <Template>dLCV Powerpoint Template</Template>
  <TotalTime>128</TotalTime>
  <Words>762</Words>
  <Application>Microsoft Office PowerPoint</Application>
  <PresentationFormat>Widescreen</PresentationFormat>
  <Paragraphs>82</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Roboto</vt:lpstr>
      <vt:lpstr>Roboto Medium</vt:lpstr>
      <vt:lpstr>Office Theme</vt:lpstr>
      <vt:lpstr>Plan Early to Avoid the Cliff!  Pre-Employment Transition Services and Vocational Rehabilitation</vt:lpstr>
      <vt:lpstr>What is CAP?</vt:lpstr>
      <vt:lpstr>What are My Rights as a Client of Vocational Rehabilitation?</vt:lpstr>
      <vt:lpstr>PowerPoint Presentation</vt:lpstr>
      <vt:lpstr>Job Exploration Counseling</vt:lpstr>
      <vt:lpstr>Work Based Learning Experiences</vt:lpstr>
      <vt:lpstr>Counseling on Training and Educational Options</vt:lpstr>
      <vt:lpstr>Workplace Readiness Training</vt:lpstr>
      <vt:lpstr>Self Advocacy</vt:lpstr>
      <vt:lpstr>Assistive Technology  (PLEASE NOTE, NOT A REQUIRED SERVICE OF PRE-ETS!!)</vt:lpstr>
      <vt:lpstr>General Information about Pre-ETS</vt:lpstr>
      <vt:lpstr>What can you expect  when you call dLCV?</vt:lpstr>
      <vt:lpstr>CONNECT WITH US</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Hira Azher</dc:creator>
  <cp:lastModifiedBy>Hira Azher</cp:lastModifiedBy>
  <cp:revision>11</cp:revision>
  <dcterms:created xsi:type="dcterms:W3CDTF">2021-12-08T18:58:10Z</dcterms:created>
  <dcterms:modified xsi:type="dcterms:W3CDTF">2022-09-14T15:59:10Z</dcterms:modified>
</cp:coreProperties>
</file>