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5" r:id="rId1"/>
  </p:sldMasterIdLst>
  <p:notesMasterIdLst>
    <p:notesMasterId r:id="rId42"/>
  </p:notesMasterIdLst>
  <p:handoutMasterIdLst>
    <p:handoutMasterId r:id="rId43"/>
  </p:handoutMasterIdLst>
  <p:sldIdLst>
    <p:sldId id="489" r:id="rId2"/>
    <p:sldId id="435" r:id="rId3"/>
    <p:sldId id="485" r:id="rId4"/>
    <p:sldId id="432" r:id="rId5"/>
    <p:sldId id="371" r:id="rId6"/>
    <p:sldId id="372" r:id="rId7"/>
    <p:sldId id="378" r:id="rId8"/>
    <p:sldId id="446" r:id="rId9"/>
    <p:sldId id="261" r:id="rId10"/>
    <p:sldId id="393" r:id="rId11"/>
    <p:sldId id="487" r:id="rId12"/>
    <p:sldId id="332" r:id="rId13"/>
    <p:sldId id="399" r:id="rId14"/>
    <p:sldId id="327" r:id="rId15"/>
    <p:sldId id="390" r:id="rId16"/>
    <p:sldId id="488" r:id="rId17"/>
    <p:sldId id="355" r:id="rId18"/>
    <p:sldId id="347" r:id="rId19"/>
    <p:sldId id="356" r:id="rId20"/>
    <p:sldId id="357" r:id="rId21"/>
    <p:sldId id="358" r:id="rId22"/>
    <p:sldId id="345" r:id="rId23"/>
    <p:sldId id="339" r:id="rId24"/>
    <p:sldId id="340" r:id="rId25"/>
    <p:sldId id="400" r:id="rId26"/>
    <p:sldId id="480" r:id="rId27"/>
    <p:sldId id="346" r:id="rId28"/>
    <p:sldId id="310" r:id="rId29"/>
    <p:sldId id="280" r:id="rId30"/>
    <p:sldId id="349" r:id="rId31"/>
    <p:sldId id="407" r:id="rId32"/>
    <p:sldId id="415" r:id="rId33"/>
    <p:sldId id="413" r:id="rId34"/>
    <p:sldId id="414" r:id="rId35"/>
    <p:sldId id="360" r:id="rId36"/>
    <p:sldId id="417" r:id="rId37"/>
    <p:sldId id="418" r:id="rId38"/>
    <p:sldId id="419" r:id="rId39"/>
    <p:sldId id="441" r:id="rId40"/>
    <p:sldId id="448"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5050"/>
    <a:srgbClr val="FF2F2F"/>
    <a:srgbClr val="FF3737"/>
    <a:srgbClr val="7CA800"/>
    <a:srgbClr val="FC311C"/>
    <a:srgbClr val="FF19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92" autoAdjust="0"/>
    <p:restoredTop sz="88639" autoAdjust="0"/>
  </p:normalViewPr>
  <p:slideViewPr>
    <p:cSldViewPr>
      <p:cViewPr varScale="1">
        <p:scale>
          <a:sx n="77" d="100"/>
          <a:sy n="77" d="100"/>
        </p:scale>
        <p:origin x="682" y="53"/>
      </p:cViewPr>
      <p:guideLst>
        <p:guide orient="horz" pos="2160"/>
        <p:guide pos="2880"/>
      </p:guideLst>
    </p:cSldViewPr>
  </p:slideViewPr>
  <p:outlineViewPr>
    <p:cViewPr>
      <p:scale>
        <a:sx n="33" d="100"/>
        <a:sy n="33" d="100"/>
      </p:scale>
      <p:origin x="0" y="-992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81C653-9017-D644-9E04-B6613A1021DC}" type="doc">
      <dgm:prSet loTypeId="urn:microsoft.com/office/officeart/2005/8/layout/hList6" loCatId="" qsTypeId="urn:microsoft.com/office/officeart/2005/8/quickstyle/simple1" qsCatId="simple" csTypeId="urn:microsoft.com/office/officeart/2005/8/colors/accent1_2" csCatId="accent1" phldr="1"/>
      <dgm:spPr/>
      <dgm:t>
        <a:bodyPr/>
        <a:lstStyle/>
        <a:p>
          <a:endParaRPr lang="en-US"/>
        </a:p>
      </dgm:t>
    </dgm:pt>
    <dgm:pt modelId="{DAA76A15-0CA1-7F40-B5E5-584903D5D159}">
      <dgm:prSet phldrT="[Text]"/>
      <dgm:spPr/>
      <dgm:t>
        <a:bodyPr/>
        <a:lstStyle/>
        <a:p>
          <a:r>
            <a:rPr lang="en-US" dirty="0"/>
            <a:t>Legal Protections</a:t>
          </a:r>
        </a:p>
      </dgm:t>
    </dgm:pt>
    <dgm:pt modelId="{E54203AE-A96A-0A48-8DC0-F11DC141E8CC}" type="parTrans" cxnId="{672F17DD-3415-8749-B657-E165BA185898}">
      <dgm:prSet/>
      <dgm:spPr/>
      <dgm:t>
        <a:bodyPr/>
        <a:lstStyle/>
        <a:p>
          <a:endParaRPr lang="en-US"/>
        </a:p>
      </dgm:t>
    </dgm:pt>
    <dgm:pt modelId="{B1D23483-5962-EF4E-B868-7AA1B8CB35EB}" type="sibTrans" cxnId="{672F17DD-3415-8749-B657-E165BA185898}">
      <dgm:prSet/>
      <dgm:spPr/>
      <dgm:t>
        <a:bodyPr/>
        <a:lstStyle/>
        <a:p>
          <a:endParaRPr lang="en-US"/>
        </a:p>
      </dgm:t>
    </dgm:pt>
    <dgm:pt modelId="{3CB3417B-BA04-7B4D-9115-AD3B34193B04}">
      <dgm:prSet phldrT="[Text]"/>
      <dgm:spPr/>
      <dgm:t>
        <a:bodyPr/>
        <a:lstStyle/>
        <a:p>
          <a:r>
            <a:rPr lang="en-US" dirty="0"/>
            <a:t>Estate Plan</a:t>
          </a:r>
        </a:p>
      </dgm:t>
    </dgm:pt>
    <dgm:pt modelId="{54DBD9A6-E0D3-6946-9582-14AF1162C5FF}" type="parTrans" cxnId="{20E5516A-75C3-9F46-8E0C-565FE9EF8C0E}">
      <dgm:prSet/>
      <dgm:spPr/>
      <dgm:t>
        <a:bodyPr/>
        <a:lstStyle/>
        <a:p>
          <a:endParaRPr lang="en-US"/>
        </a:p>
      </dgm:t>
    </dgm:pt>
    <dgm:pt modelId="{EF802CB3-12BD-074D-B21E-A93FC69DFC04}" type="sibTrans" cxnId="{20E5516A-75C3-9F46-8E0C-565FE9EF8C0E}">
      <dgm:prSet/>
      <dgm:spPr/>
      <dgm:t>
        <a:bodyPr/>
        <a:lstStyle/>
        <a:p>
          <a:endParaRPr lang="en-US"/>
        </a:p>
      </dgm:t>
    </dgm:pt>
    <dgm:pt modelId="{1173B489-EE22-1342-ACA4-F955801FFB10}">
      <dgm:prSet phldrT="[Text]"/>
      <dgm:spPr/>
      <dgm:t>
        <a:bodyPr/>
        <a:lstStyle/>
        <a:p>
          <a:r>
            <a:rPr lang="en-US" dirty="0"/>
            <a:t>Power of Attorney Docs</a:t>
          </a:r>
        </a:p>
      </dgm:t>
    </dgm:pt>
    <dgm:pt modelId="{C706E7AC-1E83-124B-8A09-59AE9AC898AC}" type="parTrans" cxnId="{C5B32A0A-2D09-904B-978F-9980D0B9D59E}">
      <dgm:prSet/>
      <dgm:spPr/>
      <dgm:t>
        <a:bodyPr/>
        <a:lstStyle/>
        <a:p>
          <a:endParaRPr lang="en-US"/>
        </a:p>
      </dgm:t>
    </dgm:pt>
    <dgm:pt modelId="{59F9F3C1-BA97-404F-BF76-1431205E76E1}" type="sibTrans" cxnId="{C5B32A0A-2D09-904B-978F-9980D0B9D59E}">
      <dgm:prSet/>
      <dgm:spPr/>
      <dgm:t>
        <a:bodyPr/>
        <a:lstStyle/>
        <a:p>
          <a:endParaRPr lang="en-US"/>
        </a:p>
      </dgm:t>
    </dgm:pt>
    <dgm:pt modelId="{0AB15382-2174-814D-9B84-AD28BCC886BA}">
      <dgm:prSet phldrT="[Text]"/>
      <dgm:spPr/>
      <dgm:t>
        <a:bodyPr/>
        <a:lstStyle/>
        <a:p>
          <a:r>
            <a:rPr lang="en-US" dirty="0"/>
            <a:t>Asset Protections</a:t>
          </a:r>
        </a:p>
      </dgm:t>
    </dgm:pt>
    <dgm:pt modelId="{7C0DCE6B-6DCE-644C-8314-3C3120A09EDA}" type="parTrans" cxnId="{05729FFB-8314-A845-B2E3-6F04EB5D4115}">
      <dgm:prSet/>
      <dgm:spPr/>
      <dgm:t>
        <a:bodyPr/>
        <a:lstStyle/>
        <a:p>
          <a:endParaRPr lang="en-US"/>
        </a:p>
      </dgm:t>
    </dgm:pt>
    <dgm:pt modelId="{5837A554-EB2D-394F-B035-97D2F259BD28}" type="sibTrans" cxnId="{05729FFB-8314-A845-B2E3-6F04EB5D4115}">
      <dgm:prSet/>
      <dgm:spPr/>
      <dgm:t>
        <a:bodyPr/>
        <a:lstStyle/>
        <a:p>
          <a:endParaRPr lang="en-US"/>
        </a:p>
      </dgm:t>
    </dgm:pt>
    <dgm:pt modelId="{EF34E12D-79B6-1E47-AA7E-0948D2EF4DD1}">
      <dgm:prSet phldrT="[Text]"/>
      <dgm:spPr/>
      <dgm:t>
        <a:bodyPr/>
        <a:lstStyle/>
        <a:p>
          <a:r>
            <a:rPr lang="en-US" dirty="0"/>
            <a:t>Funding</a:t>
          </a:r>
        </a:p>
      </dgm:t>
    </dgm:pt>
    <dgm:pt modelId="{D719C4C1-1658-6A45-8806-801719820144}" type="parTrans" cxnId="{3A72F8C6-F4B3-7543-943B-64125871690F}">
      <dgm:prSet/>
      <dgm:spPr/>
      <dgm:t>
        <a:bodyPr/>
        <a:lstStyle/>
        <a:p>
          <a:endParaRPr lang="en-US"/>
        </a:p>
      </dgm:t>
    </dgm:pt>
    <dgm:pt modelId="{8EB91029-FD30-0440-A09D-B282D72802C3}" type="sibTrans" cxnId="{3A72F8C6-F4B3-7543-943B-64125871690F}">
      <dgm:prSet/>
      <dgm:spPr/>
      <dgm:t>
        <a:bodyPr/>
        <a:lstStyle/>
        <a:p>
          <a:endParaRPr lang="en-US"/>
        </a:p>
      </dgm:t>
    </dgm:pt>
    <dgm:pt modelId="{517289A1-043A-9B42-B1A4-DDF893332436}">
      <dgm:prSet phldrT="[Text]"/>
      <dgm:spPr/>
      <dgm:t>
        <a:bodyPr/>
        <a:lstStyle/>
        <a:p>
          <a:r>
            <a:rPr lang="en-US" dirty="0"/>
            <a:t>Personal/Medical Protections </a:t>
          </a:r>
        </a:p>
      </dgm:t>
    </dgm:pt>
    <dgm:pt modelId="{E3512951-53B3-8340-932E-2D9BFCF31FF3}" type="parTrans" cxnId="{A856E4C2-7341-B64B-AB01-F245FCA5040D}">
      <dgm:prSet/>
      <dgm:spPr/>
      <dgm:t>
        <a:bodyPr/>
        <a:lstStyle/>
        <a:p>
          <a:endParaRPr lang="en-US"/>
        </a:p>
      </dgm:t>
    </dgm:pt>
    <dgm:pt modelId="{B8E7E8C9-30C7-544D-91F1-CC25E9965ACC}" type="sibTrans" cxnId="{A856E4C2-7341-B64B-AB01-F245FCA5040D}">
      <dgm:prSet/>
      <dgm:spPr/>
      <dgm:t>
        <a:bodyPr/>
        <a:lstStyle/>
        <a:p>
          <a:endParaRPr lang="en-US"/>
        </a:p>
      </dgm:t>
    </dgm:pt>
    <dgm:pt modelId="{6FFAEE6E-0C10-5344-BD9C-AE5D39357555}">
      <dgm:prSet phldrT="[Text]"/>
      <dgm:spPr/>
      <dgm:t>
        <a:bodyPr/>
        <a:lstStyle/>
        <a:p>
          <a:r>
            <a:rPr lang="en-US" dirty="0"/>
            <a:t>Care Plan</a:t>
          </a:r>
        </a:p>
      </dgm:t>
    </dgm:pt>
    <dgm:pt modelId="{E8C26ED5-EDBA-D049-B973-F623D15DFE75}" type="parTrans" cxnId="{142087C4-95B3-F24C-9847-D79F24D5590C}">
      <dgm:prSet/>
      <dgm:spPr/>
      <dgm:t>
        <a:bodyPr/>
        <a:lstStyle/>
        <a:p>
          <a:endParaRPr lang="en-US"/>
        </a:p>
      </dgm:t>
    </dgm:pt>
    <dgm:pt modelId="{7ADFE357-2559-7F46-83E7-0E49ADDA1BA2}" type="sibTrans" cxnId="{142087C4-95B3-F24C-9847-D79F24D5590C}">
      <dgm:prSet/>
      <dgm:spPr/>
      <dgm:t>
        <a:bodyPr/>
        <a:lstStyle/>
        <a:p>
          <a:endParaRPr lang="en-US"/>
        </a:p>
      </dgm:t>
    </dgm:pt>
    <dgm:pt modelId="{D9111850-1952-564C-82DE-105A814E52CF}">
      <dgm:prSet phldrT="[Text]"/>
      <dgm:spPr/>
      <dgm:t>
        <a:bodyPr/>
        <a:lstStyle/>
        <a:p>
          <a:r>
            <a:rPr lang="en-US" dirty="0"/>
            <a:t>Other Resources </a:t>
          </a:r>
        </a:p>
      </dgm:t>
    </dgm:pt>
    <dgm:pt modelId="{0FA8C65F-1BAC-774F-B3F7-E0FB5B153976}" type="parTrans" cxnId="{A197BE0B-EE09-DB42-AA29-E0981E8BD836}">
      <dgm:prSet/>
      <dgm:spPr/>
      <dgm:t>
        <a:bodyPr/>
        <a:lstStyle/>
        <a:p>
          <a:endParaRPr lang="en-US"/>
        </a:p>
      </dgm:t>
    </dgm:pt>
    <dgm:pt modelId="{30BC72A2-93C9-7C4E-A8EC-DC61455F0F18}" type="sibTrans" cxnId="{A197BE0B-EE09-DB42-AA29-E0981E8BD836}">
      <dgm:prSet/>
      <dgm:spPr/>
      <dgm:t>
        <a:bodyPr/>
        <a:lstStyle/>
        <a:p>
          <a:endParaRPr lang="en-US"/>
        </a:p>
      </dgm:t>
    </dgm:pt>
    <dgm:pt modelId="{323B63B4-671E-9542-946A-74365B5FC0B0}">
      <dgm:prSet phldrT="[Text]"/>
      <dgm:spPr/>
      <dgm:t>
        <a:bodyPr/>
        <a:lstStyle/>
        <a:p>
          <a:r>
            <a:rPr lang="en-US" dirty="0"/>
            <a:t>Beneficiaries </a:t>
          </a:r>
        </a:p>
      </dgm:t>
    </dgm:pt>
    <dgm:pt modelId="{D440CB6A-F703-5D4D-9310-BDA4DA5F39A6}" type="parTrans" cxnId="{F1B4DB4C-AEBF-1547-9867-AD262CE417EB}">
      <dgm:prSet/>
      <dgm:spPr/>
      <dgm:t>
        <a:bodyPr/>
        <a:lstStyle/>
        <a:p>
          <a:endParaRPr lang="en-US"/>
        </a:p>
      </dgm:t>
    </dgm:pt>
    <dgm:pt modelId="{CBF10D52-5DD0-6449-A322-8210FAD137BA}" type="sibTrans" cxnId="{F1B4DB4C-AEBF-1547-9867-AD262CE417EB}">
      <dgm:prSet/>
      <dgm:spPr/>
      <dgm:t>
        <a:bodyPr/>
        <a:lstStyle/>
        <a:p>
          <a:endParaRPr lang="en-US"/>
        </a:p>
      </dgm:t>
    </dgm:pt>
    <dgm:pt modelId="{D9C8FED1-48D7-5744-8898-25A9B6BE836A}">
      <dgm:prSet phldrT="[Text]"/>
      <dgm:spPr/>
      <dgm:t>
        <a:bodyPr/>
        <a:lstStyle/>
        <a:p>
          <a:r>
            <a:rPr lang="en-US" dirty="0"/>
            <a:t>Care Team </a:t>
          </a:r>
        </a:p>
      </dgm:t>
    </dgm:pt>
    <dgm:pt modelId="{E367ED15-3B47-2347-9F01-85D265A74B70}" type="parTrans" cxnId="{B011A4E9-A256-314A-836A-BF02F2F3C1DB}">
      <dgm:prSet/>
      <dgm:spPr/>
      <dgm:t>
        <a:bodyPr/>
        <a:lstStyle/>
        <a:p>
          <a:endParaRPr lang="en-US"/>
        </a:p>
      </dgm:t>
    </dgm:pt>
    <dgm:pt modelId="{62FA47EF-04F1-F444-9C96-34F94DA12521}" type="sibTrans" cxnId="{B011A4E9-A256-314A-836A-BF02F2F3C1DB}">
      <dgm:prSet/>
      <dgm:spPr/>
      <dgm:t>
        <a:bodyPr/>
        <a:lstStyle/>
        <a:p>
          <a:endParaRPr lang="en-US"/>
        </a:p>
      </dgm:t>
    </dgm:pt>
    <dgm:pt modelId="{C3BC0612-062C-7247-9461-F7B124C86F02}" type="pres">
      <dgm:prSet presAssocID="{7A81C653-9017-D644-9E04-B6613A1021DC}" presName="Name0" presStyleCnt="0">
        <dgm:presLayoutVars>
          <dgm:dir/>
          <dgm:resizeHandles val="exact"/>
        </dgm:presLayoutVars>
      </dgm:prSet>
      <dgm:spPr/>
    </dgm:pt>
    <dgm:pt modelId="{F55A6B86-0D7A-9B4E-B3E0-2F92F63BD157}" type="pres">
      <dgm:prSet presAssocID="{DAA76A15-0CA1-7F40-B5E5-584903D5D159}" presName="node" presStyleLbl="node1" presStyleIdx="0" presStyleCnt="3">
        <dgm:presLayoutVars>
          <dgm:bulletEnabled val="1"/>
        </dgm:presLayoutVars>
      </dgm:prSet>
      <dgm:spPr/>
    </dgm:pt>
    <dgm:pt modelId="{6C77874E-6849-1D42-97A6-DC26E3390B29}" type="pres">
      <dgm:prSet presAssocID="{B1D23483-5962-EF4E-B868-7AA1B8CB35EB}" presName="sibTrans" presStyleCnt="0"/>
      <dgm:spPr/>
    </dgm:pt>
    <dgm:pt modelId="{F4BC248D-CA96-8C42-8396-8B74C9233643}" type="pres">
      <dgm:prSet presAssocID="{0AB15382-2174-814D-9B84-AD28BCC886BA}" presName="node" presStyleLbl="node1" presStyleIdx="1" presStyleCnt="3">
        <dgm:presLayoutVars>
          <dgm:bulletEnabled val="1"/>
        </dgm:presLayoutVars>
      </dgm:prSet>
      <dgm:spPr/>
    </dgm:pt>
    <dgm:pt modelId="{1661178C-F37E-8447-A19F-FDC5C090522A}" type="pres">
      <dgm:prSet presAssocID="{5837A554-EB2D-394F-B035-97D2F259BD28}" presName="sibTrans" presStyleCnt="0"/>
      <dgm:spPr/>
    </dgm:pt>
    <dgm:pt modelId="{FC60BC82-CFAF-D643-A77D-DC9647CC1845}" type="pres">
      <dgm:prSet presAssocID="{517289A1-043A-9B42-B1A4-DDF893332436}" presName="node" presStyleLbl="node1" presStyleIdx="2" presStyleCnt="3">
        <dgm:presLayoutVars>
          <dgm:bulletEnabled val="1"/>
        </dgm:presLayoutVars>
      </dgm:prSet>
      <dgm:spPr/>
    </dgm:pt>
  </dgm:ptLst>
  <dgm:cxnLst>
    <dgm:cxn modelId="{C5B32A0A-2D09-904B-978F-9980D0B9D59E}" srcId="{DAA76A15-0CA1-7F40-B5E5-584903D5D159}" destId="{1173B489-EE22-1342-ACA4-F955801FFB10}" srcOrd="1" destOrd="0" parTransId="{C706E7AC-1E83-124B-8A09-59AE9AC898AC}" sibTransId="{59F9F3C1-BA97-404F-BF76-1431205E76E1}"/>
    <dgm:cxn modelId="{A197BE0B-EE09-DB42-AA29-E0981E8BD836}" srcId="{517289A1-043A-9B42-B1A4-DDF893332436}" destId="{D9111850-1952-564C-82DE-105A814E52CF}" srcOrd="2" destOrd="0" parTransId="{0FA8C65F-1BAC-774F-B3F7-E0FB5B153976}" sibTransId="{30BC72A2-93C9-7C4E-A8EC-DC61455F0F18}"/>
    <dgm:cxn modelId="{6E1D3F25-E83C-9D4E-B72E-22168A066BCC}" type="presOf" srcId="{6FFAEE6E-0C10-5344-BD9C-AE5D39357555}" destId="{FC60BC82-CFAF-D643-A77D-DC9647CC1845}" srcOrd="0" destOrd="1" presId="urn:microsoft.com/office/officeart/2005/8/layout/hList6"/>
    <dgm:cxn modelId="{CA3C312F-CB2E-F147-82A7-6EA01C82B224}" type="presOf" srcId="{EF34E12D-79B6-1E47-AA7E-0948D2EF4DD1}" destId="{F4BC248D-CA96-8C42-8396-8B74C9233643}" srcOrd="0" destOrd="1" presId="urn:microsoft.com/office/officeart/2005/8/layout/hList6"/>
    <dgm:cxn modelId="{6CFE2033-42D1-6641-A554-8532C65DE05C}" type="presOf" srcId="{3CB3417B-BA04-7B4D-9115-AD3B34193B04}" destId="{F55A6B86-0D7A-9B4E-B3E0-2F92F63BD157}" srcOrd="0" destOrd="1" presId="urn:microsoft.com/office/officeart/2005/8/layout/hList6"/>
    <dgm:cxn modelId="{15DF7F37-B017-064B-8A53-2A339D2D01F6}" type="presOf" srcId="{DAA76A15-0CA1-7F40-B5E5-584903D5D159}" destId="{F55A6B86-0D7A-9B4E-B3E0-2F92F63BD157}" srcOrd="0" destOrd="0" presId="urn:microsoft.com/office/officeart/2005/8/layout/hList6"/>
    <dgm:cxn modelId="{20E5516A-75C3-9F46-8E0C-565FE9EF8C0E}" srcId="{DAA76A15-0CA1-7F40-B5E5-584903D5D159}" destId="{3CB3417B-BA04-7B4D-9115-AD3B34193B04}" srcOrd="0" destOrd="0" parTransId="{54DBD9A6-E0D3-6946-9582-14AF1162C5FF}" sibTransId="{EF802CB3-12BD-074D-B21E-A93FC69DFC04}"/>
    <dgm:cxn modelId="{F1B4DB4C-AEBF-1547-9867-AD262CE417EB}" srcId="{0AB15382-2174-814D-9B84-AD28BCC886BA}" destId="{323B63B4-671E-9542-946A-74365B5FC0B0}" srcOrd="1" destOrd="0" parTransId="{D440CB6A-F703-5D4D-9310-BDA4DA5F39A6}" sibTransId="{CBF10D52-5DD0-6449-A322-8210FAD137BA}"/>
    <dgm:cxn modelId="{CE24BE7B-1C1E-6E43-833F-1EDC0B7CC884}" type="presOf" srcId="{0AB15382-2174-814D-9B84-AD28BCC886BA}" destId="{F4BC248D-CA96-8C42-8396-8B74C9233643}" srcOrd="0" destOrd="0" presId="urn:microsoft.com/office/officeart/2005/8/layout/hList6"/>
    <dgm:cxn modelId="{9DD12DA3-4596-A846-8301-4D9C321C965E}" type="presOf" srcId="{517289A1-043A-9B42-B1A4-DDF893332436}" destId="{FC60BC82-CFAF-D643-A77D-DC9647CC1845}" srcOrd="0" destOrd="0" presId="urn:microsoft.com/office/officeart/2005/8/layout/hList6"/>
    <dgm:cxn modelId="{9AC4AFA3-2A70-1D4E-8912-1B186CE6A836}" type="presOf" srcId="{D9C8FED1-48D7-5744-8898-25A9B6BE836A}" destId="{FC60BC82-CFAF-D643-A77D-DC9647CC1845}" srcOrd="0" destOrd="2" presId="urn:microsoft.com/office/officeart/2005/8/layout/hList6"/>
    <dgm:cxn modelId="{A856E4C2-7341-B64B-AB01-F245FCA5040D}" srcId="{7A81C653-9017-D644-9E04-B6613A1021DC}" destId="{517289A1-043A-9B42-B1A4-DDF893332436}" srcOrd="2" destOrd="0" parTransId="{E3512951-53B3-8340-932E-2D9BFCF31FF3}" sibTransId="{B8E7E8C9-30C7-544D-91F1-CC25E9965ACC}"/>
    <dgm:cxn modelId="{142087C4-95B3-F24C-9847-D79F24D5590C}" srcId="{517289A1-043A-9B42-B1A4-DDF893332436}" destId="{6FFAEE6E-0C10-5344-BD9C-AE5D39357555}" srcOrd="0" destOrd="0" parTransId="{E8C26ED5-EDBA-D049-B973-F623D15DFE75}" sibTransId="{7ADFE357-2559-7F46-83E7-0E49ADDA1BA2}"/>
    <dgm:cxn modelId="{E512BAC4-FBCF-BB45-904F-B9E35F31CDAC}" type="presOf" srcId="{1173B489-EE22-1342-ACA4-F955801FFB10}" destId="{F55A6B86-0D7A-9B4E-B3E0-2F92F63BD157}" srcOrd="0" destOrd="2" presId="urn:microsoft.com/office/officeart/2005/8/layout/hList6"/>
    <dgm:cxn modelId="{3A72F8C6-F4B3-7543-943B-64125871690F}" srcId="{0AB15382-2174-814D-9B84-AD28BCC886BA}" destId="{EF34E12D-79B6-1E47-AA7E-0948D2EF4DD1}" srcOrd="0" destOrd="0" parTransId="{D719C4C1-1658-6A45-8806-801719820144}" sibTransId="{8EB91029-FD30-0440-A09D-B282D72802C3}"/>
    <dgm:cxn modelId="{5238D3DA-93DB-6B43-A216-1A5EBAB2BDFF}" type="presOf" srcId="{323B63B4-671E-9542-946A-74365B5FC0B0}" destId="{F4BC248D-CA96-8C42-8396-8B74C9233643}" srcOrd="0" destOrd="2" presId="urn:microsoft.com/office/officeart/2005/8/layout/hList6"/>
    <dgm:cxn modelId="{672F17DD-3415-8749-B657-E165BA185898}" srcId="{7A81C653-9017-D644-9E04-B6613A1021DC}" destId="{DAA76A15-0CA1-7F40-B5E5-584903D5D159}" srcOrd="0" destOrd="0" parTransId="{E54203AE-A96A-0A48-8DC0-F11DC141E8CC}" sibTransId="{B1D23483-5962-EF4E-B868-7AA1B8CB35EB}"/>
    <dgm:cxn modelId="{45CF50DF-391D-DD4C-85AE-2FFFAC81792A}" type="presOf" srcId="{7A81C653-9017-D644-9E04-B6613A1021DC}" destId="{C3BC0612-062C-7247-9461-F7B124C86F02}" srcOrd="0" destOrd="0" presId="urn:microsoft.com/office/officeart/2005/8/layout/hList6"/>
    <dgm:cxn modelId="{CB093FE6-C8E8-F84F-9BF6-2D4EF432BAAE}" type="presOf" srcId="{D9111850-1952-564C-82DE-105A814E52CF}" destId="{FC60BC82-CFAF-D643-A77D-DC9647CC1845}" srcOrd="0" destOrd="3" presId="urn:microsoft.com/office/officeart/2005/8/layout/hList6"/>
    <dgm:cxn modelId="{B011A4E9-A256-314A-836A-BF02F2F3C1DB}" srcId="{517289A1-043A-9B42-B1A4-DDF893332436}" destId="{D9C8FED1-48D7-5744-8898-25A9B6BE836A}" srcOrd="1" destOrd="0" parTransId="{E367ED15-3B47-2347-9F01-85D265A74B70}" sibTransId="{62FA47EF-04F1-F444-9C96-34F94DA12521}"/>
    <dgm:cxn modelId="{05729FFB-8314-A845-B2E3-6F04EB5D4115}" srcId="{7A81C653-9017-D644-9E04-B6613A1021DC}" destId="{0AB15382-2174-814D-9B84-AD28BCC886BA}" srcOrd="1" destOrd="0" parTransId="{7C0DCE6B-6DCE-644C-8314-3C3120A09EDA}" sibTransId="{5837A554-EB2D-394F-B035-97D2F259BD28}"/>
    <dgm:cxn modelId="{D05DE9AD-0563-284F-860B-392BE07FCCE2}" type="presParOf" srcId="{C3BC0612-062C-7247-9461-F7B124C86F02}" destId="{F55A6B86-0D7A-9B4E-B3E0-2F92F63BD157}" srcOrd="0" destOrd="0" presId="urn:microsoft.com/office/officeart/2005/8/layout/hList6"/>
    <dgm:cxn modelId="{59B8AC00-EE26-A24A-A279-CC512745149D}" type="presParOf" srcId="{C3BC0612-062C-7247-9461-F7B124C86F02}" destId="{6C77874E-6849-1D42-97A6-DC26E3390B29}" srcOrd="1" destOrd="0" presId="urn:microsoft.com/office/officeart/2005/8/layout/hList6"/>
    <dgm:cxn modelId="{E2A9D8AA-2E61-644A-B790-B480BD461411}" type="presParOf" srcId="{C3BC0612-062C-7247-9461-F7B124C86F02}" destId="{F4BC248D-CA96-8C42-8396-8B74C9233643}" srcOrd="2" destOrd="0" presId="urn:microsoft.com/office/officeart/2005/8/layout/hList6"/>
    <dgm:cxn modelId="{FB202915-F9DD-BD40-BE17-3ECAD52A45A8}" type="presParOf" srcId="{C3BC0612-062C-7247-9461-F7B124C86F02}" destId="{1661178C-F37E-8447-A19F-FDC5C090522A}" srcOrd="3" destOrd="0" presId="urn:microsoft.com/office/officeart/2005/8/layout/hList6"/>
    <dgm:cxn modelId="{A0F10EC0-2608-E449-864E-6993D49510DC}" type="presParOf" srcId="{C3BC0612-062C-7247-9461-F7B124C86F02}" destId="{FC60BC82-CFAF-D643-A77D-DC9647CC1845}"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A6B86-0D7A-9B4E-B3E0-2F92F63BD157}">
      <dsp:nvSpPr>
        <dsp:cNvPr id="0" name=""/>
        <dsp:cNvSpPr/>
      </dsp:nvSpPr>
      <dsp:spPr>
        <a:xfrm rot="16200000">
          <a:off x="-923154" y="924117"/>
          <a:ext cx="4351338" cy="250310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0600" bIns="0" numCol="1" spcCol="1270" anchor="t" anchorCtr="0">
          <a:noAutofit/>
        </a:bodyPr>
        <a:lstStyle/>
        <a:p>
          <a:pPr marL="0" lvl="0" indent="0" algn="l" defTabSz="1066800">
            <a:lnSpc>
              <a:spcPct val="90000"/>
            </a:lnSpc>
            <a:spcBef>
              <a:spcPct val="0"/>
            </a:spcBef>
            <a:spcAft>
              <a:spcPct val="35000"/>
            </a:spcAft>
            <a:buNone/>
          </a:pPr>
          <a:r>
            <a:rPr lang="en-US" sz="2400" kern="1200" dirty="0"/>
            <a:t>Legal Protections</a:t>
          </a:r>
        </a:p>
        <a:p>
          <a:pPr marL="171450" lvl="1" indent="-171450" algn="l" defTabSz="844550">
            <a:lnSpc>
              <a:spcPct val="90000"/>
            </a:lnSpc>
            <a:spcBef>
              <a:spcPct val="0"/>
            </a:spcBef>
            <a:spcAft>
              <a:spcPct val="15000"/>
            </a:spcAft>
            <a:buChar char="•"/>
          </a:pPr>
          <a:r>
            <a:rPr lang="en-US" sz="1900" kern="1200" dirty="0"/>
            <a:t>Estate Plan</a:t>
          </a:r>
        </a:p>
        <a:p>
          <a:pPr marL="171450" lvl="1" indent="-171450" algn="l" defTabSz="844550">
            <a:lnSpc>
              <a:spcPct val="90000"/>
            </a:lnSpc>
            <a:spcBef>
              <a:spcPct val="0"/>
            </a:spcBef>
            <a:spcAft>
              <a:spcPct val="15000"/>
            </a:spcAft>
            <a:buChar char="•"/>
          </a:pPr>
          <a:r>
            <a:rPr lang="en-US" sz="1900" kern="1200" dirty="0"/>
            <a:t>Power of Attorney Docs</a:t>
          </a:r>
        </a:p>
      </dsp:txBody>
      <dsp:txXfrm rot="5400000">
        <a:off x="963" y="870268"/>
        <a:ext cx="2503103" cy="2610802"/>
      </dsp:txXfrm>
    </dsp:sp>
    <dsp:sp modelId="{F4BC248D-CA96-8C42-8396-8B74C9233643}">
      <dsp:nvSpPr>
        <dsp:cNvPr id="0" name=""/>
        <dsp:cNvSpPr/>
      </dsp:nvSpPr>
      <dsp:spPr>
        <a:xfrm rot="16200000">
          <a:off x="1767681" y="924117"/>
          <a:ext cx="4351338" cy="250310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0600" bIns="0" numCol="1" spcCol="1270" anchor="t" anchorCtr="0">
          <a:noAutofit/>
        </a:bodyPr>
        <a:lstStyle/>
        <a:p>
          <a:pPr marL="0" lvl="0" indent="0" algn="l" defTabSz="1066800">
            <a:lnSpc>
              <a:spcPct val="90000"/>
            </a:lnSpc>
            <a:spcBef>
              <a:spcPct val="0"/>
            </a:spcBef>
            <a:spcAft>
              <a:spcPct val="35000"/>
            </a:spcAft>
            <a:buNone/>
          </a:pPr>
          <a:r>
            <a:rPr lang="en-US" sz="2400" kern="1200" dirty="0"/>
            <a:t>Asset Protections</a:t>
          </a:r>
        </a:p>
        <a:p>
          <a:pPr marL="171450" lvl="1" indent="-171450" algn="l" defTabSz="844550">
            <a:lnSpc>
              <a:spcPct val="90000"/>
            </a:lnSpc>
            <a:spcBef>
              <a:spcPct val="0"/>
            </a:spcBef>
            <a:spcAft>
              <a:spcPct val="15000"/>
            </a:spcAft>
            <a:buChar char="•"/>
          </a:pPr>
          <a:r>
            <a:rPr lang="en-US" sz="1900" kern="1200" dirty="0"/>
            <a:t>Funding</a:t>
          </a:r>
        </a:p>
        <a:p>
          <a:pPr marL="171450" lvl="1" indent="-171450" algn="l" defTabSz="844550">
            <a:lnSpc>
              <a:spcPct val="90000"/>
            </a:lnSpc>
            <a:spcBef>
              <a:spcPct val="0"/>
            </a:spcBef>
            <a:spcAft>
              <a:spcPct val="15000"/>
            </a:spcAft>
            <a:buChar char="•"/>
          </a:pPr>
          <a:r>
            <a:rPr lang="en-US" sz="1900" kern="1200" dirty="0"/>
            <a:t>Beneficiaries </a:t>
          </a:r>
        </a:p>
      </dsp:txBody>
      <dsp:txXfrm rot="5400000">
        <a:off x="2691798" y="870268"/>
        <a:ext cx="2503103" cy="2610802"/>
      </dsp:txXfrm>
    </dsp:sp>
    <dsp:sp modelId="{FC60BC82-CFAF-D643-A77D-DC9647CC1845}">
      <dsp:nvSpPr>
        <dsp:cNvPr id="0" name=""/>
        <dsp:cNvSpPr/>
      </dsp:nvSpPr>
      <dsp:spPr>
        <a:xfrm rot="16200000">
          <a:off x="4458516" y="924117"/>
          <a:ext cx="4351338" cy="250310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0600" bIns="0" numCol="1" spcCol="1270" anchor="t" anchorCtr="0">
          <a:noAutofit/>
        </a:bodyPr>
        <a:lstStyle/>
        <a:p>
          <a:pPr marL="0" lvl="0" indent="0" algn="l" defTabSz="1066800">
            <a:lnSpc>
              <a:spcPct val="90000"/>
            </a:lnSpc>
            <a:spcBef>
              <a:spcPct val="0"/>
            </a:spcBef>
            <a:spcAft>
              <a:spcPct val="35000"/>
            </a:spcAft>
            <a:buNone/>
          </a:pPr>
          <a:r>
            <a:rPr lang="en-US" sz="2400" kern="1200" dirty="0"/>
            <a:t>Personal/Medical Protections </a:t>
          </a:r>
        </a:p>
        <a:p>
          <a:pPr marL="171450" lvl="1" indent="-171450" algn="l" defTabSz="844550">
            <a:lnSpc>
              <a:spcPct val="90000"/>
            </a:lnSpc>
            <a:spcBef>
              <a:spcPct val="0"/>
            </a:spcBef>
            <a:spcAft>
              <a:spcPct val="15000"/>
            </a:spcAft>
            <a:buChar char="•"/>
          </a:pPr>
          <a:r>
            <a:rPr lang="en-US" sz="1900" kern="1200" dirty="0"/>
            <a:t>Care Plan</a:t>
          </a:r>
        </a:p>
        <a:p>
          <a:pPr marL="171450" lvl="1" indent="-171450" algn="l" defTabSz="844550">
            <a:lnSpc>
              <a:spcPct val="90000"/>
            </a:lnSpc>
            <a:spcBef>
              <a:spcPct val="0"/>
            </a:spcBef>
            <a:spcAft>
              <a:spcPct val="15000"/>
            </a:spcAft>
            <a:buChar char="•"/>
          </a:pPr>
          <a:r>
            <a:rPr lang="en-US" sz="1900" kern="1200" dirty="0"/>
            <a:t>Care Team </a:t>
          </a:r>
        </a:p>
        <a:p>
          <a:pPr marL="171450" lvl="1" indent="-171450" algn="l" defTabSz="844550">
            <a:lnSpc>
              <a:spcPct val="90000"/>
            </a:lnSpc>
            <a:spcBef>
              <a:spcPct val="0"/>
            </a:spcBef>
            <a:spcAft>
              <a:spcPct val="15000"/>
            </a:spcAft>
            <a:buChar char="•"/>
          </a:pPr>
          <a:r>
            <a:rPr lang="en-US" sz="1900" kern="1200" dirty="0"/>
            <a:t>Other Resources </a:t>
          </a:r>
        </a:p>
      </dsp:txBody>
      <dsp:txXfrm rot="5400000">
        <a:off x="5382633" y="870268"/>
        <a:ext cx="2503103" cy="261080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7419E7C-AD11-4FF5-A75F-BF023F878725}" type="datetimeFigureOut">
              <a:rPr lang="en-US" smtClean="0"/>
              <a:t>9/13/2022</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FEE7272-E306-4251-8C12-027BB6417038}" type="slidenum">
              <a:rPr lang="en-US" smtClean="0"/>
              <a:t>‹#›</a:t>
            </a:fld>
            <a:endParaRPr lang="en-US"/>
          </a:p>
        </p:txBody>
      </p:sp>
    </p:spTree>
    <p:extLst>
      <p:ext uri="{BB962C8B-B14F-4D97-AF65-F5344CB8AC3E}">
        <p14:creationId xmlns:p14="http://schemas.microsoft.com/office/powerpoint/2010/main" val="3076724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19DDDC6-5707-49CE-8CA4-F8C896714949}" type="datetimeFigureOut">
              <a:rPr lang="en-US" smtClean="0"/>
              <a:t>9/13/2022</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1EE94BE-9AC5-4043-8977-F9F0948FD656}" type="slidenum">
              <a:rPr lang="en-US" smtClean="0"/>
              <a:t>‹#›</a:t>
            </a:fld>
            <a:endParaRPr lang="en-US"/>
          </a:p>
        </p:txBody>
      </p:sp>
    </p:spTree>
    <p:extLst>
      <p:ext uri="{BB962C8B-B14F-4D97-AF65-F5344CB8AC3E}">
        <p14:creationId xmlns:p14="http://schemas.microsoft.com/office/powerpoint/2010/main" val="3492581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EDITOR’S NOTE</a:t>
            </a:r>
            <a:r>
              <a:rPr lang="en-US" sz="1200" b="1" baseline="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TO PRESENTER</a:t>
            </a:r>
            <a:r>
              <a:rPr lang="en-US" sz="12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This is</a:t>
            </a:r>
            <a:r>
              <a:rPr lang="en-US" sz="1200" b="1" baseline="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 “cold opening” with your introduction starting at slide 5. You could move Slide 5 in front of Slide 1, though we don’t recommend it. </a:t>
            </a:r>
            <a:r>
              <a:rPr lang="en-US" sz="12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See</a:t>
            </a:r>
            <a:r>
              <a:rPr lang="en-US" sz="1200" b="1" baseline="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this presentation’s Word doc script for more details. </a:t>
            </a:r>
            <a:endParaRPr lang="en-US" sz="12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Tonight, by the time we finish with our one-hour talk, 327 elderly people will be treated in an emergency room for a fall--that's one fall every 11 seconds. Now, I'm sorry to say this next piece, but three of them will die from that fall. One every 19 minutes. </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I'm sure we can agree that those are jolting statistics, yet they come from the National Council on Aging. Many of us have dealt with elderly loved ones who have fallen. In fact, one in four elderly persons experiences a fall each year. ADD YOUR OWN STORY OR SAY, “A colleague of mine’s 93-year-old father-in-law, suffering from dementia, has already fallen five times this year.</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1EE94BE-9AC5-4043-8977-F9F0948FD656}" type="slidenum">
              <a:rPr lang="en-US" smtClean="0"/>
              <a:t>2</a:t>
            </a:fld>
            <a:endParaRPr lang="en-US"/>
          </a:p>
        </p:txBody>
      </p:sp>
    </p:spTree>
    <p:extLst>
      <p:ext uri="{BB962C8B-B14F-4D97-AF65-F5344CB8AC3E}">
        <p14:creationId xmlns:p14="http://schemas.microsoft.com/office/powerpoint/2010/main" val="220986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important legal issue to address is the estate plan. Find out if the care recipient has a will and an estate plan. Do the documents need to be updated? When a will isn't sufficient, you might also look at a trust and what your other options are.</a:t>
            </a:r>
          </a:p>
          <a:p>
            <a:endParaRPr lang="en-US" dirty="0"/>
          </a:p>
          <a:p>
            <a:r>
              <a:rPr lang="en-US" dirty="0"/>
              <a:t>Additional Talking Points to Use (optional)</a:t>
            </a:r>
          </a:p>
          <a:p>
            <a:r>
              <a:rPr lang="en-US" dirty="0"/>
              <a:t>•	Estate planning is for everyone.</a:t>
            </a:r>
          </a:p>
          <a:p>
            <a:r>
              <a:rPr lang="en-US" dirty="0"/>
              <a:t>•	It is not just for “retired” people, although people do tend to think about it more as they get older.</a:t>
            </a:r>
          </a:p>
          <a:p>
            <a:r>
              <a:rPr lang="en-US" dirty="0"/>
              <a:t>•	Estate planning is not just for “the wealthy” either, although people who have built some wealth do often think more about how to preserve it. Good estate planning often means more to families with modest assets, because they can afford to lose the least.</a:t>
            </a:r>
          </a:p>
          <a:p>
            <a:r>
              <a:rPr lang="en-US" dirty="0"/>
              <a:t>•	If your care recipient doesn’t have an estate plan, the state has one for her, but she probably won’t like it – assets will be distributed according to probate laws.</a:t>
            </a:r>
          </a:p>
          <a:p>
            <a:r>
              <a:rPr lang="en-US" dirty="0"/>
              <a:t>•	A revocable living trust can be used to help ensure proper management of your care recipient’s assets during lifetime and a seamless transition in the event of incapacity. </a:t>
            </a:r>
          </a:p>
          <a:p>
            <a:r>
              <a:rPr lang="en-US" dirty="0"/>
              <a:t>•	Upon death, the trust becomes “irrevocable” and assets are managed by the trustee, in accordance with your instructions</a:t>
            </a:r>
          </a:p>
        </p:txBody>
      </p:sp>
      <p:sp>
        <p:nvSpPr>
          <p:cNvPr id="4" name="Slide Number Placeholder 3"/>
          <p:cNvSpPr>
            <a:spLocks noGrp="1"/>
          </p:cNvSpPr>
          <p:nvPr>
            <p:ph type="sldNum" sz="quarter" idx="10"/>
          </p:nvPr>
        </p:nvSpPr>
        <p:spPr/>
        <p:txBody>
          <a:bodyPr/>
          <a:lstStyle/>
          <a:p>
            <a:fld id="{F1EE94BE-9AC5-4043-8977-F9F0948FD656}" type="slidenum">
              <a:rPr lang="en-US" smtClean="0"/>
              <a:t>13</a:t>
            </a:fld>
            <a:endParaRPr lang="en-US"/>
          </a:p>
        </p:txBody>
      </p:sp>
    </p:spTree>
    <p:extLst>
      <p:ext uri="{BB962C8B-B14F-4D97-AF65-F5344CB8AC3E}">
        <p14:creationId xmlns:p14="http://schemas.microsoft.com/office/powerpoint/2010/main" val="177028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000000"/>
                </a:solidFill>
                <a:highlight>
                  <a:srgbClr val="FFFFFF"/>
                </a:highlight>
                <a:latin typeface="Garamond" panose="02020404030301010803" pitchFamily="18" charset="0"/>
                <a:ea typeface="Garamond"/>
                <a:cs typeface="Garamond"/>
                <a:sym typeface="Garamond"/>
              </a:rPr>
              <a:t>A care recipient can designate a Health Care Agent as a surrogate or proxy to make medical decisions, if at some future time the care recipient is unable to make decisions herself. The agent can be a close relative or friend, but should be someone known and trusted by the care recipient. In most states, the agent can make decisions any time the care recipient loses the ability to make medical decisions, not just decisions about the end of life. </a:t>
            </a:r>
          </a:p>
          <a:p>
            <a:pPr defTabSz="931774">
              <a:defRPr/>
            </a:pPr>
            <a:endParaRPr lang="en-US" dirty="0">
              <a:solidFill>
                <a:srgbClr val="000000"/>
              </a:solidFill>
              <a:highlight>
                <a:srgbClr val="FFFFFF"/>
              </a:highlight>
              <a:latin typeface="Garamond" panose="02020404030301010803" pitchFamily="18" charset="0"/>
              <a:ea typeface="Garamond"/>
              <a:cs typeface="Garamond"/>
              <a:sym typeface="Garamond"/>
            </a:endParaRPr>
          </a:p>
          <a:p>
            <a:pPr defTabSz="931774">
              <a:defRPr/>
            </a:pPr>
            <a:r>
              <a:rPr lang="en-US" dirty="0">
                <a:solidFill>
                  <a:srgbClr val="000000"/>
                </a:solidFill>
                <a:highlight>
                  <a:srgbClr val="FFFFFF"/>
                </a:highlight>
                <a:latin typeface="Garamond" panose="02020404030301010803" pitchFamily="18" charset="0"/>
                <a:ea typeface="Garamond"/>
                <a:cs typeface="Garamond"/>
                <a:sym typeface="Garamond"/>
              </a:rPr>
              <a:t>The agent and the care recipient need to discuss values and qualities of life issues relating to big decisions about treatment and future medical situations. The care recipient should explain what she is asking of the agent and talk about why she picked him or her. The healthcare agent needs to know about the quality of life that is important to the care recipient and what medical treatments she would want in certain situations. These discussions are important because situations could occur that the care recipient can't anticipate, and the agent may need to base a decision on what she knows about the care recipient's values and her views of what makes life worth living. </a:t>
            </a:r>
          </a:p>
          <a:p>
            <a:pPr defTabSz="931774">
              <a:defRPr/>
            </a:pPr>
            <a:endParaRPr lang="en-US" dirty="0">
              <a:solidFill>
                <a:srgbClr val="000000"/>
              </a:solidFill>
              <a:highlight>
                <a:srgbClr val="FFFFFF"/>
              </a:highlight>
              <a:latin typeface="Garamond" panose="02020404030301010803" pitchFamily="18" charset="0"/>
              <a:ea typeface="Garamond"/>
              <a:cs typeface="Garamond"/>
              <a:sym typeface="Garamond"/>
            </a:endParaRPr>
          </a:p>
          <a:p>
            <a:pPr defTabSz="931774">
              <a:defRPr/>
            </a:pPr>
            <a:r>
              <a:rPr lang="en-US" dirty="0">
                <a:solidFill>
                  <a:srgbClr val="000000"/>
                </a:solidFill>
                <a:highlight>
                  <a:srgbClr val="FFFFFF"/>
                </a:highlight>
                <a:latin typeface="Garamond" panose="02020404030301010803" pitchFamily="18" charset="0"/>
                <a:ea typeface="Garamond"/>
                <a:cs typeface="Garamond"/>
                <a:sym typeface="Garamond"/>
              </a:rPr>
              <a:t>These are not simple questions, and people's views may change. So the care recipient should talk with the agent in depth and repeatedly over time.</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628129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highlight>
                  <a:srgbClr val="FFFFFF"/>
                </a:highlight>
                <a:latin typeface="Garamond" panose="02020404030301010803" pitchFamily="18" charset="0"/>
                <a:ea typeface="Garamond"/>
                <a:cs typeface="Garamond"/>
                <a:sym typeface="Garamond"/>
              </a:rPr>
              <a:t>For similar reasons, a legal proxy is also needed. Be sure that your plans also address the Power of Attorney issue.</a:t>
            </a:r>
          </a:p>
          <a:p>
            <a:r>
              <a:rPr lang="en-US" dirty="0">
                <a:solidFill>
                  <a:srgbClr val="000000"/>
                </a:solidFill>
                <a:highlight>
                  <a:srgbClr val="FFFFFF"/>
                </a:highlight>
                <a:latin typeface="Garamond" panose="02020404030301010803" pitchFamily="18" charset="0"/>
                <a:ea typeface="Garamond"/>
                <a:cs typeface="Garamond"/>
                <a:sym typeface="Garamond"/>
              </a:rPr>
              <a:t> </a:t>
            </a:r>
          </a:p>
          <a:p>
            <a:r>
              <a:rPr lang="en-US" dirty="0">
                <a:solidFill>
                  <a:srgbClr val="000000"/>
                </a:solidFill>
                <a:highlight>
                  <a:srgbClr val="FFFFFF"/>
                </a:highlight>
                <a:latin typeface="Garamond" panose="02020404030301010803" pitchFamily="18" charset="0"/>
                <a:ea typeface="Garamond"/>
                <a:cs typeface="Garamond"/>
                <a:sym typeface="Garamond"/>
              </a:rPr>
              <a:t>There are two types of Power of Attorney. There's a durable Power of Attorney, an agent who is authorized to act immediately upon creation of the Power of Attorney. And then there is something called a springing Power of Attorney, in which the agent is authorized to act upon the care recipient's behalf only when specific criteria for legal incapacitation is met.</a:t>
            </a:r>
          </a:p>
          <a:p>
            <a:endParaRPr lang="en-US" dirty="0">
              <a:solidFill>
                <a:srgbClr val="000000"/>
              </a:solidFill>
              <a:highlight>
                <a:srgbClr val="FFFFFF"/>
              </a:highlight>
              <a:latin typeface="Garamond" panose="02020404030301010803" pitchFamily="18" charset="0"/>
              <a:ea typeface="Garamond"/>
              <a:cs typeface="Garamond"/>
              <a:sym typeface="Garamond"/>
            </a:endParaRPr>
          </a:p>
          <a:p>
            <a:endParaRPr lang="en-US" dirty="0">
              <a:solidFill>
                <a:srgbClr val="000000"/>
              </a:solidFill>
              <a:highlight>
                <a:srgbClr val="FFFFFF"/>
              </a:highlight>
              <a:latin typeface="Garamond" panose="02020404030301010803" pitchFamily="18" charset="0"/>
              <a:ea typeface="Garamond"/>
              <a:cs typeface="Garamond"/>
              <a:sym typeface="Garamond"/>
            </a:endParaRPr>
          </a:p>
          <a:p>
            <a:r>
              <a:rPr lang="en-US" dirty="0">
                <a:solidFill>
                  <a:srgbClr val="000000"/>
                </a:solidFill>
                <a:highlight>
                  <a:srgbClr val="FFFFFF"/>
                </a:highlight>
                <a:latin typeface="Garamond" panose="02020404030301010803" pitchFamily="18" charset="0"/>
                <a:ea typeface="Garamond"/>
                <a:cs typeface="Garamond"/>
                <a:sym typeface="Garamond"/>
              </a:rPr>
              <a:t>Additional Talking Points (Optional)</a:t>
            </a:r>
          </a:p>
          <a:p>
            <a:r>
              <a:rPr lang="en-US" dirty="0">
                <a:solidFill>
                  <a:srgbClr val="000000"/>
                </a:solidFill>
                <a:highlight>
                  <a:srgbClr val="FFFFFF"/>
                </a:highlight>
                <a:latin typeface="Garamond" panose="02020404030301010803" pitchFamily="18" charset="0"/>
                <a:ea typeface="Garamond"/>
                <a:cs typeface="Garamond"/>
                <a:sym typeface="Garamond"/>
              </a:rPr>
              <a:t>•	The powers given to a POA can be limited, and typically include handling financial and business transactions, buying life insurance, settling claims, operating business interests, making gifts, and/or employing professional help.</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847223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12B0C-0C07-E641-8F34-10A0521EE122}" type="slidenum">
              <a:rPr lang="en-US" smtClean="0"/>
              <a:t>16</a:t>
            </a:fld>
            <a:endParaRPr lang="en-US"/>
          </a:p>
        </p:txBody>
      </p:sp>
    </p:spTree>
    <p:extLst>
      <p:ext uri="{BB962C8B-B14F-4D97-AF65-F5344CB8AC3E}">
        <p14:creationId xmlns:p14="http://schemas.microsoft.com/office/powerpoint/2010/main" val="2258024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12B0C-0C07-E641-8F34-10A0521EE122}" type="slidenum">
              <a:rPr lang="en-US" smtClean="0"/>
              <a:t>17</a:t>
            </a:fld>
            <a:endParaRPr lang="en-US"/>
          </a:p>
        </p:txBody>
      </p:sp>
    </p:spTree>
    <p:extLst>
      <p:ext uri="{BB962C8B-B14F-4D97-AF65-F5344CB8AC3E}">
        <p14:creationId xmlns:p14="http://schemas.microsoft.com/office/powerpoint/2010/main" val="686033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12B0C-0C07-E641-8F34-10A0521EE122}" type="slidenum">
              <a:rPr lang="en-US" smtClean="0"/>
              <a:t>18</a:t>
            </a:fld>
            <a:endParaRPr lang="en-US"/>
          </a:p>
        </p:txBody>
      </p:sp>
    </p:spTree>
    <p:extLst>
      <p:ext uri="{BB962C8B-B14F-4D97-AF65-F5344CB8AC3E}">
        <p14:creationId xmlns:p14="http://schemas.microsoft.com/office/powerpoint/2010/main" val="3033948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12B0C-0C07-E641-8F34-10A0521EE122}" type="slidenum">
              <a:rPr lang="en-US" smtClean="0"/>
              <a:t>19</a:t>
            </a:fld>
            <a:endParaRPr lang="en-US"/>
          </a:p>
        </p:txBody>
      </p:sp>
    </p:spTree>
    <p:extLst>
      <p:ext uri="{BB962C8B-B14F-4D97-AF65-F5344CB8AC3E}">
        <p14:creationId xmlns:p14="http://schemas.microsoft.com/office/powerpoint/2010/main" val="633102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12B0C-0C07-E641-8F34-10A0521EE122}" type="slidenum">
              <a:rPr lang="en-US" smtClean="0"/>
              <a:t>20</a:t>
            </a:fld>
            <a:endParaRPr lang="en-US"/>
          </a:p>
        </p:txBody>
      </p:sp>
    </p:spTree>
    <p:extLst>
      <p:ext uri="{BB962C8B-B14F-4D97-AF65-F5344CB8AC3E}">
        <p14:creationId xmlns:p14="http://schemas.microsoft.com/office/powerpoint/2010/main" val="19487498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12B0C-0C07-E641-8F34-10A0521EE122}" type="slidenum">
              <a:rPr lang="en-US" smtClean="0"/>
              <a:t>21</a:t>
            </a:fld>
            <a:endParaRPr lang="en-US"/>
          </a:p>
        </p:txBody>
      </p:sp>
    </p:spTree>
    <p:extLst>
      <p:ext uri="{BB962C8B-B14F-4D97-AF65-F5344CB8AC3E}">
        <p14:creationId xmlns:p14="http://schemas.microsoft.com/office/powerpoint/2010/main" val="3046334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also critical that you review the titling and beneficiaries on all those accounts. You've got to confirm that is done and done correctly. We've seen so many mistakes made in this area over the years. It's really painful when somebody passes away and it turns out that the beneficiary on a big account is someone the loved one didn't want to receive it but no one had looked at the account in years. You want to confirm that the beneficiaries and contingent beneficiaries on all these accounts are in place, that they're up-to-date, and that they reflect the care recipient's desires and needs. </a:t>
            </a:r>
          </a:p>
          <a:p>
            <a:endParaRPr lang="en-US" dirty="0"/>
          </a:p>
          <a:p>
            <a:r>
              <a:rPr lang="en-US" dirty="0"/>
              <a:t>You need to do this not just for investments but also for insurance, annuities, and everything else. Because again, mistakes are found too late and they can be painful and embarrassing, and you just don't want that to happen.</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145660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Beyond simply falling, there are other personal health and safety mishaps for the elderly that many of us have heard about or experienced. Wandering away from home, unexplained car scrapes or even full-blown car accidents. Faltering nutrition, dangerous home repairs, stoves left on or freezers left open, missing or wrong medication, and neglected personal hygiene, among others.</a:t>
            </a:r>
          </a:p>
          <a:p>
            <a:endParaRPr lang="en-US" dirty="0"/>
          </a:p>
          <a:p>
            <a:r>
              <a:rPr lang="en-US" dirty="0"/>
              <a:t>That’s just a small list of unlucky accidents. </a:t>
            </a:r>
          </a:p>
          <a:p>
            <a:endParaRPr lang="en-US" dirty="0"/>
          </a:p>
        </p:txBody>
      </p:sp>
      <p:sp>
        <p:nvSpPr>
          <p:cNvPr id="4" name="Slide Number Placeholder 3"/>
          <p:cNvSpPr>
            <a:spLocks noGrp="1"/>
          </p:cNvSpPr>
          <p:nvPr>
            <p:ph type="sldNum" sz="quarter" idx="10"/>
          </p:nvPr>
        </p:nvSpPr>
        <p:spPr/>
        <p:txBody>
          <a:bodyPr/>
          <a:lstStyle/>
          <a:p>
            <a:fld id="{F1EE94BE-9AC5-4043-8977-F9F0948FD656}" type="slidenum">
              <a:rPr lang="en-US" smtClean="0"/>
              <a:t>4</a:t>
            </a:fld>
            <a:endParaRPr lang="en-US"/>
          </a:p>
        </p:txBody>
      </p:sp>
    </p:spTree>
    <p:extLst>
      <p:ext uri="{BB962C8B-B14F-4D97-AF65-F5344CB8AC3E}">
        <p14:creationId xmlns:p14="http://schemas.microsoft.com/office/powerpoint/2010/main" val="15249489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Those are the key legal issues you'll want to review in your caregiving plan. Now let's take a look at the financial stuff.</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02073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a detailed look at your loved one's finances. Look at what their tax situation is, as well as their sources of income, recurring expenses, and assets and liabilities. Also, you'll want to know the financial professionals in their lives who have been providing advice and services over recent years.</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39112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dive into some detail. When you're reviewing income and expenses, identify all the sources of income. Are there any pensions? What about the IRAs, and what's going on regarding minimum distribution? Is there an annuity in place, or more than one annuity? Is there life insurance, and what's the situation with that? What about investments? Is there rental income? Savings and checking accounts as well. Whatever sources of income there are, you need to go through all of them.</a:t>
            </a:r>
          </a:p>
          <a:p>
            <a:endParaRPr lang="en-US" dirty="0"/>
          </a:p>
          <a:p>
            <a:r>
              <a:rPr lang="en-US" dirty="0"/>
              <a:t>On the flipside, expenses to consider include how is housing being paid for, how is transportation being paid for? What are the regular health care expenses? What's being spent each month for food and entertainment? And of course, drugs and medical care are important issues on the expense side.</a:t>
            </a:r>
          </a:p>
        </p:txBody>
      </p:sp>
      <p:sp>
        <p:nvSpPr>
          <p:cNvPr id="4" name="Slide Number Placeholder 3"/>
          <p:cNvSpPr>
            <a:spLocks noGrp="1"/>
          </p:cNvSpPr>
          <p:nvPr>
            <p:ph type="sldNum" sz="quarter" idx="10"/>
          </p:nvPr>
        </p:nvSpPr>
        <p:spPr/>
        <p:txBody>
          <a:bodyPr/>
          <a:lstStyle/>
          <a:p>
            <a:fld id="{F1EE94BE-9AC5-4043-8977-F9F0948FD656}" type="slidenum">
              <a:rPr lang="en-US" smtClean="0"/>
              <a:t>25</a:t>
            </a:fld>
            <a:endParaRPr lang="en-US"/>
          </a:p>
        </p:txBody>
      </p:sp>
    </p:spTree>
    <p:extLst>
      <p:ext uri="{BB962C8B-B14F-4D97-AF65-F5344CB8AC3E}">
        <p14:creationId xmlns:p14="http://schemas.microsoft.com/office/powerpoint/2010/main" val="1345738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Inevitably, as you start to look at this, one issue that comes up is insurance, and you want to know what is available to defray the cost of caregiving. This means a review of what insurance policies your care recipient currently holds.</a:t>
            </a:r>
          </a:p>
          <a:p>
            <a:endParaRPr lang="en-US" dirty="0"/>
          </a:p>
          <a:p>
            <a:r>
              <a:rPr lang="en-US" dirty="0"/>
              <a:t>There are many things to take into account for this topic, such as health insurance, Medicare, life insurance, and possibly long-term care insurance. And for these policies, be sure to request in-force illustrations to confirm the premiums, the death benefits, the loans and the cash values.</a:t>
            </a:r>
          </a:p>
        </p:txBody>
      </p:sp>
      <p:sp>
        <p:nvSpPr>
          <p:cNvPr id="4" name="Slide Number Placeholder 3"/>
          <p:cNvSpPr>
            <a:spLocks noGrp="1"/>
          </p:cNvSpPr>
          <p:nvPr>
            <p:ph type="sldNum" sz="quarter" idx="10"/>
          </p:nvPr>
        </p:nvSpPr>
        <p:spPr/>
        <p:txBody>
          <a:bodyPr/>
          <a:lstStyle/>
          <a:p>
            <a:fld id="{F1EE94BE-9AC5-4043-8977-F9F0948FD656}" type="slidenum">
              <a:rPr lang="en-US" smtClean="0"/>
              <a:t>26</a:t>
            </a:fld>
            <a:endParaRPr lang="en-US"/>
          </a:p>
        </p:txBody>
      </p:sp>
    </p:spTree>
    <p:extLst>
      <p:ext uri="{BB962C8B-B14F-4D97-AF65-F5344CB8AC3E}">
        <p14:creationId xmlns:p14="http://schemas.microsoft.com/office/powerpoint/2010/main" val="1335890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covers the financial piece to some degree. But you also will need to address the personal side of things.</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4260012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baseline in assessing your loved one's health and medical needs is to review their abilities to perform the activities of daily living. This is a standard you see when it comes to long-term care assistance, but it's also just a good diagnostic tool. Look and see, do they need help with eating or bathing or dressing or going to the bathroom? Or being transferred from the bed to a chair?</a:t>
            </a:r>
          </a:p>
        </p:txBody>
      </p:sp>
      <p:sp>
        <p:nvSpPr>
          <p:cNvPr id="4" name="Slide Number Placeholder 3"/>
          <p:cNvSpPr>
            <a:spLocks noGrp="1"/>
          </p:cNvSpPr>
          <p:nvPr>
            <p:ph type="sldNum" sz="quarter" idx="10"/>
          </p:nvPr>
        </p:nvSpPr>
        <p:spPr/>
        <p:txBody>
          <a:bodyPr/>
          <a:lstStyle/>
          <a:p>
            <a:fld id="{F1EE94BE-9AC5-4043-8977-F9F0948FD656}" type="slidenum">
              <a:rPr lang="en-US" smtClean="0"/>
              <a:t>28</a:t>
            </a:fld>
            <a:endParaRPr lang="en-US"/>
          </a:p>
        </p:txBody>
      </p:sp>
    </p:spTree>
    <p:extLst>
      <p:ext uri="{BB962C8B-B14F-4D97-AF65-F5344CB8AC3E}">
        <p14:creationId xmlns:p14="http://schemas.microsoft.com/office/powerpoint/2010/main" val="1037976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that your loved one is taking advantage of all the benefits that they qualify for. Many families aren't aware of all the benefits available. AARP is a good resource that can help you determine if your loved one does qualify for some additional benefits.</a:t>
            </a:r>
          </a:p>
          <a:p>
            <a:endParaRPr lang="en-US" dirty="0"/>
          </a:p>
          <a:p>
            <a:r>
              <a:rPr lang="en-US" dirty="0"/>
              <a:t>Additional Talking Points(optional)</a:t>
            </a:r>
          </a:p>
          <a:p>
            <a:r>
              <a:rPr lang="en-US" dirty="0"/>
              <a:t>•	Some special situations include benefits for Veterans. Veterans may be eligible to receive unique discounts, additional benefits, and government programs including Medicare and Social Security. </a:t>
            </a:r>
          </a:p>
          <a:p>
            <a:r>
              <a:rPr lang="en-US" dirty="0"/>
              <a:t>•	Medicaid may be available for those over age 65 and under the federal poverty limit. </a:t>
            </a:r>
          </a:p>
          <a:p>
            <a:r>
              <a:rPr lang="en-US" dirty="0"/>
              <a:t>•	Disabled Veterans may be entitled to additional benefits from the government as well as further discounts. </a:t>
            </a:r>
          </a:p>
          <a:p>
            <a:r>
              <a:rPr lang="en-US" dirty="0"/>
              <a:t>•	You can check benefits at  www.BenefitsCheckUp.org</a:t>
            </a:r>
          </a:p>
        </p:txBody>
      </p:sp>
      <p:sp>
        <p:nvSpPr>
          <p:cNvPr id="4" name="Slide Number Placeholder 3"/>
          <p:cNvSpPr>
            <a:spLocks noGrp="1"/>
          </p:cNvSpPr>
          <p:nvPr>
            <p:ph type="sldNum" sz="quarter" idx="10"/>
          </p:nvPr>
        </p:nvSpPr>
        <p:spPr/>
        <p:txBody>
          <a:bodyPr/>
          <a:lstStyle/>
          <a:p>
            <a:fld id="{F1EE94BE-9AC5-4043-8977-F9F0948FD656}" type="slidenum">
              <a:rPr lang="en-US" smtClean="0"/>
              <a:t>29</a:t>
            </a:fld>
            <a:endParaRPr lang="en-US"/>
          </a:p>
        </p:txBody>
      </p:sp>
    </p:spTree>
    <p:extLst>
      <p:ext uri="{BB962C8B-B14F-4D97-AF65-F5344CB8AC3E}">
        <p14:creationId xmlns:p14="http://schemas.microsoft.com/office/powerpoint/2010/main" val="3977215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brings us to our key insight number three. Caregiving always impacts the rest of the family, in a big way. And that really needs planning too; it needs to be addressed. It can't just be the unspoken elephant in the room.</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908050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at some of the statistics. Becoming a caregiver is a likely occurrence for almost everyone. The latest AARP surveys says that there are 34.2 million elder caregivers in the US. That number is expected to grow as the population ages. And 75% of all caregivers are female, with an average age of 46, according to the Institute on Aging.</a:t>
            </a:r>
          </a:p>
          <a:p>
            <a:endParaRPr lang="en-US" dirty="0"/>
          </a:p>
          <a:p>
            <a:r>
              <a:rPr lang="en-US" dirty="0"/>
              <a:t>Deciding to become a caregiver is a huge decision, and sometimes it occurs suddenly when something unexpected happens to your loved one.</a:t>
            </a:r>
          </a:p>
        </p:txBody>
      </p:sp>
      <p:sp>
        <p:nvSpPr>
          <p:cNvPr id="4" name="Slide Number Placeholder 3"/>
          <p:cNvSpPr>
            <a:spLocks noGrp="1"/>
          </p:cNvSpPr>
          <p:nvPr>
            <p:ph type="sldNum" sz="quarter" idx="10"/>
          </p:nvPr>
        </p:nvSpPr>
        <p:spPr/>
        <p:txBody>
          <a:bodyPr/>
          <a:lstStyle/>
          <a:p>
            <a:fld id="{F1EE94BE-9AC5-4043-8977-F9F0948FD656}" type="slidenum">
              <a:rPr lang="en-US" smtClean="0"/>
              <a:t>31</a:t>
            </a:fld>
            <a:endParaRPr lang="en-US"/>
          </a:p>
        </p:txBody>
      </p:sp>
    </p:spTree>
    <p:extLst>
      <p:ext uri="{BB962C8B-B14F-4D97-AF65-F5344CB8AC3E}">
        <p14:creationId xmlns:p14="http://schemas.microsoft.com/office/powerpoint/2010/main" val="462557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remember, you're not alone and it's important that you recognize that the caregiving plan really must address the caregiver's needs, too. Because when this stuff hits, it's challenging. There are demands on your personal and professional life, there can be loss of income plus additional expenses, and stress at home and disharmony within the family. And almost inevitably, burnout and other emotional effects hit. </a:t>
            </a:r>
          </a:p>
          <a:p>
            <a:endParaRPr lang="en-US" dirty="0"/>
          </a:p>
          <a:p>
            <a:r>
              <a:rPr lang="en-US" dirty="0"/>
              <a:t>This issue needs to be addressed right from the beginning. As I said, it's not an easy task, but caregivers often get very caught up in delivering care to their loved ones, and feel that it is something they have to do. But it can cause them to forget about their own needs and wants as well.</a:t>
            </a:r>
          </a:p>
        </p:txBody>
      </p:sp>
      <p:sp>
        <p:nvSpPr>
          <p:cNvPr id="4" name="Slide Number Placeholder 3"/>
          <p:cNvSpPr>
            <a:spLocks noGrp="1"/>
          </p:cNvSpPr>
          <p:nvPr>
            <p:ph type="sldNum" sz="quarter" idx="10"/>
          </p:nvPr>
        </p:nvSpPr>
        <p:spPr/>
        <p:txBody>
          <a:bodyPr/>
          <a:lstStyle/>
          <a:p>
            <a:fld id="{F1EE94BE-9AC5-4043-8977-F9F0948FD656}" type="slidenum">
              <a:rPr lang="en-US" smtClean="0"/>
              <a:t>32</a:t>
            </a:fld>
            <a:endParaRPr lang="en-US"/>
          </a:p>
        </p:txBody>
      </p:sp>
    </p:spTree>
    <p:extLst>
      <p:ext uri="{BB962C8B-B14F-4D97-AF65-F5344CB8AC3E}">
        <p14:creationId xmlns:p14="http://schemas.microsoft.com/office/powerpoint/2010/main" val="1553974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For example, some key questions include, "Are our loved ones' health and medical care really being monitored?" "Are we certain that they have all the recommended legal safeguards in place for decisions about their care and estate matters?" "Do we know how our loved ones plan to pay for late-in-life care?" "Is there a plan in place that actually makes sense?" "Are the finances in place to pay for what's needed?" "What happens when the elderly family member can no longer stay in her home?</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So we begin to notice here just some of the issues and topics that come to light following the emergence of a caregiving challenge.</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775304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spcBef>
                <a:spcPts val="985"/>
              </a:spcBef>
              <a:buSzPct val="115000"/>
              <a:defRPr/>
            </a:pPr>
            <a:r>
              <a:rPr lang="en-US" dirty="0">
                <a:solidFill>
                  <a:srgbClr val="000000"/>
                </a:solidFill>
                <a:latin typeface="Garamond" panose="02020404030301010803" pitchFamily="18" charset="0"/>
                <a:ea typeface="Garamond"/>
                <a:cs typeface="Garamond"/>
                <a:sym typeface="Garamond"/>
              </a:rPr>
              <a:t>There's also help available in the form of technology. Most well-known are personal emergency response services like Life Alert or </a:t>
            </a:r>
            <a:r>
              <a:rPr lang="en-US" dirty="0" err="1">
                <a:solidFill>
                  <a:srgbClr val="000000"/>
                </a:solidFill>
                <a:latin typeface="Garamond" panose="02020404030301010803" pitchFamily="18" charset="0"/>
                <a:ea typeface="Garamond"/>
                <a:cs typeface="Garamond"/>
                <a:sym typeface="Garamond"/>
              </a:rPr>
              <a:t>GreatCall</a:t>
            </a:r>
            <a:r>
              <a:rPr lang="en-US" dirty="0">
                <a:solidFill>
                  <a:srgbClr val="000000"/>
                </a:solidFill>
                <a:latin typeface="Garamond" panose="02020404030301010803" pitchFamily="18" charset="0"/>
                <a:ea typeface="Garamond"/>
                <a:cs typeface="Garamond"/>
                <a:sym typeface="Garamond"/>
              </a:rPr>
              <a:t>, where the care recipient wears a device where they can press a button and get help right away. These have really advanced in abilities and stylishness over the past several years, so I recommend that you look into them even if you think Mom would never wear it.</a:t>
            </a:r>
          </a:p>
          <a:p>
            <a:pPr defTabSz="931774">
              <a:spcBef>
                <a:spcPts val="985"/>
              </a:spcBef>
              <a:buSzPct val="115000"/>
              <a:defRPr/>
            </a:pPr>
            <a:endParaRPr lang="en-US" dirty="0">
              <a:solidFill>
                <a:srgbClr val="000000"/>
              </a:solidFill>
              <a:latin typeface="Garamond" panose="02020404030301010803" pitchFamily="18" charset="0"/>
              <a:ea typeface="Garamond"/>
              <a:cs typeface="Garamond"/>
              <a:sym typeface="Garamond"/>
            </a:endParaRPr>
          </a:p>
          <a:p>
            <a:pPr defTabSz="931774">
              <a:spcBef>
                <a:spcPts val="985"/>
              </a:spcBef>
              <a:buSzPct val="115000"/>
              <a:defRPr/>
            </a:pPr>
            <a:r>
              <a:rPr lang="en-US" dirty="0">
                <a:solidFill>
                  <a:srgbClr val="000000"/>
                </a:solidFill>
                <a:latin typeface="Garamond" panose="02020404030301010803" pitchFamily="18" charset="0"/>
                <a:ea typeface="Garamond"/>
                <a:cs typeface="Garamond"/>
                <a:sym typeface="Garamond"/>
              </a:rPr>
              <a:t>There are also medication reminders, medication being a critical piece of well-being. You probably already know of Skype and </a:t>
            </a:r>
            <a:r>
              <a:rPr lang="en-US" dirty="0" err="1">
                <a:solidFill>
                  <a:srgbClr val="000000"/>
                </a:solidFill>
                <a:latin typeface="Garamond" panose="02020404030301010803" pitchFamily="18" charset="0"/>
                <a:ea typeface="Garamond"/>
                <a:cs typeface="Garamond"/>
                <a:sym typeface="Garamond"/>
              </a:rPr>
              <a:t>Facetime</a:t>
            </a:r>
            <a:r>
              <a:rPr lang="en-US" dirty="0">
                <a:solidFill>
                  <a:srgbClr val="000000"/>
                </a:solidFill>
                <a:latin typeface="Garamond" panose="02020404030301010803" pitchFamily="18" charset="0"/>
                <a:ea typeface="Garamond"/>
                <a:cs typeface="Garamond"/>
                <a:sym typeface="Garamond"/>
              </a:rPr>
              <a:t> and other services that will let you check in and say hello. Finally, many websites or apps offer a digital vault to store medical information like your list of doctors and prescriptions and other things like that. Many technologies exist, and they do relieve some of the burden of the caregiver.</a:t>
            </a:r>
          </a:p>
          <a:p>
            <a:pPr defTabSz="931774">
              <a:spcBef>
                <a:spcPts val="985"/>
              </a:spcBef>
              <a:buSzPct val="115000"/>
              <a:defRPr/>
            </a:pPr>
            <a:endParaRPr lang="en-US" dirty="0">
              <a:solidFill>
                <a:srgbClr val="000000"/>
              </a:solidFill>
              <a:latin typeface="Garamond" panose="02020404030301010803" pitchFamily="18" charset="0"/>
              <a:ea typeface="Garamond"/>
              <a:cs typeface="Garamond"/>
              <a:sym typeface="Garamond"/>
            </a:endParaRPr>
          </a:p>
          <a:p>
            <a:pPr defTabSz="931774">
              <a:spcBef>
                <a:spcPts val="985"/>
              </a:spcBef>
              <a:buSzPct val="115000"/>
              <a:defRPr/>
            </a:pPr>
            <a:r>
              <a:rPr lang="en-US" dirty="0">
                <a:solidFill>
                  <a:srgbClr val="000000"/>
                </a:solidFill>
                <a:latin typeface="Garamond" panose="02020404030301010803" pitchFamily="18" charset="0"/>
                <a:ea typeface="Garamond"/>
                <a:cs typeface="Garamond"/>
                <a:sym typeface="Garamond"/>
              </a:rPr>
              <a:t>Additional Talking Points (Optional)</a:t>
            </a:r>
          </a:p>
          <a:p>
            <a:pPr defTabSz="931774">
              <a:spcBef>
                <a:spcPts val="985"/>
              </a:spcBef>
              <a:buSzPct val="115000"/>
              <a:defRPr/>
            </a:pPr>
            <a:r>
              <a:rPr lang="en-US" dirty="0">
                <a:solidFill>
                  <a:srgbClr val="000000"/>
                </a:solidFill>
                <a:latin typeface="Garamond" panose="02020404030301010803" pitchFamily="18" charset="0"/>
                <a:ea typeface="Garamond"/>
                <a:cs typeface="Garamond"/>
                <a:sym typeface="Garamond"/>
              </a:rPr>
              <a:t>•	Apps and devices like </a:t>
            </a:r>
            <a:r>
              <a:rPr lang="en-US" dirty="0" err="1">
                <a:solidFill>
                  <a:srgbClr val="000000"/>
                </a:solidFill>
                <a:latin typeface="Garamond" panose="02020404030301010803" pitchFamily="18" charset="0"/>
                <a:ea typeface="Garamond"/>
                <a:cs typeface="Garamond"/>
                <a:sym typeface="Garamond"/>
              </a:rPr>
              <a:t>Fitbit</a:t>
            </a:r>
            <a:r>
              <a:rPr lang="en-US" dirty="0">
                <a:solidFill>
                  <a:srgbClr val="000000"/>
                </a:solidFill>
                <a:latin typeface="Garamond" panose="02020404030301010803" pitchFamily="18" charset="0"/>
                <a:ea typeface="Garamond"/>
                <a:cs typeface="Garamond"/>
                <a:sym typeface="Garamond"/>
              </a:rPr>
              <a:t>, Lifeline, and others will also track health data such as heart rate, temperature, blood sugar, blood pressure, etc.</a:t>
            </a:r>
          </a:p>
          <a:p>
            <a:pPr defTabSz="931774">
              <a:spcBef>
                <a:spcPts val="985"/>
              </a:spcBef>
              <a:buSzPct val="115000"/>
              <a:defRPr/>
            </a:pPr>
            <a:r>
              <a:rPr lang="en-US" dirty="0">
                <a:solidFill>
                  <a:srgbClr val="000000"/>
                </a:solidFill>
                <a:latin typeface="Garamond" panose="02020404030301010803" pitchFamily="18" charset="0"/>
                <a:ea typeface="Garamond"/>
                <a:cs typeface="Garamond"/>
                <a:sym typeface="Garamond"/>
              </a:rPr>
              <a:t>•	GPS tracking devices to monitor the location of a loved one, and receive alerts if he leaves a designated geographical location.</a:t>
            </a:r>
          </a:p>
          <a:p>
            <a:pPr defTabSz="931774">
              <a:spcBef>
                <a:spcPts val="985"/>
              </a:spcBef>
              <a:buSzPct val="115000"/>
              <a:defRPr/>
            </a:pPr>
            <a:r>
              <a:rPr lang="en-US" dirty="0">
                <a:solidFill>
                  <a:srgbClr val="000000"/>
                </a:solidFill>
                <a:latin typeface="Garamond" panose="02020404030301010803" pitchFamily="18" charset="0"/>
                <a:ea typeface="Garamond"/>
                <a:cs typeface="Garamond"/>
                <a:sym typeface="Garamond"/>
              </a:rPr>
              <a:t>•	Some digital vaults, like HealthVault, also allow doctors and professionals to view and add to your information. See if your healthcare provider has a patient portal.</a:t>
            </a:r>
          </a:p>
        </p:txBody>
      </p:sp>
      <p:sp>
        <p:nvSpPr>
          <p:cNvPr id="4" name="Slide Number Placeholder 3"/>
          <p:cNvSpPr>
            <a:spLocks noGrp="1"/>
          </p:cNvSpPr>
          <p:nvPr>
            <p:ph type="sldNum" sz="quarter" idx="10"/>
          </p:nvPr>
        </p:nvSpPr>
        <p:spPr/>
        <p:txBody>
          <a:bodyPr/>
          <a:lstStyle/>
          <a:p>
            <a:fld id="{F1EE94BE-9AC5-4043-8977-F9F0948FD656}" type="slidenum">
              <a:rPr lang="en-US" smtClean="0"/>
              <a:t>33</a:t>
            </a:fld>
            <a:endParaRPr lang="en-US"/>
          </a:p>
        </p:txBody>
      </p:sp>
    </p:spTree>
    <p:extLst>
      <p:ext uri="{BB962C8B-B14F-4D97-AF65-F5344CB8AC3E}">
        <p14:creationId xmlns:p14="http://schemas.microsoft.com/office/powerpoint/2010/main" val="1539697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some of you, the help we've discussed will enable you to preserve your job and this is a great thing. Keep working if it's possible, though of course sometimes it's not. If you are employed, inquire about benefits such as the Family Leave Act. The key piece is that you maintain communication with your employer about what's going on. </a:t>
            </a:r>
          </a:p>
        </p:txBody>
      </p:sp>
      <p:sp>
        <p:nvSpPr>
          <p:cNvPr id="4" name="Slide Number Placeholder 3"/>
          <p:cNvSpPr>
            <a:spLocks noGrp="1"/>
          </p:cNvSpPr>
          <p:nvPr>
            <p:ph type="sldNum" sz="quarter" idx="10"/>
          </p:nvPr>
        </p:nvSpPr>
        <p:spPr/>
        <p:txBody>
          <a:bodyPr/>
          <a:lstStyle/>
          <a:p>
            <a:fld id="{F1EE94BE-9AC5-4043-8977-F9F0948FD656}" type="slidenum">
              <a:rPr lang="en-US" smtClean="0"/>
              <a:t>34</a:t>
            </a:fld>
            <a:endParaRPr lang="en-US"/>
          </a:p>
        </p:txBody>
      </p:sp>
    </p:spTree>
    <p:extLst>
      <p:ext uri="{BB962C8B-B14F-4D97-AF65-F5344CB8AC3E}">
        <p14:creationId xmlns:p14="http://schemas.microsoft.com/office/powerpoint/2010/main" val="10891215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brings us to key number four, which is we need a team approach to produce the best caregiving plan. This is everything in your loved one's lives coming together at the end. It's a lot of different things, from a lot of different disciplines, all coming together.</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7361486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work with others in your family. As you build a team of people who can assist you and create this plan, you need to include other family members, the care recipient him or herself, and anybody else who provides emotional support. It's a difficult time of life, and these are difficult issues, but nonetheless they have to be addressed.</a:t>
            </a:r>
          </a:p>
        </p:txBody>
      </p:sp>
      <p:sp>
        <p:nvSpPr>
          <p:cNvPr id="4" name="Slide Number Placeholder 3"/>
          <p:cNvSpPr>
            <a:spLocks noGrp="1"/>
          </p:cNvSpPr>
          <p:nvPr>
            <p:ph type="sldNum" sz="quarter" idx="10"/>
          </p:nvPr>
        </p:nvSpPr>
        <p:spPr/>
        <p:txBody>
          <a:bodyPr/>
          <a:lstStyle/>
          <a:p>
            <a:fld id="{F1EE94BE-9AC5-4043-8977-F9F0948FD656}" type="slidenum">
              <a:rPr lang="en-US" smtClean="0"/>
              <a:t>36</a:t>
            </a:fld>
            <a:endParaRPr lang="en-US"/>
          </a:p>
        </p:txBody>
      </p:sp>
    </p:spTree>
    <p:extLst>
      <p:ext uri="{BB962C8B-B14F-4D97-AF65-F5344CB8AC3E}">
        <p14:creationId xmlns:p14="http://schemas.microsoft.com/office/powerpoint/2010/main" val="1301885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definitely want to seek professional advice when developing your caregiving plan. Your team at varying times will draw from people in various fields who are trained and experienced with addressing these complex issues. That will likely include financial professionals such as myself, an estate attorney or other attorneys, insurance experts, CPAs, geriatric care managers, and so on.</a:t>
            </a:r>
          </a:p>
        </p:txBody>
      </p:sp>
      <p:sp>
        <p:nvSpPr>
          <p:cNvPr id="4" name="Slide Number Placeholder 3"/>
          <p:cNvSpPr>
            <a:spLocks noGrp="1"/>
          </p:cNvSpPr>
          <p:nvPr>
            <p:ph type="sldNum" sz="quarter" idx="10"/>
          </p:nvPr>
        </p:nvSpPr>
        <p:spPr/>
        <p:txBody>
          <a:bodyPr/>
          <a:lstStyle/>
          <a:p>
            <a:fld id="{F1EE94BE-9AC5-4043-8977-F9F0948FD656}" type="slidenum">
              <a:rPr lang="en-US" smtClean="0"/>
              <a:t>37</a:t>
            </a:fld>
            <a:endParaRPr lang="en-US"/>
          </a:p>
        </p:txBody>
      </p:sp>
    </p:spTree>
    <p:extLst>
      <p:ext uri="{BB962C8B-B14F-4D97-AF65-F5344CB8AC3E}">
        <p14:creationId xmlns:p14="http://schemas.microsoft.com/office/powerpoint/2010/main" val="2345335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getting close to finishing, so let's review. You know the four key challenges. It's a complicated stage of life for your loved one, and for you and the rest of your family. Not planning will increase the challenge and problems. The key issues that need addressing, we've run through them, are medical, legal, financial and personal. And you know, it really does require a team approach to succeed.</a:t>
            </a:r>
          </a:p>
        </p:txBody>
      </p:sp>
      <p:sp>
        <p:nvSpPr>
          <p:cNvPr id="4" name="Slide Number Placeholder 3"/>
          <p:cNvSpPr>
            <a:spLocks noGrp="1"/>
          </p:cNvSpPr>
          <p:nvPr>
            <p:ph type="sldNum" sz="quarter" idx="10"/>
          </p:nvPr>
        </p:nvSpPr>
        <p:spPr/>
        <p:txBody>
          <a:bodyPr/>
          <a:lstStyle/>
          <a:p>
            <a:fld id="{F1EE94BE-9AC5-4043-8977-F9F0948FD656}" type="slidenum">
              <a:rPr lang="en-US" smtClean="0"/>
              <a:t>38</a:t>
            </a:fld>
            <a:endParaRPr lang="en-US"/>
          </a:p>
        </p:txBody>
      </p:sp>
    </p:spTree>
    <p:extLst>
      <p:ext uri="{BB962C8B-B14F-4D97-AF65-F5344CB8AC3E}">
        <p14:creationId xmlns:p14="http://schemas.microsoft.com/office/powerpoint/2010/main" val="1949674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natural, so don't be concerned. It is complicated, but it can be solved, so let's talk about getting started with a caregiving plan.</a:t>
            </a:r>
          </a:p>
        </p:txBody>
      </p:sp>
      <p:sp>
        <p:nvSpPr>
          <p:cNvPr id="4" name="Slide Number Placeholder 3"/>
          <p:cNvSpPr>
            <a:spLocks noGrp="1"/>
          </p:cNvSpPr>
          <p:nvPr>
            <p:ph type="sldNum" sz="quarter" idx="10"/>
          </p:nvPr>
        </p:nvSpPr>
        <p:spPr/>
        <p:txBody>
          <a:bodyPr/>
          <a:lstStyle/>
          <a:p>
            <a:fld id="{F1EE94BE-9AC5-4043-8977-F9F0948FD656}" type="slidenum">
              <a:rPr lang="en-US" smtClean="0"/>
              <a:t>39</a:t>
            </a:fld>
            <a:endParaRPr lang="en-US"/>
          </a:p>
        </p:txBody>
      </p:sp>
    </p:spTree>
    <p:extLst>
      <p:ext uri="{BB962C8B-B14F-4D97-AF65-F5344CB8AC3E}">
        <p14:creationId xmlns:p14="http://schemas.microsoft.com/office/powerpoint/2010/main" val="669841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 think most people would agree that elder caregiving is challenging, stress-inducing, and complex. Now you may ask yourself, can this challenge be effectively met? Can it be solved?</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548466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And so here it is, key number one. Ensure your loved one's good, continued care with smart planning.</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783948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that mean? First and foremost, it means that you've got to guarantee, right when a crisis hits, even as you wonder "Oh no, what's happening?" that the first focus is making sure that your loved ones are getting the care they need. Gather important information about the care recipient's medical needs and conditions. </a:t>
            </a:r>
          </a:p>
          <a:p>
            <a:endParaRPr lang="en-US" dirty="0"/>
          </a:p>
          <a:p>
            <a:r>
              <a:rPr lang="en-US" dirty="0"/>
              <a:t>There are many different questionnaires that you can use to better understand your loved ones' needs and challenges, and you're going to want to assess the biggest concerns and priorities of your loved one. </a:t>
            </a:r>
          </a:p>
          <a:p>
            <a:endParaRPr lang="en-US" dirty="0"/>
          </a:p>
          <a:p>
            <a:r>
              <a:rPr lang="en-US" dirty="0"/>
              <a:t>Obtain as much information as you can about the care recipient's medical needs and conditions, monitor their quality of health, and maintain communication with their care providers. All of those things are important to understand and get in place right from the beginning.</a:t>
            </a:r>
          </a:p>
        </p:txBody>
      </p:sp>
      <p:sp>
        <p:nvSpPr>
          <p:cNvPr id="4" name="Slide Number Placeholder 3"/>
          <p:cNvSpPr>
            <a:spLocks noGrp="1"/>
          </p:cNvSpPr>
          <p:nvPr>
            <p:ph type="sldNum" sz="quarter" idx="10"/>
          </p:nvPr>
        </p:nvSpPr>
        <p:spPr/>
        <p:txBody>
          <a:bodyPr/>
          <a:lstStyle/>
          <a:p>
            <a:fld id="{F1EE94BE-9AC5-4043-8977-F9F0948FD656}" type="slidenum">
              <a:rPr lang="en-US" smtClean="0"/>
              <a:t>8</a:t>
            </a:fld>
            <a:endParaRPr lang="en-US"/>
          </a:p>
        </p:txBody>
      </p:sp>
    </p:spTree>
    <p:extLst>
      <p:ext uri="{BB962C8B-B14F-4D97-AF65-F5344CB8AC3E}">
        <p14:creationId xmlns:p14="http://schemas.microsoft.com/office/powerpoint/2010/main" val="563797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once you're satisfied that your loved one's immediate healthcare is being addressed satisfactorily, you need to have a caregiving discussion with your loved one. Remember to ask what's important to him or her while they're still healthy and able to express their wishes. You must be prepared for the unexpected. </a:t>
            </a:r>
          </a:p>
          <a:p>
            <a:endParaRPr lang="en-US" dirty="0"/>
          </a:p>
          <a:p>
            <a:r>
              <a:rPr lang="en-US" dirty="0"/>
              <a:t>Something to keep in mind is that having a discussion about money and aging with loved ones may be difficult, but it is key. It's essential that everyone have this conversation really by age 60.</a:t>
            </a:r>
          </a:p>
        </p:txBody>
      </p:sp>
      <p:sp>
        <p:nvSpPr>
          <p:cNvPr id="4" name="Slide Number Placeholder 3"/>
          <p:cNvSpPr>
            <a:spLocks noGrp="1"/>
          </p:cNvSpPr>
          <p:nvPr>
            <p:ph type="sldNum" sz="quarter" idx="10"/>
          </p:nvPr>
        </p:nvSpPr>
        <p:spPr/>
        <p:txBody>
          <a:bodyPr/>
          <a:lstStyle/>
          <a:p>
            <a:fld id="{F1EE94BE-9AC5-4043-8977-F9F0948FD656}" type="slidenum">
              <a:rPr lang="en-US" smtClean="0"/>
              <a:t>9</a:t>
            </a:fld>
            <a:endParaRPr lang="en-US"/>
          </a:p>
        </p:txBody>
      </p:sp>
    </p:spTree>
    <p:extLst>
      <p:ext uri="{BB962C8B-B14F-4D97-AF65-F5344CB8AC3E}">
        <p14:creationId xmlns:p14="http://schemas.microsoft.com/office/powerpoint/2010/main" val="1367648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That brings us to key two. A caregiving plan must address medical, legal, financial and personal issues. </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692317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Those are the highlights of what needs to be addressed for the medical aspects of creating a caregiving plan. Now, let's turn to some of the legal issues.</a:t>
            </a:r>
          </a:p>
        </p:txBody>
      </p:sp>
      <p:sp>
        <p:nvSpPr>
          <p:cNvPr id="4" name="Slide Number Placeholder 3"/>
          <p:cNvSpPr>
            <a:spLocks noGrp="1"/>
          </p:cNvSpPr>
          <p:nvPr>
            <p:ph type="sldNum" sz="quarter" idx="10"/>
          </p:nvPr>
        </p:nvSpPr>
        <p:spPr/>
        <p:txBody>
          <a:bodyPr/>
          <a:lstStyle/>
          <a:p>
            <a:fld id="{F1EE94BE-9AC5-4043-8977-F9F0948FD656}"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64957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2CBC4210-E98F-0542-B7CB-73759E351CA8}" type="datetime1">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ABA7EB-0C45-194A-8AB1-38604C94D651}" type="datetime1">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92A6B4-9E81-F04D-BA07-62D41AE05ED6}" type="datetime1">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 Image">
    <p:spTree>
      <p:nvGrpSpPr>
        <p:cNvPr id="1" name=""/>
        <p:cNvGrpSpPr/>
        <p:nvPr/>
      </p:nvGrpSpPr>
      <p:grpSpPr>
        <a:xfrm>
          <a:off x="0" y="0"/>
          <a:ext cx="0" cy="0"/>
          <a:chOff x="0" y="0"/>
          <a:chExt cx="0" cy="0"/>
        </a:xfrm>
      </p:grpSpPr>
      <p:cxnSp>
        <p:nvCxnSpPr>
          <p:cNvPr id="4" name="Straight Connector 3"/>
          <p:cNvCxnSpPr/>
          <p:nvPr userDrawn="1"/>
        </p:nvCxnSpPr>
        <p:spPr>
          <a:xfrm>
            <a:off x="0" y="802017"/>
            <a:ext cx="9144000" cy="0"/>
          </a:xfrm>
          <a:prstGeom prst="line">
            <a:avLst/>
          </a:prstGeom>
          <a:ln>
            <a:solidFill>
              <a:srgbClr val="FFBF35"/>
            </a:solidFill>
          </a:ln>
          <a:effectLst/>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userDrawn="1"/>
        </p:nvCxnSpPr>
        <p:spPr>
          <a:xfrm>
            <a:off x="7567" y="886401"/>
            <a:ext cx="9144000" cy="0"/>
          </a:xfrm>
          <a:prstGeom prst="line">
            <a:avLst/>
          </a:prstGeom>
          <a:ln>
            <a:solidFill>
              <a:srgbClr val="FFBF35"/>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userDrawn="1"/>
        </p:nvSpPr>
        <p:spPr>
          <a:xfrm>
            <a:off x="0" y="6403974"/>
            <a:ext cx="9144000" cy="454025"/>
          </a:xfrm>
          <a:prstGeom prst="rect">
            <a:avLst/>
          </a:prstGeom>
          <a:solidFill>
            <a:srgbClr val="FFDF9B"/>
          </a:solidFill>
          <a:ln>
            <a:solidFill>
              <a:srgbClr val="FFBF3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8" name="Text Placeholder 7"/>
          <p:cNvSpPr>
            <a:spLocks noGrp="1"/>
          </p:cNvSpPr>
          <p:nvPr>
            <p:ph type="body" sz="quarter" idx="10" hasCustomPrompt="1"/>
          </p:nvPr>
        </p:nvSpPr>
        <p:spPr>
          <a:xfrm>
            <a:off x="779892" y="1784245"/>
            <a:ext cx="7788275" cy="4605867"/>
          </a:xfrm>
        </p:spPr>
        <p:txBody>
          <a:bodyPr/>
          <a:lstStyle>
            <a:lvl1pPr marL="0" indent="0" algn="ctr">
              <a:buNone/>
              <a:defRPr baseline="0"/>
            </a:lvl1pPr>
          </a:lstStyle>
          <a:p>
            <a:pPr lvl="0"/>
            <a:r>
              <a:rPr lang="en-US" dirty="0"/>
              <a:t>Add Text, an Image, or Both</a:t>
            </a:r>
          </a:p>
        </p:txBody>
      </p:sp>
    </p:spTree>
    <p:extLst>
      <p:ext uri="{BB962C8B-B14F-4D97-AF65-F5344CB8AC3E}">
        <p14:creationId xmlns:p14="http://schemas.microsoft.com/office/powerpoint/2010/main" val="1227544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E5C5B1-319B-0C4F-825E-057170F08053}" type="datetime1">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215158-35F0-F644-9679-EF8AA7C9B44A}" type="datetime1">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D1B3687-6A86-534B-A8A6-0DEF034943B6}" type="datetime1">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ECB0A77-DCB9-4E43-90E0-F1F35DC52BD7}" type="datetime1">
              <a:rPr lang="en-US" smtClean="0"/>
              <a:t>9/13/2022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8658239-37ED-B043-BCC1-29ABA5A3A50F}" type="datetime1">
              <a:rPr lang="en-US" smtClean="0"/>
              <a:t>9/13/2022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8CE28F-10E2-A240-B043-7E9732CAB806}" type="datetime1">
              <a:rPr lang="en-US" smtClean="0"/>
              <a:t>9/13/2022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62A6E8E-3D61-1449-B12A-B632324B1D56}" type="datetime1">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E56DE52-A30F-714E-BF94-24D3A22B3E83}" type="datetime1">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70734A-423D-42B4-B7B4-439841F8D32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5383604-7C1E-1C4D-8332-2C7BC6138262}" type="datetime1">
              <a:rPr lang="en-US" smtClean="0"/>
              <a:t>9/13/2022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E1B7651-CBFE-467B-AB35-5C92D49119DC}" type="slidenum">
              <a:rPr lang="en-US" smtClean="0"/>
              <a:t>‹#›</a:t>
            </a:fld>
            <a:endParaRPr lang="en-US"/>
          </a:p>
        </p:txBody>
      </p:sp>
    </p:spTree>
    <p:extLst>
      <p:ext uri="{BB962C8B-B14F-4D97-AF65-F5344CB8AC3E}">
        <p14:creationId xmlns:p14="http://schemas.microsoft.com/office/powerpoint/2010/main" val="114807987"/>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 id="2147483917" r:id="rId1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hyperlink" Target="http://www.jamesriverwealth.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75000"/>
            <a:alpha val="61291"/>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6A661D-0ADB-5203-240F-7F59441EA11C}"/>
              </a:ext>
            </a:extLst>
          </p:cNvPr>
          <p:cNvSpPr>
            <a:spLocks noGrp="1"/>
          </p:cNvSpPr>
          <p:nvPr>
            <p:ph type="ctrTitle"/>
          </p:nvPr>
        </p:nvSpPr>
        <p:spPr/>
        <p:txBody>
          <a:bodyPr>
            <a:normAutofit fontScale="90000"/>
          </a:bodyPr>
          <a:lstStyle/>
          <a:p>
            <a:r>
              <a:rPr lang="en-US" b="0" i="0" u="none" strike="noStrike" dirty="0">
                <a:solidFill>
                  <a:srgbClr val="000000"/>
                </a:solidFill>
                <a:effectLst/>
                <a:latin typeface="Calibri" panose="020F0502020204030204" pitchFamily="34" charset="0"/>
              </a:rPr>
              <a:t>Act Now Before It’s Too Late: Four Keys to Making a Difference with </a:t>
            </a:r>
            <a:br>
              <a:rPr lang="en-US" b="0" i="0" u="none" strike="noStrike" dirty="0">
                <a:solidFill>
                  <a:srgbClr val="000000"/>
                </a:solidFill>
                <a:effectLst/>
                <a:latin typeface="Calibri" panose="020F0502020204030204" pitchFamily="34" charset="0"/>
              </a:rPr>
            </a:br>
            <a:r>
              <a:rPr lang="en-US" b="0" i="0" u="none" strike="noStrike" dirty="0">
                <a:solidFill>
                  <a:srgbClr val="000000"/>
                </a:solidFill>
                <a:effectLst/>
                <a:latin typeface="Calibri" panose="020F0502020204030204" pitchFamily="34" charset="0"/>
              </a:rPr>
              <a:t>Legal and Caregiving Planning</a:t>
            </a:r>
            <a:endParaRPr lang="en-US" dirty="0"/>
          </a:p>
        </p:txBody>
      </p:sp>
      <p:sp>
        <p:nvSpPr>
          <p:cNvPr id="6" name="Subtitle 5">
            <a:extLst>
              <a:ext uri="{FF2B5EF4-FFF2-40B4-BE49-F238E27FC236}">
                <a16:creationId xmlns:a16="http://schemas.microsoft.com/office/drawing/2014/main" id="{04CC7E2A-7431-A382-A092-F33808C33FA0}"/>
              </a:ext>
            </a:extLst>
          </p:cNvPr>
          <p:cNvSpPr>
            <a:spLocks noGrp="1"/>
          </p:cNvSpPr>
          <p:nvPr>
            <p:ph type="subTitle" idx="1"/>
          </p:nvPr>
        </p:nvSpPr>
        <p:spPr>
          <a:xfrm>
            <a:off x="1143000" y="4079875"/>
            <a:ext cx="6858000" cy="1655762"/>
          </a:xfrm>
        </p:spPr>
        <p:txBody>
          <a:bodyPr/>
          <a:lstStyle/>
          <a:p>
            <a:r>
              <a:rPr lang="en-US" dirty="0"/>
              <a:t>Stephen Burns, Park </a:t>
            </a:r>
            <a:r>
              <a:rPr lang="en-US" dirty="0" err="1"/>
              <a:t>Sensenig</a:t>
            </a:r>
            <a:r>
              <a:rPr lang="en-US" dirty="0"/>
              <a:t> Attorneys</a:t>
            </a:r>
          </a:p>
          <a:p>
            <a:r>
              <a:rPr lang="en-US" dirty="0"/>
              <a:t>Kathy Matthews, Eli’s Village</a:t>
            </a:r>
          </a:p>
        </p:txBody>
      </p:sp>
      <p:sp>
        <p:nvSpPr>
          <p:cNvPr id="4" name="Slide Number Placeholder 3">
            <a:extLst>
              <a:ext uri="{FF2B5EF4-FFF2-40B4-BE49-F238E27FC236}">
                <a16:creationId xmlns:a16="http://schemas.microsoft.com/office/drawing/2014/main" id="{348EDCC5-600B-F4DE-7E15-280EB4F34856}"/>
              </a:ext>
            </a:extLst>
          </p:cNvPr>
          <p:cNvSpPr>
            <a:spLocks noGrp="1"/>
          </p:cNvSpPr>
          <p:nvPr>
            <p:ph type="sldNum" sz="quarter" idx="12"/>
          </p:nvPr>
        </p:nvSpPr>
        <p:spPr/>
        <p:txBody>
          <a:bodyPr/>
          <a:lstStyle/>
          <a:p>
            <a:fld id="{C970734A-423D-42B4-B7B4-439841F8D32A}" type="slidenum">
              <a:rPr lang="en-US" smtClean="0"/>
              <a:t>1</a:t>
            </a:fld>
            <a:endParaRPr lang="en-US"/>
          </a:p>
        </p:txBody>
      </p:sp>
    </p:spTree>
    <p:extLst>
      <p:ext uri="{BB962C8B-B14F-4D97-AF65-F5344CB8AC3E}">
        <p14:creationId xmlns:p14="http://schemas.microsoft.com/office/powerpoint/2010/main" val="1055362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304800" y="1676400"/>
            <a:ext cx="8667750" cy="2667000"/>
          </a:xfrm>
        </p:spPr>
        <p:txBody>
          <a:bodyPr>
            <a:normAutofit/>
          </a:bodyPr>
          <a:lstStyle/>
          <a:p>
            <a:pPr marL="0" indent="0" algn="ctr">
              <a:buNone/>
            </a:pPr>
            <a:endParaRPr lang="en-US" sz="2400" dirty="0">
              <a:solidFill>
                <a:schemeClr val="bg1"/>
              </a:solidFill>
              <a:latin typeface="Arial" panose="020B0604020202020204" pitchFamily="34" charset="0"/>
              <a:cs typeface="Arial" panose="020B0604020202020204" pitchFamily="34" charset="0"/>
            </a:endParaRPr>
          </a:p>
          <a:p>
            <a:pPr marL="0" indent="0" algn="ctr">
              <a:buNone/>
            </a:pPr>
            <a:r>
              <a:rPr lang="en-US" sz="3600" dirty="0">
                <a:solidFill>
                  <a:schemeClr val="bg1"/>
                </a:solidFill>
                <a:latin typeface="Calibri" panose="020F0502020204030204" pitchFamily="34" charset="0"/>
                <a:ea typeface="Calibri" panose="020F0502020204030204" pitchFamily="34" charset="0"/>
                <a:cs typeface="Times New Roman" panose="02020603050405020304" pitchFamily="18" charset="0"/>
              </a:rPr>
              <a:t>Key #2</a:t>
            </a:r>
            <a:endParaRPr lang="en-US" sz="3600" dirty="0">
              <a:solidFill>
                <a:schemeClr val="bg1"/>
              </a:solidFill>
              <a:latin typeface="Arial" panose="020B0604020202020204" pitchFamily="34" charset="0"/>
              <a:cs typeface="Arial" panose="020B0604020202020204" pitchFamily="34" charset="0"/>
            </a:endParaRPr>
          </a:p>
          <a:p>
            <a:pPr marL="0" indent="0" algn="ctr">
              <a:buNone/>
            </a:pPr>
            <a:r>
              <a:rPr lang="en-US" sz="3600" dirty="0">
                <a:solidFill>
                  <a:schemeClr val="bg1"/>
                </a:solidFill>
                <a:latin typeface="Arial" charset="0"/>
                <a:ea typeface="Arial" charset="0"/>
                <a:cs typeface="Arial" charset="0"/>
              </a:rPr>
              <a:t>The  Caregiving Plan: Legal, Financial, Personal/Medical Protections</a:t>
            </a:r>
            <a:endParaRPr lang="en-US" sz="3300" dirty="0">
              <a:solidFill>
                <a:schemeClr val="bg1"/>
              </a:solidFill>
              <a:latin typeface="Arial" charset="0"/>
              <a:ea typeface="Arial" charset="0"/>
              <a:cs typeface="Arial" charset="0"/>
            </a:endParaRPr>
          </a:p>
          <a:p>
            <a:pPr marL="0" indent="0" algn="ctr">
              <a:buNone/>
            </a:pPr>
            <a:endParaRPr lang="en-US" sz="3600" dirty="0">
              <a:solidFill>
                <a:schemeClr val="bg1"/>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C970734A-423D-42B4-B7B4-439841F8D32A}" type="slidenum">
              <a:rPr lang="en-US" smtClean="0"/>
              <a:t>10</a:t>
            </a:fld>
            <a:endParaRPr lang="en-US"/>
          </a:p>
        </p:txBody>
      </p:sp>
    </p:spTree>
    <p:extLst>
      <p:ext uri="{BB962C8B-B14F-4D97-AF65-F5344CB8AC3E}">
        <p14:creationId xmlns:p14="http://schemas.microsoft.com/office/powerpoint/2010/main" val="359368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B539B-6B74-604F-882F-C5DAD639A10A}"/>
              </a:ext>
            </a:extLst>
          </p:cNvPr>
          <p:cNvSpPr>
            <a:spLocks noGrp="1"/>
          </p:cNvSpPr>
          <p:nvPr>
            <p:ph type="title"/>
          </p:nvPr>
        </p:nvSpPr>
        <p:spPr/>
        <p:txBody>
          <a:bodyPr/>
          <a:lstStyle/>
          <a:p>
            <a:r>
              <a:rPr lang="en-US" dirty="0"/>
              <a:t>Caregiving Plan Process</a:t>
            </a:r>
          </a:p>
        </p:txBody>
      </p:sp>
      <p:graphicFrame>
        <p:nvGraphicFramePr>
          <p:cNvPr id="6" name="Content Placeholder 5">
            <a:extLst>
              <a:ext uri="{FF2B5EF4-FFF2-40B4-BE49-F238E27FC236}">
                <a16:creationId xmlns:a16="http://schemas.microsoft.com/office/drawing/2014/main" id="{63ED33F8-9D60-DA4E-BB57-173A62FC5C8A}"/>
              </a:ext>
            </a:extLst>
          </p:cNvPr>
          <p:cNvGraphicFramePr>
            <a:graphicFrameLocks noGrp="1"/>
          </p:cNvGraphicFramePr>
          <p:nvPr>
            <p:ph idx="1"/>
            <p:extLst>
              <p:ext uri="{D42A27DB-BD31-4B8C-83A1-F6EECF244321}">
                <p14:modId xmlns:p14="http://schemas.microsoft.com/office/powerpoint/2010/main" val="210642988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2E17E14C-2491-2046-8F15-84E4ABC13810}"/>
              </a:ext>
            </a:extLst>
          </p:cNvPr>
          <p:cNvSpPr>
            <a:spLocks noGrp="1"/>
          </p:cNvSpPr>
          <p:nvPr>
            <p:ph type="sldNum" sz="quarter" idx="12"/>
          </p:nvPr>
        </p:nvSpPr>
        <p:spPr/>
        <p:txBody>
          <a:bodyPr/>
          <a:lstStyle/>
          <a:p>
            <a:fld id="{C970734A-423D-42B4-B7B4-439841F8D32A}" type="slidenum">
              <a:rPr lang="en-US" smtClean="0"/>
              <a:t>11</a:t>
            </a:fld>
            <a:endParaRPr lang="en-US"/>
          </a:p>
        </p:txBody>
      </p:sp>
    </p:spTree>
    <p:extLst>
      <p:ext uri="{BB962C8B-B14F-4D97-AF65-F5344CB8AC3E}">
        <p14:creationId xmlns:p14="http://schemas.microsoft.com/office/powerpoint/2010/main" val="440323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609600" y="457200"/>
            <a:ext cx="8134350" cy="1219200"/>
          </a:xfrm>
        </p:spPr>
        <p:txBody>
          <a:bodyPr>
            <a:normAutofit/>
          </a:bodyPr>
          <a:lstStyle/>
          <a:p>
            <a:pPr marL="0" indent="0" algn="ctr">
              <a:buNone/>
            </a:pPr>
            <a:r>
              <a:rPr lang="en-US" sz="3600" b="1" dirty="0">
                <a:latin typeface="+mj-lt"/>
                <a:ea typeface="Arial" charset="0"/>
                <a:cs typeface="Arial" charset="0"/>
              </a:rPr>
              <a:t>LEGAL</a:t>
            </a:r>
            <a:endParaRPr lang="en-US" sz="3300" b="1" dirty="0">
              <a:latin typeface="+mj-lt"/>
              <a:ea typeface="Arial" charset="0"/>
              <a:cs typeface="Arial" charset="0"/>
            </a:endParaRPr>
          </a:p>
        </p:txBody>
      </p:sp>
      <p:pic>
        <p:nvPicPr>
          <p:cNvPr id="2" name="Picture 1" descr="This image shows wire framed glasses laying on top of a document that reads &quot;last will and testament.&quot;"/>
          <p:cNvPicPr>
            <a:picLocks noChangeAspect="1"/>
          </p:cNvPicPr>
          <p:nvPr/>
        </p:nvPicPr>
        <p:blipFill>
          <a:blip r:embed="rId3"/>
          <a:stretch>
            <a:fillRect/>
          </a:stretch>
        </p:blipFill>
        <p:spPr>
          <a:xfrm>
            <a:off x="1450975" y="1371600"/>
            <a:ext cx="6451600" cy="4838700"/>
          </a:xfrm>
          <a:prstGeom prst="rect">
            <a:avLst/>
          </a:prstGeom>
        </p:spPr>
      </p:pic>
      <p:sp>
        <p:nvSpPr>
          <p:cNvPr id="4" name="Slide Number Placeholder 3"/>
          <p:cNvSpPr>
            <a:spLocks noGrp="1"/>
          </p:cNvSpPr>
          <p:nvPr>
            <p:ph type="sldNum" sz="quarter" idx="12"/>
          </p:nvPr>
        </p:nvSpPr>
        <p:spPr/>
        <p:txBody>
          <a:bodyPr/>
          <a:lstStyle/>
          <a:p>
            <a:fld id="{C970734A-423D-42B4-B7B4-439841F8D32A}" type="slidenum">
              <a:rPr lang="en-US" smtClean="0"/>
              <a:t>12</a:t>
            </a:fld>
            <a:endParaRPr lang="en-US"/>
          </a:p>
        </p:txBody>
      </p:sp>
    </p:spTree>
    <p:extLst>
      <p:ext uri="{BB962C8B-B14F-4D97-AF65-F5344CB8AC3E}">
        <p14:creationId xmlns:p14="http://schemas.microsoft.com/office/powerpoint/2010/main" val="1293358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is image shows a pen laying on the signature line of a last will and testament document."/>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79292" y="10"/>
            <a:ext cx="5664708" cy="6857990"/>
          </a:xfrm>
          <a:prstGeom prst="rect">
            <a:avLst/>
          </a:prstGeom>
          <a:effectLst/>
        </p:spPr>
      </p:pic>
      <p:sp>
        <p:nvSpPr>
          <p:cNvPr id="2" name="Title 1"/>
          <p:cNvSpPr>
            <a:spLocks noGrp="1"/>
          </p:cNvSpPr>
          <p:nvPr>
            <p:ph type="title"/>
          </p:nvPr>
        </p:nvSpPr>
        <p:spPr>
          <a:xfrm>
            <a:off x="152400" y="629266"/>
            <a:ext cx="3072897" cy="1676603"/>
          </a:xfrm>
        </p:spPr>
        <p:txBody>
          <a:bodyPr>
            <a:normAutofit/>
          </a:bodyPr>
          <a:lstStyle/>
          <a:p>
            <a:r>
              <a:rPr lang="en-US" sz="3200" dirty="0">
                <a:cs typeface="Arial" panose="020B0604020202020204" pitchFamily="34" charset="0"/>
              </a:rPr>
              <a:t>Review or Create an Estate Plan </a:t>
            </a:r>
            <a:endParaRPr lang="en-US" sz="3200" dirty="0"/>
          </a:p>
        </p:txBody>
      </p:sp>
      <p:sp>
        <p:nvSpPr>
          <p:cNvPr id="3" name="Content Placeholder 2"/>
          <p:cNvSpPr>
            <a:spLocks noGrp="1"/>
          </p:cNvSpPr>
          <p:nvPr>
            <p:ph idx="1"/>
          </p:nvPr>
        </p:nvSpPr>
        <p:spPr>
          <a:xfrm>
            <a:off x="152400" y="2438400"/>
            <a:ext cx="3072897" cy="3785419"/>
          </a:xfrm>
        </p:spPr>
        <p:txBody>
          <a:bodyPr>
            <a:normAutofit/>
          </a:bodyPr>
          <a:lstStyle/>
          <a:p>
            <a:pPr marL="285750" lvl="0" indent="-285750">
              <a:buFont typeface="Arial" charset="0"/>
              <a:buChar char="•"/>
            </a:pPr>
            <a:r>
              <a:rPr lang="en-US" sz="2200" dirty="0"/>
              <a:t>Does the care recipient have a will and estate plan? </a:t>
            </a:r>
          </a:p>
          <a:p>
            <a:pPr marL="285750" lvl="0" indent="-285750">
              <a:buFont typeface="Arial" charset="0"/>
              <a:buChar char="•"/>
            </a:pPr>
            <a:r>
              <a:rPr lang="en-US" sz="2200" dirty="0"/>
              <a:t>Do the documents need updating?</a:t>
            </a:r>
          </a:p>
          <a:p>
            <a:pPr marL="285750" lvl="0" indent="-285750">
              <a:buFont typeface="Arial" charset="0"/>
              <a:buChar char="•"/>
            </a:pPr>
            <a:r>
              <a:rPr lang="en-US" sz="2200" dirty="0"/>
              <a:t>When a will doesn’t suffice, consider a revocable living trust</a:t>
            </a:r>
          </a:p>
        </p:txBody>
      </p:sp>
      <p:sp>
        <p:nvSpPr>
          <p:cNvPr id="6" name="Slide Number Placeholder 5"/>
          <p:cNvSpPr>
            <a:spLocks noGrp="1"/>
          </p:cNvSpPr>
          <p:nvPr>
            <p:ph type="sldNum" sz="quarter" idx="12"/>
          </p:nvPr>
        </p:nvSpPr>
        <p:spPr/>
        <p:txBody>
          <a:bodyPr/>
          <a:lstStyle/>
          <a:p>
            <a:fld id="{C970734A-423D-42B4-B7B4-439841F8D32A}" type="slidenum">
              <a:rPr lang="en-US" smtClean="0"/>
              <a:t>13</a:t>
            </a:fld>
            <a:endParaRPr lang="en-US"/>
          </a:p>
        </p:txBody>
      </p:sp>
    </p:spTree>
    <p:extLst>
      <p:ext uri="{BB962C8B-B14F-4D97-AF65-F5344CB8AC3E}">
        <p14:creationId xmlns:p14="http://schemas.microsoft.com/office/powerpoint/2010/main" val="3657800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4" name="Title 3"/>
          <p:cNvSpPr>
            <a:spLocks noGrp="1"/>
          </p:cNvSpPr>
          <p:nvPr>
            <p:ph type="title"/>
          </p:nvPr>
        </p:nvSpPr>
        <p:spPr>
          <a:xfrm>
            <a:off x="146615" y="685800"/>
            <a:ext cx="4572000" cy="1286160"/>
          </a:xfrm>
        </p:spPr>
        <p:txBody>
          <a:bodyPr vert="horz" lIns="91440" tIns="45720" rIns="91440" bIns="45720" rtlCol="0" anchor="b">
            <a:noAutofit/>
          </a:bodyPr>
          <a:lstStyle/>
          <a:p>
            <a:pPr defTabSz="914400"/>
            <a:r>
              <a:rPr lang="en-US" sz="3200" dirty="0"/>
              <a:t>Designate a Health Care Agent and Create a </a:t>
            </a:r>
            <a:br>
              <a:rPr lang="en-US" sz="3200" dirty="0"/>
            </a:br>
            <a:r>
              <a:rPr lang="en-US" sz="3200" dirty="0"/>
              <a:t>Health Care Directive</a:t>
            </a:r>
          </a:p>
        </p:txBody>
      </p:sp>
      <p:sp>
        <p:nvSpPr>
          <p:cNvPr id="7" name="Content Placeholder 6"/>
          <p:cNvSpPr>
            <a:spLocks noGrp="1"/>
          </p:cNvSpPr>
          <p:nvPr>
            <p:ph sz="half" idx="1"/>
          </p:nvPr>
        </p:nvSpPr>
        <p:spPr>
          <a:xfrm>
            <a:off x="152400" y="2057400"/>
            <a:ext cx="4706007" cy="4141793"/>
          </a:xfrm>
        </p:spPr>
        <p:txBody>
          <a:bodyPr vert="horz" lIns="91440" tIns="45720" rIns="91440" bIns="45720" rtlCol="0">
            <a:normAutofit/>
          </a:bodyPr>
          <a:lstStyle/>
          <a:p>
            <a:pPr indent="-228600" defTabSz="914400">
              <a:buFont typeface="Arial" panose="020B0604020202020204" pitchFamily="34" charset="0"/>
              <a:buChar char="•"/>
            </a:pPr>
            <a:r>
              <a:rPr lang="en-US" sz="2200" dirty="0"/>
              <a:t>The health care agent is typically included as part of an advance medical directive and living will</a:t>
            </a:r>
          </a:p>
          <a:p>
            <a:pPr indent="-228600" defTabSz="914400">
              <a:buFont typeface="Arial" panose="020B0604020202020204" pitchFamily="34" charset="0"/>
              <a:buChar char="•"/>
            </a:pPr>
            <a:r>
              <a:rPr lang="en-US" sz="2200" dirty="0"/>
              <a:t>Can assist with “everyday” issues such as making appointments and speaking with care providers, and with significant, end-of-life decisions</a:t>
            </a:r>
          </a:p>
          <a:p>
            <a:pPr indent="-228600" defTabSz="914400">
              <a:buFont typeface="Arial" panose="020B0604020202020204" pitchFamily="34" charset="0"/>
              <a:buChar char="•"/>
            </a:pPr>
            <a:r>
              <a:rPr lang="en-US" sz="2200" dirty="0"/>
              <a:t>Does not remove an individuals ability to make their own decisions regarding their healthcare as long as they maintain the capacity to do so.</a:t>
            </a:r>
          </a:p>
        </p:txBody>
      </p:sp>
      <p:pic>
        <p:nvPicPr>
          <p:cNvPr id="8" name="Picture 7" descr="This image shows a health care planner. She is an young Black woman wearing jeans and a scrub top. she is holding a clip board and working with an aging black couple. Next to her is a Black man wearing a red button-down and red thick-framed glasses. He is bald and has a gray moustache. It appears he is sitting next to his partner. She is a Black woman with shoulder length black hair. She is wearing a blue textured button down over a light purple tank top. She also has wire frame glasses on."/>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24400" y="457200"/>
            <a:ext cx="4419600" cy="5760426"/>
          </a:xfrm>
          <a:prstGeom prst="rect">
            <a:avLst/>
          </a:prstGeom>
        </p:spPr>
      </p:pic>
      <p:sp>
        <p:nvSpPr>
          <p:cNvPr id="3" name="Slide Number Placeholder 2"/>
          <p:cNvSpPr>
            <a:spLocks noGrp="1"/>
          </p:cNvSpPr>
          <p:nvPr>
            <p:ph type="sldNum" sz="quarter" idx="12"/>
          </p:nvPr>
        </p:nvSpPr>
        <p:spPr/>
        <p:txBody>
          <a:bodyPr/>
          <a:lstStyle/>
          <a:p>
            <a:fld id="{C970734A-423D-42B4-B7B4-439841F8D32A}" type="slidenum">
              <a:rPr lang="en-US" smtClean="0"/>
              <a:t>14</a:t>
            </a:fld>
            <a:endParaRPr lang="en-US"/>
          </a:p>
        </p:txBody>
      </p:sp>
    </p:spTree>
    <p:extLst>
      <p:ext uri="{BB962C8B-B14F-4D97-AF65-F5344CB8AC3E}">
        <p14:creationId xmlns:p14="http://schemas.microsoft.com/office/powerpoint/2010/main" val="3578098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4" name="Title 3"/>
          <p:cNvSpPr>
            <a:spLocks noGrp="1"/>
          </p:cNvSpPr>
          <p:nvPr>
            <p:ph type="title"/>
          </p:nvPr>
        </p:nvSpPr>
        <p:spPr>
          <a:xfrm>
            <a:off x="486696" y="629266"/>
            <a:ext cx="2738601" cy="1676603"/>
          </a:xfrm>
        </p:spPr>
        <p:txBody>
          <a:bodyPr vert="horz" lIns="91440" tIns="45720" rIns="91440" bIns="45720" rtlCol="0" anchor="ctr">
            <a:normAutofit fontScale="90000"/>
          </a:bodyPr>
          <a:lstStyle/>
          <a:p>
            <a:pPr defTabSz="914400"/>
            <a:r>
              <a:rPr lang="en-US" sz="3600" dirty="0"/>
              <a:t>Designate a</a:t>
            </a:r>
            <a:br>
              <a:rPr lang="en-US" sz="3600" dirty="0"/>
            </a:br>
            <a:r>
              <a:rPr lang="en-US" sz="3600" dirty="0"/>
              <a:t>Durable General Power of Attorney (POA)</a:t>
            </a:r>
            <a:br>
              <a:rPr lang="en-US" sz="2800" dirty="0"/>
            </a:br>
            <a:endParaRPr lang="en-US" sz="2800" dirty="0"/>
          </a:p>
        </p:txBody>
      </p:sp>
      <p:sp>
        <p:nvSpPr>
          <p:cNvPr id="7" name="Content Placeholder 6"/>
          <p:cNvSpPr>
            <a:spLocks noGrp="1"/>
          </p:cNvSpPr>
          <p:nvPr>
            <p:ph sz="half" idx="1"/>
          </p:nvPr>
        </p:nvSpPr>
        <p:spPr>
          <a:xfrm>
            <a:off x="152400" y="2438400"/>
            <a:ext cx="3072897" cy="3785419"/>
          </a:xfrm>
        </p:spPr>
        <p:txBody>
          <a:bodyPr vert="horz" lIns="91440" tIns="45720" rIns="91440" bIns="45720" rtlCol="0">
            <a:noAutofit/>
          </a:bodyPr>
          <a:lstStyle/>
          <a:p>
            <a:pPr lvl="0" indent="-228600" defTabSz="914400">
              <a:buFont typeface="Arial" panose="020B0604020202020204" pitchFamily="34" charset="0"/>
              <a:buChar char="•"/>
            </a:pPr>
            <a:r>
              <a:rPr lang="en-US" sz="2000" dirty="0"/>
              <a:t>agent typically authorized to act immediately upon creation of the POA</a:t>
            </a:r>
            <a:r>
              <a:rPr lang="en-US" sz="2000" b="1" dirty="0"/>
              <a:t> </a:t>
            </a:r>
          </a:p>
          <a:p>
            <a:pPr lvl="0" indent="-228600" defTabSz="914400">
              <a:buFont typeface="Arial" panose="020B0604020202020204" pitchFamily="34" charset="0"/>
              <a:buChar char="•"/>
            </a:pPr>
            <a:r>
              <a:rPr lang="en-US" sz="2000" dirty="0"/>
              <a:t>Includes anything else that is not healthcare such as paying bills and taxes, managing properties, managing money.</a:t>
            </a:r>
          </a:p>
          <a:p>
            <a:pPr lvl="0" indent="-228600" defTabSz="914400">
              <a:buFont typeface="Arial" panose="020B0604020202020204" pitchFamily="34" charset="0"/>
              <a:buChar char="•"/>
            </a:pPr>
            <a:r>
              <a:rPr lang="en-US" sz="2000" dirty="0"/>
              <a:t>Principal retains ability to make decisions and manage affairs so long as she has the capacity to do so.</a:t>
            </a:r>
          </a:p>
        </p:txBody>
      </p:sp>
      <p:pic>
        <p:nvPicPr>
          <p:cNvPr id="3" name="Picture 2" descr="This image shows a hand with painted fingernails handing a pen another pair of hands to sign a form."/>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25296" y="0"/>
            <a:ext cx="5918703" cy="6847490"/>
          </a:xfrm>
          <a:prstGeom prst="rect">
            <a:avLst/>
          </a:prstGeom>
        </p:spPr>
      </p:pic>
      <p:sp>
        <p:nvSpPr>
          <p:cNvPr id="5" name="Slide Number Placeholder 4"/>
          <p:cNvSpPr>
            <a:spLocks noGrp="1"/>
          </p:cNvSpPr>
          <p:nvPr>
            <p:ph type="sldNum" sz="quarter" idx="12"/>
          </p:nvPr>
        </p:nvSpPr>
        <p:spPr/>
        <p:txBody>
          <a:bodyPr/>
          <a:lstStyle/>
          <a:p>
            <a:fld id="{C970734A-423D-42B4-B7B4-439841F8D32A}" type="slidenum">
              <a:rPr lang="en-US" smtClean="0"/>
              <a:t>15</a:t>
            </a:fld>
            <a:endParaRPr lang="en-US"/>
          </a:p>
        </p:txBody>
      </p:sp>
    </p:spTree>
    <p:extLst>
      <p:ext uri="{BB962C8B-B14F-4D97-AF65-F5344CB8AC3E}">
        <p14:creationId xmlns:p14="http://schemas.microsoft.com/office/powerpoint/2010/main" val="37660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p:cNvSpPr txBox="1">
            <a:spLocks/>
          </p:cNvSpPr>
          <p:nvPr/>
        </p:nvSpPr>
        <p:spPr>
          <a:xfrm>
            <a:off x="0" y="1195134"/>
            <a:ext cx="9144000" cy="949049"/>
          </a:xfrm>
          <a:prstGeom prst="rect">
            <a:avLst/>
          </a:prstGeom>
          <a:solidFill>
            <a:srgbClr val="FFFF00">
              <a:alpha val="50000"/>
            </a:srgbClr>
          </a:solidFill>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Clr>
                <a:srgbClr val="FFBF35"/>
              </a:buClr>
              <a:buFont typeface="Arial"/>
              <a:buChar char="•"/>
              <a:defRPr sz="3200" b="0" i="0" kern="1200">
                <a:solidFill>
                  <a:schemeClr val="tx1">
                    <a:lumMod val="50000"/>
                  </a:schemeClr>
                </a:solidFill>
                <a:latin typeface="Helvetica Light"/>
                <a:ea typeface="+mn-ea"/>
                <a:cs typeface="Helvetica Light"/>
              </a:defRPr>
            </a:lvl1pPr>
            <a:lvl2pPr marL="742950" indent="-285750" algn="l" defTabSz="457200" rtl="0" eaLnBrk="1" latinLnBrk="0" hangingPunct="1">
              <a:spcBef>
                <a:spcPct val="20000"/>
              </a:spcBef>
              <a:buClr>
                <a:srgbClr val="FFBF35"/>
              </a:buClr>
              <a:buFont typeface="Arial" panose="020B0604020202020204" pitchFamily="34" charset="0"/>
              <a:buChar char="•"/>
              <a:defRPr sz="2400" b="0" i="0" kern="1200">
                <a:solidFill>
                  <a:schemeClr val="tx1">
                    <a:lumMod val="50000"/>
                  </a:schemeClr>
                </a:solidFill>
                <a:latin typeface="Helvetica Light"/>
                <a:ea typeface="+mn-ea"/>
                <a:cs typeface="Helvetica Light"/>
              </a:defRPr>
            </a:lvl2pPr>
            <a:lvl3pPr marL="1143000" indent="-228600" algn="l" defTabSz="457200" rtl="0" eaLnBrk="1" latinLnBrk="0" hangingPunct="1">
              <a:spcBef>
                <a:spcPct val="20000"/>
              </a:spcBef>
              <a:buClr>
                <a:srgbClr val="FFBF35"/>
              </a:buClr>
              <a:buFont typeface="Arial"/>
              <a:buChar char="•"/>
              <a:defRPr sz="2400" b="0" i="0" kern="1200">
                <a:solidFill>
                  <a:schemeClr val="tx1">
                    <a:lumMod val="50000"/>
                  </a:schemeClr>
                </a:solidFill>
                <a:latin typeface="Helvetica Light"/>
                <a:ea typeface="+mn-ea"/>
                <a:cs typeface="Helvetica Light"/>
              </a:defRPr>
            </a:lvl3pPr>
            <a:lvl4pPr marL="16002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4pPr>
            <a:lvl5pPr marL="20574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			</a:t>
            </a:r>
            <a:r>
              <a:rPr lang="en-US" sz="3600" b="1" dirty="0"/>
              <a:t>Wills &amp; Trusts</a:t>
            </a:r>
          </a:p>
          <a:p>
            <a:pPr marL="0" indent="0">
              <a:buNone/>
            </a:pPr>
            <a:endParaRPr lang="en-US" sz="2800" dirty="0"/>
          </a:p>
          <a:p>
            <a:pPr lvl="3">
              <a:buClr>
                <a:srgbClr val="FFFF00"/>
              </a:buClr>
              <a:buFont typeface="Wingdings" panose="05000000000000000000" pitchFamily="2" charset="2"/>
              <a:buChar char="v"/>
            </a:pPr>
            <a:r>
              <a:rPr lang="en-US" dirty="0"/>
              <a:t>YOU determine how your property is divided upon your death</a:t>
            </a:r>
          </a:p>
          <a:p>
            <a:pPr lvl="3">
              <a:buClr>
                <a:srgbClr val="FFFF00"/>
              </a:buClr>
              <a:buFont typeface="Wingdings" panose="05000000000000000000" pitchFamily="2" charset="2"/>
              <a:buChar char="v"/>
            </a:pPr>
            <a:r>
              <a:rPr lang="en-US" dirty="0"/>
              <a:t>YOU determine who is responsible for division of your property</a:t>
            </a:r>
          </a:p>
          <a:p>
            <a:pPr lvl="3">
              <a:buClr>
                <a:srgbClr val="FFFF00"/>
              </a:buClr>
              <a:buFont typeface="Wingdings" panose="05000000000000000000" pitchFamily="2" charset="2"/>
              <a:buChar char="v"/>
            </a:pPr>
            <a:r>
              <a:rPr lang="en-US" dirty="0"/>
              <a:t>YOU determine who is responsible for your minor children</a:t>
            </a:r>
          </a:p>
          <a:p>
            <a:pPr lvl="3">
              <a:buClr>
                <a:srgbClr val="FFFF00"/>
              </a:buClr>
              <a:buFont typeface="Wingdings" panose="05000000000000000000" pitchFamily="2" charset="2"/>
              <a:buChar char="v"/>
            </a:pPr>
            <a:r>
              <a:rPr lang="en-US" dirty="0"/>
              <a:t>YOU determine who manages any property for your children (minor </a:t>
            </a:r>
            <a:r>
              <a:rPr lang="en-US" u="sng" dirty="0"/>
              <a:t>or</a:t>
            </a:r>
            <a:r>
              <a:rPr lang="en-US" dirty="0"/>
              <a:t> adult children) </a:t>
            </a:r>
            <a:r>
              <a:rPr lang="en-US" b="1" u="sng" dirty="0"/>
              <a:t>and any restrictions or special considerations</a:t>
            </a:r>
          </a:p>
          <a:p>
            <a:pPr lvl="3">
              <a:buClr>
                <a:srgbClr val="FFFF00"/>
              </a:buClr>
              <a:buFont typeface="Wingdings" panose="05000000000000000000" pitchFamily="2" charset="2"/>
              <a:buChar char="v"/>
            </a:pPr>
            <a:r>
              <a:rPr lang="en-US" dirty="0"/>
              <a:t>Ability to avoid Probate</a:t>
            </a:r>
          </a:p>
          <a:p>
            <a:pPr lvl="3">
              <a:buClr>
                <a:srgbClr val="FFFF00"/>
              </a:buClr>
              <a:buFont typeface="Wingdings" panose="05000000000000000000" pitchFamily="2" charset="2"/>
              <a:buChar char="v"/>
            </a:pPr>
            <a:r>
              <a:rPr lang="en-US" dirty="0"/>
              <a:t>Protect Federal and State benefits and lifetime money management by establishing a Special Needs Trust</a:t>
            </a:r>
          </a:p>
          <a:p>
            <a:pPr marL="1371600" lvl="3" indent="0" algn="ctr">
              <a:buClr>
                <a:srgbClr val="FFFF00"/>
              </a:buClr>
              <a:buNone/>
            </a:pPr>
            <a:r>
              <a:rPr lang="en-US" b="1" dirty="0"/>
              <a:t>Without a will and/or trust, your estate is subject to the laws of intestate succession of the Commonwealth</a:t>
            </a:r>
          </a:p>
          <a:p>
            <a:pPr marL="0" indent="0">
              <a:buNone/>
            </a:pPr>
            <a:r>
              <a:rPr lang="en-US" sz="2000" dirty="0"/>
              <a:t>		</a:t>
            </a:r>
          </a:p>
          <a:p>
            <a:pPr marL="1828800" lvl="4" indent="0">
              <a:buClr>
                <a:srgbClr val="FFFF00"/>
              </a:buClr>
              <a:buNone/>
            </a:pPr>
            <a:endParaRPr lang="en-US" dirty="0"/>
          </a:p>
          <a:p>
            <a:pPr marL="1828800" lvl="4" indent="0">
              <a:buClr>
                <a:srgbClr val="FFFF00"/>
              </a:buClr>
              <a:buNone/>
            </a:pPr>
            <a:r>
              <a:rPr lang="en-US" dirty="0"/>
              <a:t>	</a:t>
            </a:r>
          </a:p>
        </p:txBody>
      </p:sp>
      <p:sp>
        <p:nvSpPr>
          <p:cNvPr id="8" name="Rectangle 7"/>
          <p:cNvSpPr/>
          <p:nvPr/>
        </p:nvSpPr>
        <p:spPr>
          <a:xfrm>
            <a:off x="1472656" y="1901130"/>
            <a:ext cx="7598457"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73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p:cNvSpPr txBox="1">
            <a:spLocks/>
          </p:cNvSpPr>
          <p:nvPr/>
        </p:nvSpPr>
        <p:spPr>
          <a:xfrm>
            <a:off x="0" y="1195134"/>
            <a:ext cx="9144000" cy="949049"/>
          </a:xfrm>
          <a:prstGeom prst="rect">
            <a:avLst/>
          </a:prstGeom>
          <a:solidFill>
            <a:srgbClr val="FFFF00">
              <a:alpha val="50000"/>
            </a:srgbClr>
          </a:solidFill>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Clr>
                <a:srgbClr val="FFBF35"/>
              </a:buClr>
              <a:buFont typeface="Arial"/>
              <a:buChar char="•"/>
              <a:defRPr sz="3200" b="0" i="0" kern="1200">
                <a:solidFill>
                  <a:schemeClr val="tx1">
                    <a:lumMod val="50000"/>
                  </a:schemeClr>
                </a:solidFill>
                <a:latin typeface="Helvetica Light"/>
                <a:ea typeface="+mn-ea"/>
                <a:cs typeface="Helvetica Light"/>
              </a:defRPr>
            </a:lvl1pPr>
            <a:lvl2pPr marL="742950" indent="-285750" algn="l" defTabSz="457200" rtl="0" eaLnBrk="1" latinLnBrk="0" hangingPunct="1">
              <a:spcBef>
                <a:spcPct val="20000"/>
              </a:spcBef>
              <a:buClr>
                <a:srgbClr val="FFBF35"/>
              </a:buClr>
              <a:buFont typeface="Arial" panose="020B0604020202020204" pitchFamily="34" charset="0"/>
              <a:buChar char="•"/>
              <a:defRPr sz="2400" b="0" i="0" kern="1200">
                <a:solidFill>
                  <a:schemeClr val="tx1">
                    <a:lumMod val="50000"/>
                  </a:schemeClr>
                </a:solidFill>
                <a:latin typeface="Helvetica Light"/>
                <a:ea typeface="+mn-ea"/>
                <a:cs typeface="Helvetica Light"/>
              </a:defRPr>
            </a:lvl2pPr>
            <a:lvl3pPr marL="1143000" indent="-228600" algn="l" defTabSz="457200" rtl="0" eaLnBrk="1" latinLnBrk="0" hangingPunct="1">
              <a:spcBef>
                <a:spcPct val="20000"/>
              </a:spcBef>
              <a:buClr>
                <a:srgbClr val="FFBF35"/>
              </a:buClr>
              <a:buFont typeface="Arial"/>
              <a:buChar char="•"/>
              <a:defRPr sz="2400" b="0" i="0" kern="1200">
                <a:solidFill>
                  <a:schemeClr val="tx1">
                    <a:lumMod val="50000"/>
                  </a:schemeClr>
                </a:solidFill>
                <a:latin typeface="Helvetica Light"/>
                <a:ea typeface="+mn-ea"/>
                <a:cs typeface="Helvetica Light"/>
              </a:defRPr>
            </a:lvl3pPr>
            <a:lvl4pPr marL="16002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4pPr>
            <a:lvl5pPr marL="20574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			</a:t>
            </a:r>
            <a:r>
              <a:rPr lang="en-US" sz="3600" b="1" dirty="0"/>
              <a:t>Trusts </a:t>
            </a:r>
          </a:p>
          <a:p>
            <a:pPr marL="0" indent="0">
              <a:buNone/>
            </a:pPr>
            <a:endParaRPr lang="en-US" sz="2800" dirty="0"/>
          </a:p>
          <a:p>
            <a:pPr lvl="3">
              <a:buClr>
                <a:srgbClr val="FFFF00"/>
              </a:buClr>
              <a:buFont typeface="Wingdings" panose="05000000000000000000" pitchFamily="2" charset="2"/>
              <a:buChar char="v"/>
            </a:pPr>
            <a:r>
              <a:rPr lang="en-US" dirty="0"/>
              <a:t>Revocable or Irrevocable </a:t>
            </a:r>
          </a:p>
          <a:p>
            <a:pPr marL="1371600" lvl="3" indent="0">
              <a:buClr>
                <a:srgbClr val="FFFF00"/>
              </a:buClr>
              <a:buNone/>
            </a:pPr>
            <a:endParaRPr lang="en-US" sz="800" dirty="0"/>
          </a:p>
          <a:p>
            <a:pPr lvl="3">
              <a:buClr>
                <a:srgbClr val="FFFF00"/>
              </a:buClr>
              <a:buFont typeface="Wingdings" panose="05000000000000000000" pitchFamily="2" charset="2"/>
              <a:buChar char="v"/>
            </a:pPr>
            <a:r>
              <a:rPr lang="en-US" dirty="0"/>
              <a:t>Distribution Restrictions (Non-Discretionary or Discretionary)</a:t>
            </a:r>
          </a:p>
          <a:p>
            <a:pPr lvl="4">
              <a:buClr>
                <a:srgbClr val="FFFF00"/>
              </a:buClr>
              <a:buFont typeface="Wingdings" panose="05000000000000000000" pitchFamily="2" charset="2"/>
              <a:buChar char="v"/>
            </a:pPr>
            <a:r>
              <a:rPr lang="en-US" dirty="0"/>
              <a:t>Age based or lifetime</a:t>
            </a:r>
          </a:p>
          <a:p>
            <a:pPr lvl="4">
              <a:buClr>
                <a:srgbClr val="FFFF00"/>
              </a:buClr>
              <a:buFont typeface="Wingdings" panose="05000000000000000000" pitchFamily="2" charset="2"/>
              <a:buChar char="v"/>
            </a:pPr>
            <a:r>
              <a:rPr lang="en-US" dirty="0"/>
              <a:t>Percentage of Trust Principal</a:t>
            </a:r>
          </a:p>
          <a:p>
            <a:pPr lvl="4">
              <a:buClr>
                <a:srgbClr val="FFFF00"/>
              </a:buClr>
              <a:buFont typeface="Wingdings" panose="05000000000000000000" pitchFamily="2" charset="2"/>
              <a:buChar char="v"/>
            </a:pPr>
            <a:r>
              <a:rPr lang="en-US" dirty="0"/>
              <a:t>Specific sums</a:t>
            </a:r>
          </a:p>
          <a:p>
            <a:pPr lvl="4">
              <a:buClr>
                <a:srgbClr val="FFFF00"/>
              </a:buClr>
              <a:buFont typeface="Wingdings" panose="05000000000000000000" pitchFamily="2" charset="2"/>
              <a:buChar char="v"/>
            </a:pPr>
            <a:r>
              <a:rPr lang="en-US" dirty="0"/>
              <a:t>Complete Trustee Discretion</a:t>
            </a:r>
          </a:p>
          <a:p>
            <a:pPr marL="1828800" lvl="4" indent="0">
              <a:buClr>
                <a:srgbClr val="FFFF00"/>
              </a:buClr>
              <a:buNone/>
            </a:pPr>
            <a:endParaRPr lang="en-US" sz="800" dirty="0"/>
          </a:p>
          <a:p>
            <a:pPr lvl="3">
              <a:buClr>
                <a:srgbClr val="FFFF00"/>
              </a:buClr>
              <a:buFont typeface="Wingdings" panose="05000000000000000000" pitchFamily="2" charset="2"/>
              <a:buChar char="v"/>
            </a:pPr>
            <a:r>
              <a:rPr lang="en-US" dirty="0"/>
              <a:t>Trustee</a:t>
            </a:r>
          </a:p>
          <a:p>
            <a:pPr marL="1371600" lvl="3" indent="0">
              <a:buClr>
                <a:srgbClr val="FFFF00"/>
              </a:buClr>
              <a:buNone/>
            </a:pPr>
            <a:endParaRPr lang="en-US" sz="800" dirty="0"/>
          </a:p>
          <a:p>
            <a:pPr lvl="3">
              <a:buClr>
                <a:srgbClr val="FFFF00"/>
              </a:buClr>
              <a:buFont typeface="Wingdings" panose="05000000000000000000" pitchFamily="2" charset="2"/>
              <a:buChar char="v"/>
            </a:pPr>
            <a:r>
              <a:rPr lang="en-US" dirty="0"/>
              <a:t>Funding</a:t>
            </a:r>
          </a:p>
          <a:p>
            <a:pPr marL="0" indent="0">
              <a:buNone/>
            </a:pPr>
            <a:r>
              <a:rPr lang="en-US" sz="2000" dirty="0"/>
              <a:t>		</a:t>
            </a:r>
          </a:p>
          <a:p>
            <a:pPr marL="1828800" lvl="4" indent="0">
              <a:buClr>
                <a:srgbClr val="FFFF00"/>
              </a:buClr>
              <a:buNone/>
            </a:pPr>
            <a:endParaRPr lang="en-US" dirty="0"/>
          </a:p>
          <a:p>
            <a:pPr marL="1828800" lvl="4" indent="0">
              <a:buClr>
                <a:srgbClr val="FFFF00"/>
              </a:buClr>
              <a:buNone/>
            </a:pPr>
            <a:r>
              <a:rPr lang="en-US" dirty="0"/>
              <a:t>	</a:t>
            </a:r>
          </a:p>
        </p:txBody>
      </p:sp>
      <p:sp>
        <p:nvSpPr>
          <p:cNvPr id="8" name="Rectangle 7"/>
          <p:cNvSpPr/>
          <p:nvPr/>
        </p:nvSpPr>
        <p:spPr>
          <a:xfrm>
            <a:off x="1472656" y="1901130"/>
            <a:ext cx="7598457"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1085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p:cNvSpPr txBox="1">
            <a:spLocks/>
          </p:cNvSpPr>
          <p:nvPr/>
        </p:nvSpPr>
        <p:spPr>
          <a:xfrm>
            <a:off x="0" y="1195134"/>
            <a:ext cx="9144000" cy="949049"/>
          </a:xfrm>
          <a:prstGeom prst="rect">
            <a:avLst/>
          </a:prstGeom>
          <a:solidFill>
            <a:srgbClr val="FFFF00">
              <a:alpha val="50000"/>
            </a:srgbClr>
          </a:solidFill>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Clr>
                <a:srgbClr val="FFBF35"/>
              </a:buClr>
              <a:buFont typeface="Arial"/>
              <a:buChar char="•"/>
              <a:defRPr sz="3200" b="0" i="0" kern="1200">
                <a:solidFill>
                  <a:schemeClr val="tx1">
                    <a:lumMod val="50000"/>
                  </a:schemeClr>
                </a:solidFill>
                <a:latin typeface="Helvetica Light"/>
                <a:ea typeface="+mn-ea"/>
                <a:cs typeface="Helvetica Light"/>
              </a:defRPr>
            </a:lvl1pPr>
            <a:lvl2pPr marL="742950" indent="-285750" algn="l" defTabSz="457200" rtl="0" eaLnBrk="1" latinLnBrk="0" hangingPunct="1">
              <a:spcBef>
                <a:spcPct val="20000"/>
              </a:spcBef>
              <a:buClr>
                <a:srgbClr val="FFBF35"/>
              </a:buClr>
              <a:buFont typeface="Arial" panose="020B0604020202020204" pitchFamily="34" charset="0"/>
              <a:buChar char="•"/>
              <a:defRPr sz="2400" b="0" i="0" kern="1200">
                <a:solidFill>
                  <a:schemeClr val="tx1">
                    <a:lumMod val="50000"/>
                  </a:schemeClr>
                </a:solidFill>
                <a:latin typeface="Helvetica Light"/>
                <a:ea typeface="+mn-ea"/>
                <a:cs typeface="Helvetica Light"/>
              </a:defRPr>
            </a:lvl2pPr>
            <a:lvl3pPr marL="1143000" indent="-228600" algn="l" defTabSz="457200" rtl="0" eaLnBrk="1" latinLnBrk="0" hangingPunct="1">
              <a:spcBef>
                <a:spcPct val="20000"/>
              </a:spcBef>
              <a:buClr>
                <a:srgbClr val="FFBF35"/>
              </a:buClr>
              <a:buFont typeface="Arial"/>
              <a:buChar char="•"/>
              <a:defRPr sz="2400" b="0" i="0" kern="1200">
                <a:solidFill>
                  <a:schemeClr val="tx1">
                    <a:lumMod val="50000"/>
                  </a:schemeClr>
                </a:solidFill>
                <a:latin typeface="Helvetica Light"/>
                <a:ea typeface="+mn-ea"/>
                <a:cs typeface="Helvetica Light"/>
              </a:defRPr>
            </a:lvl3pPr>
            <a:lvl4pPr marL="16002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4pPr>
            <a:lvl5pPr marL="20574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			</a:t>
            </a:r>
            <a:r>
              <a:rPr lang="en-US" sz="3600" b="1" dirty="0"/>
              <a:t>Trusts </a:t>
            </a:r>
          </a:p>
          <a:p>
            <a:pPr marL="0" indent="0">
              <a:buNone/>
            </a:pPr>
            <a:endParaRPr lang="en-US" dirty="0"/>
          </a:p>
          <a:p>
            <a:pPr marL="1371600" lvl="3" indent="0">
              <a:buClr>
                <a:srgbClr val="FFFF00"/>
              </a:buClr>
              <a:buNone/>
            </a:pPr>
            <a:r>
              <a:rPr lang="en-US" sz="2800" b="1" dirty="0"/>
              <a:t>Who Should Be the Trustee?</a:t>
            </a:r>
          </a:p>
          <a:p>
            <a:pPr lvl="3">
              <a:buClr>
                <a:srgbClr val="FFFF00"/>
              </a:buClr>
              <a:buFont typeface="Wingdings" panose="05000000000000000000" pitchFamily="2" charset="2"/>
              <a:buChar char="v"/>
            </a:pPr>
            <a:r>
              <a:rPr lang="en-US" dirty="0"/>
              <a:t>Trustee is the individual tasked with managing trust money and making distributions pursuant to trust document</a:t>
            </a:r>
          </a:p>
          <a:p>
            <a:pPr lvl="3">
              <a:buClr>
                <a:srgbClr val="FFFF00"/>
              </a:buClr>
              <a:buFont typeface="Wingdings" panose="05000000000000000000" pitchFamily="2" charset="2"/>
              <a:buChar char="v"/>
            </a:pPr>
            <a:r>
              <a:rPr lang="en-US" dirty="0"/>
              <a:t>A person, institution, or organization that will outlive the trust makers</a:t>
            </a:r>
          </a:p>
          <a:p>
            <a:pPr lvl="3">
              <a:buClr>
                <a:srgbClr val="FFFF00"/>
              </a:buClr>
              <a:buFont typeface="Wingdings" panose="05000000000000000000" pitchFamily="2" charset="2"/>
              <a:buChar char="v"/>
            </a:pPr>
            <a:r>
              <a:rPr lang="en-US" dirty="0"/>
              <a:t>Family Members, Attorneys, Financial Institutions, Pooled Trusts</a:t>
            </a:r>
          </a:p>
          <a:p>
            <a:pPr lvl="5">
              <a:buClr>
                <a:srgbClr val="FFFF00"/>
              </a:buClr>
              <a:buFont typeface="Wingdings" panose="05000000000000000000" pitchFamily="2" charset="2"/>
              <a:buChar char="Ø"/>
            </a:pPr>
            <a:r>
              <a:rPr lang="en-US" dirty="0"/>
              <a:t>Each has their pros and cons!</a:t>
            </a:r>
          </a:p>
          <a:p>
            <a:pPr marL="1828800" lvl="4" indent="0">
              <a:buClr>
                <a:srgbClr val="FFC000"/>
              </a:buClr>
              <a:buNone/>
            </a:pPr>
            <a:endParaRPr lang="en-US" sz="1000" dirty="0"/>
          </a:p>
          <a:p>
            <a:pPr marL="0" indent="0">
              <a:buNone/>
            </a:pPr>
            <a:r>
              <a:rPr lang="en-US" sz="2000" dirty="0"/>
              <a:t>		</a:t>
            </a:r>
          </a:p>
          <a:p>
            <a:pPr marL="1828800" lvl="4" indent="0">
              <a:buClr>
                <a:srgbClr val="FFFF00"/>
              </a:buClr>
              <a:buNone/>
            </a:pPr>
            <a:endParaRPr lang="en-US" dirty="0"/>
          </a:p>
          <a:p>
            <a:pPr marL="1828800" lvl="4" indent="0">
              <a:buClr>
                <a:srgbClr val="FFFF00"/>
              </a:buClr>
              <a:buNone/>
            </a:pPr>
            <a:r>
              <a:rPr lang="en-US" dirty="0"/>
              <a:t>	</a:t>
            </a:r>
          </a:p>
        </p:txBody>
      </p:sp>
      <p:sp>
        <p:nvSpPr>
          <p:cNvPr id="8" name="Rectangle 7"/>
          <p:cNvSpPr/>
          <p:nvPr/>
        </p:nvSpPr>
        <p:spPr>
          <a:xfrm>
            <a:off x="1472656" y="1901130"/>
            <a:ext cx="7598457"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3217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p:cNvSpPr txBox="1">
            <a:spLocks/>
          </p:cNvSpPr>
          <p:nvPr/>
        </p:nvSpPr>
        <p:spPr>
          <a:xfrm>
            <a:off x="0" y="1195134"/>
            <a:ext cx="9144000" cy="949049"/>
          </a:xfrm>
          <a:prstGeom prst="rect">
            <a:avLst/>
          </a:prstGeom>
          <a:solidFill>
            <a:srgbClr val="FFFF00">
              <a:alpha val="50000"/>
            </a:srgbClr>
          </a:solidFill>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Clr>
                <a:srgbClr val="FFBF35"/>
              </a:buClr>
              <a:buFont typeface="Arial"/>
              <a:buChar char="•"/>
              <a:defRPr sz="3200" b="0" i="0" kern="1200">
                <a:solidFill>
                  <a:schemeClr val="tx1">
                    <a:lumMod val="50000"/>
                  </a:schemeClr>
                </a:solidFill>
                <a:latin typeface="Helvetica Light"/>
                <a:ea typeface="+mn-ea"/>
                <a:cs typeface="Helvetica Light"/>
              </a:defRPr>
            </a:lvl1pPr>
            <a:lvl2pPr marL="742950" indent="-285750" algn="l" defTabSz="457200" rtl="0" eaLnBrk="1" latinLnBrk="0" hangingPunct="1">
              <a:spcBef>
                <a:spcPct val="20000"/>
              </a:spcBef>
              <a:buClr>
                <a:srgbClr val="FFBF35"/>
              </a:buClr>
              <a:buFont typeface="Arial" panose="020B0604020202020204" pitchFamily="34" charset="0"/>
              <a:buChar char="•"/>
              <a:defRPr sz="2400" b="0" i="0" kern="1200">
                <a:solidFill>
                  <a:schemeClr val="tx1">
                    <a:lumMod val="50000"/>
                  </a:schemeClr>
                </a:solidFill>
                <a:latin typeface="Helvetica Light"/>
                <a:ea typeface="+mn-ea"/>
                <a:cs typeface="Helvetica Light"/>
              </a:defRPr>
            </a:lvl2pPr>
            <a:lvl3pPr marL="1143000" indent="-228600" algn="l" defTabSz="457200" rtl="0" eaLnBrk="1" latinLnBrk="0" hangingPunct="1">
              <a:spcBef>
                <a:spcPct val="20000"/>
              </a:spcBef>
              <a:buClr>
                <a:srgbClr val="FFBF35"/>
              </a:buClr>
              <a:buFont typeface="Arial"/>
              <a:buChar char="•"/>
              <a:defRPr sz="2400" b="0" i="0" kern="1200">
                <a:solidFill>
                  <a:schemeClr val="tx1">
                    <a:lumMod val="50000"/>
                  </a:schemeClr>
                </a:solidFill>
                <a:latin typeface="Helvetica Light"/>
                <a:ea typeface="+mn-ea"/>
                <a:cs typeface="Helvetica Light"/>
              </a:defRPr>
            </a:lvl3pPr>
            <a:lvl4pPr marL="16002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4pPr>
            <a:lvl5pPr marL="20574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			</a:t>
            </a:r>
            <a:r>
              <a:rPr lang="en-US" sz="3600" b="1" dirty="0"/>
              <a:t>Trusts </a:t>
            </a:r>
          </a:p>
          <a:p>
            <a:pPr marL="0" indent="0">
              <a:buNone/>
            </a:pPr>
            <a:endParaRPr lang="en-US" dirty="0"/>
          </a:p>
          <a:p>
            <a:pPr marL="1371600" lvl="3" indent="0">
              <a:buClr>
                <a:srgbClr val="FFFF00"/>
              </a:buClr>
              <a:buNone/>
            </a:pPr>
            <a:r>
              <a:rPr lang="en-US" sz="2800" b="1" dirty="0"/>
              <a:t>Family Members as Trustees</a:t>
            </a:r>
          </a:p>
          <a:p>
            <a:pPr lvl="3">
              <a:buClr>
                <a:srgbClr val="00B050"/>
              </a:buClr>
              <a:buFont typeface="Wingdings" panose="05000000000000000000" pitchFamily="2" charset="2"/>
              <a:buChar char="v"/>
            </a:pPr>
            <a:r>
              <a:rPr lang="en-US" dirty="0"/>
              <a:t>Person familiar with the beneficiary and vice versa</a:t>
            </a:r>
          </a:p>
          <a:p>
            <a:pPr lvl="3">
              <a:buClr>
                <a:srgbClr val="00B050"/>
              </a:buClr>
              <a:buFont typeface="Wingdings" panose="05000000000000000000" pitchFamily="2" charset="2"/>
              <a:buChar char="v"/>
            </a:pPr>
            <a:r>
              <a:rPr lang="en-US" dirty="0"/>
              <a:t>Can rely on other professionals for guidance</a:t>
            </a:r>
          </a:p>
          <a:p>
            <a:pPr lvl="4">
              <a:buClr>
                <a:srgbClr val="00B050"/>
              </a:buClr>
              <a:buFont typeface="Wingdings" panose="05000000000000000000" pitchFamily="2" charset="2"/>
              <a:buChar char="v"/>
            </a:pPr>
            <a:r>
              <a:rPr lang="en-US" dirty="0"/>
              <a:t>Attorneys, CPAs, and Financial Advisors</a:t>
            </a:r>
          </a:p>
          <a:p>
            <a:pPr lvl="3">
              <a:buClr>
                <a:srgbClr val="00B050"/>
              </a:buClr>
              <a:buFont typeface="Wingdings" panose="05000000000000000000" pitchFamily="2" charset="2"/>
              <a:buChar char="v"/>
            </a:pPr>
            <a:r>
              <a:rPr lang="en-US" dirty="0"/>
              <a:t>May or may not take a fee</a:t>
            </a:r>
          </a:p>
          <a:p>
            <a:pPr lvl="3">
              <a:buClr>
                <a:srgbClr val="FFFF00"/>
              </a:buClr>
              <a:buFont typeface="Wingdings" panose="05000000000000000000" pitchFamily="2" charset="2"/>
              <a:buChar char="v"/>
            </a:pPr>
            <a:endParaRPr lang="en-US" sz="1000" dirty="0"/>
          </a:p>
          <a:p>
            <a:pPr lvl="3">
              <a:buClr>
                <a:srgbClr val="FF0000"/>
              </a:buClr>
              <a:buFont typeface="Wingdings" panose="05000000000000000000" pitchFamily="2" charset="2"/>
              <a:buChar char="v"/>
            </a:pPr>
            <a:r>
              <a:rPr lang="en-US" dirty="0"/>
              <a:t>Changes dynamic of the relationship</a:t>
            </a:r>
          </a:p>
          <a:p>
            <a:pPr lvl="3">
              <a:buClr>
                <a:srgbClr val="FF0000"/>
              </a:buClr>
              <a:buFont typeface="Wingdings" panose="05000000000000000000" pitchFamily="2" charset="2"/>
              <a:buChar char="v"/>
            </a:pPr>
            <a:r>
              <a:rPr lang="en-US" dirty="0"/>
              <a:t>Inexperience or burdensome</a:t>
            </a:r>
          </a:p>
          <a:p>
            <a:pPr lvl="3">
              <a:buClr>
                <a:srgbClr val="FF0000"/>
              </a:buClr>
              <a:buFont typeface="Wingdings" panose="05000000000000000000" pitchFamily="2" charset="2"/>
              <a:buChar char="v"/>
            </a:pPr>
            <a:r>
              <a:rPr lang="en-US" dirty="0"/>
              <a:t>Will they survive the beneficiary</a:t>
            </a:r>
          </a:p>
          <a:p>
            <a:pPr lvl="3">
              <a:buClr>
                <a:srgbClr val="FFFF00"/>
              </a:buClr>
              <a:buFont typeface="Wingdings" panose="05000000000000000000" pitchFamily="2" charset="2"/>
              <a:buChar char="v"/>
            </a:pPr>
            <a:endParaRPr lang="en-US" dirty="0"/>
          </a:p>
          <a:p>
            <a:pPr marL="0" indent="0">
              <a:buNone/>
            </a:pPr>
            <a:r>
              <a:rPr lang="en-US" sz="2000" dirty="0"/>
              <a:t>		</a:t>
            </a:r>
          </a:p>
          <a:p>
            <a:pPr marL="1828800" lvl="4" indent="0">
              <a:buClr>
                <a:srgbClr val="FFFF00"/>
              </a:buClr>
              <a:buNone/>
            </a:pPr>
            <a:endParaRPr lang="en-US" dirty="0"/>
          </a:p>
          <a:p>
            <a:pPr marL="1828800" lvl="4" indent="0">
              <a:buClr>
                <a:srgbClr val="FFFF00"/>
              </a:buClr>
              <a:buNone/>
            </a:pPr>
            <a:r>
              <a:rPr lang="en-US" dirty="0"/>
              <a:t>	</a:t>
            </a:r>
          </a:p>
        </p:txBody>
      </p:sp>
      <p:sp>
        <p:nvSpPr>
          <p:cNvPr id="8" name="Rectangle 7"/>
          <p:cNvSpPr/>
          <p:nvPr/>
        </p:nvSpPr>
        <p:spPr>
          <a:xfrm>
            <a:off x="1472656" y="1901130"/>
            <a:ext cx="7598457"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103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tint val="95000"/>
              <a:satMod val="170000"/>
            </a:schemeClr>
          </a:solidFill>
          <a:ln>
            <a:noFill/>
          </a:ln>
          <a:effectLst/>
        </p:spPr>
      </p:sp>
      <p:grpSp>
        <p:nvGrpSpPr>
          <p:cNvPr id="9" name="Group 8" title="intersecting circles">
            <a:extLst>
              <a:ext uri="{FF2B5EF4-FFF2-40B4-BE49-F238E27FC236}">
                <a16:creationId xmlns:a16="http://schemas.microsoft.com/office/drawing/2014/main" id="{D2C4BFA1-2075-4901-9E24-E41D1FDD51FD}"/>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66610" y="498348"/>
            <a:ext cx="7426998" cy="5861304"/>
            <a:chOff x="1155481" y="498348"/>
            <a:chExt cx="9902663" cy="5861304"/>
          </a:xfrm>
        </p:grpSpPr>
        <p:sp>
          <p:nvSpPr>
            <p:cNvPr id="10" name="Oval 5"/>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sp>
        <p:sp>
          <p:nvSpPr>
            <p:cNvPr id="11" name="Oval 10"/>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sp>
        <p:sp>
          <p:nvSpPr>
            <p:cNvPr id="12" name="Oval 5"/>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sp>
      </p:grpSp>
      <p:sp>
        <p:nvSpPr>
          <p:cNvPr id="14" name="Rectangle 13" title="ribbon">
            <a:extLst>
              <a:ext uri="{FF2B5EF4-FFF2-40B4-BE49-F238E27FC236}">
                <a16:creationId xmlns:a16="http://schemas.microsoft.com/office/drawing/2014/main" id="{053FB2EE-284F-4C87-AB3D-BBF87A9FAB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9144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43000" y="2776538"/>
            <a:ext cx="6858000" cy="1381188"/>
          </a:xfrm>
        </p:spPr>
        <p:txBody>
          <a:bodyPr vert="horz" lIns="91440" tIns="45720" rIns="91440" bIns="45720" rtlCol="0" anchor="ctr">
            <a:normAutofit/>
          </a:bodyPr>
          <a:lstStyle/>
          <a:p>
            <a:pPr algn="ctr" defTabSz="914400"/>
            <a:r>
              <a:rPr lang="en-US" sz="3500" b="1" kern="1200" dirty="0">
                <a:solidFill>
                  <a:schemeClr val="bg2"/>
                </a:solidFill>
                <a:latin typeface="+mj-lt"/>
                <a:ea typeface="+mj-ea"/>
                <a:cs typeface="+mj-cs"/>
              </a:rPr>
              <a:t>11 seconds</a:t>
            </a:r>
          </a:p>
        </p:txBody>
      </p:sp>
      <p:sp>
        <p:nvSpPr>
          <p:cNvPr id="4" name="Slide Number Placeholder 3"/>
          <p:cNvSpPr>
            <a:spLocks noGrp="1"/>
          </p:cNvSpPr>
          <p:nvPr>
            <p:ph type="sldNum" sz="quarter" idx="12"/>
          </p:nvPr>
        </p:nvSpPr>
        <p:spPr/>
        <p:txBody>
          <a:bodyPr/>
          <a:lstStyle/>
          <a:p>
            <a:fld id="{C970734A-423D-42B4-B7B4-439841F8D32A}" type="slidenum">
              <a:rPr lang="en-US" smtClean="0"/>
              <a:t>2</a:t>
            </a:fld>
            <a:endParaRPr lang="en-US"/>
          </a:p>
        </p:txBody>
      </p:sp>
    </p:spTree>
    <p:extLst>
      <p:ext uri="{BB962C8B-B14F-4D97-AF65-F5344CB8AC3E}">
        <p14:creationId xmlns:p14="http://schemas.microsoft.com/office/powerpoint/2010/main" val="1326382888"/>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p:cNvSpPr txBox="1">
            <a:spLocks/>
          </p:cNvSpPr>
          <p:nvPr/>
        </p:nvSpPr>
        <p:spPr>
          <a:xfrm>
            <a:off x="0" y="1195134"/>
            <a:ext cx="9144000" cy="949049"/>
          </a:xfrm>
          <a:prstGeom prst="rect">
            <a:avLst/>
          </a:prstGeom>
          <a:solidFill>
            <a:srgbClr val="FFFF00">
              <a:alpha val="50000"/>
            </a:srgbClr>
          </a:solidFill>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Clr>
                <a:srgbClr val="FFBF35"/>
              </a:buClr>
              <a:buFont typeface="Arial"/>
              <a:buChar char="•"/>
              <a:defRPr sz="3200" b="0" i="0" kern="1200">
                <a:solidFill>
                  <a:schemeClr val="tx1">
                    <a:lumMod val="50000"/>
                  </a:schemeClr>
                </a:solidFill>
                <a:latin typeface="Helvetica Light"/>
                <a:ea typeface="+mn-ea"/>
                <a:cs typeface="Helvetica Light"/>
              </a:defRPr>
            </a:lvl1pPr>
            <a:lvl2pPr marL="742950" indent="-285750" algn="l" defTabSz="457200" rtl="0" eaLnBrk="1" latinLnBrk="0" hangingPunct="1">
              <a:spcBef>
                <a:spcPct val="20000"/>
              </a:spcBef>
              <a:buClr>
                <a:srgbClr val="FFBF35"/>
              </a:buClr>
              <a:buFont typeface="Arial" panose="020B0604020202020204" pitchFamily="34" charset="0"/>
              <a:buChar char="•"/>
              <a:defRPr sz="2400" b="0" i="0" kern="1200">
                <a:solidFill>
                  <a:schemeClr val="tx1">
                    <a:lumMod val="50000"/>
                  </a:schemeClr>
                </a:solidFill>
                <a:latin typeface="Helvetica Light"/>
                <a:ea typeface="+mn-ea"/>
                <a:cs typeface="Helvetica Light"/>
              </a:defRPr>
            </a:lvl2pPr>
            <a:lvl3pPr marL="1143000" indent="-228600" algn="l" defTabSz="457200" rtl="0" eaLnBrk="1" latinLnBrk="0" hangingPunct="1">
              <a:spcBef>
                <a:spcPct val="20000"/>
              </a:spcBef>
              <a:buClr>
                <a:srgbClr val="FFBF35"/>
              </a:buClr>
              <a:buFont typeface="Arial"/>
              <a:buChar char="•"/>
              <a:defRPr sz="2400" b="0" i="0" kern="1200">
                <a:solidFill>
                  <a:schemeClr val="tx1">
                    <a:lumMod val="50000"/>
                  </a:schemeClr>
                </a:solidFill>
                <a:latin typeface="Helvetica Light"/>
                <a:ea typeface="+mn-ea"/>
                <a:cs typeface="Helvetica Light"/>
              </a:defRPr>
            </a:lvl3pPr>
            <a:lvl4pPr marL="16002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4pPr>
            <a:lvl5pPr marL="20574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			</a:t>
            </a:r>
            <a:r>
              <a:rPr lang="en-US" sz="3600" b="1" dirty="0"/>
              <a:t>Trusts </a:t>
            </a:r>
          </a:p>
          <a:p>
            <a:pPr marL="0" indent="0">
              <a:buNone/>
            </a:pPr>
            <a:endParaRPr lang="en-US" dirty="0"/>
          </a:p>
          <a:p>
            <a:pPr marL="1371600" lvl="3" indent="0">
              <a:buClr>
                <a:srgbClr val="FFFF00"/>
              </a:buClr>
              <a:buNone/>
            </a:pPr>
            <a:r>
              <a:rPr lang="en-US" sz="2800" b="1" dirty="0"/>
              <a:t>Attorneys or Other Professionals as Trustees</a:t>
            </a:r>
          </a:p>
          <a:p>
            <a:pPr lvl="3">
              <a:buClr>
                <a:srgbClr val="00B050"/>
              </a:buClr>
              <a:buFont typeface="Wingdings" panose="05000000000000000000" pitchFamily="2" charset="2"/>
              <a:buChar char="v"/>
            </a:pPr>
            <a:r>
              <a:rPr lang="en-US" dirty="0"/>
              <a:t>Experience managing trusts or working with beneficiaries</a:t>
            </a:r>
          </a:p>
          <a:p>
            <a:pPr lvl="3">
              <a:buClr>
                <a:srgbClr val="00B050"/>
              </a:buClr>
              <a:buFont typeface="Wingdings" panose="05000000000000000000" pitchFamily="2" charset="2"/>
              <a:buChar char="v"/>
            </a:pPr>
            <a:r>
              <a:rPr lang="en-US" dirty="0"/>
              <a:t>May have their own professional responsibility standards</a:t>
            </a:r>
          </a:p>
          <a:p>
            <a:pPr lvl="3">
              <a:buClr>
                <a:srgbClr val="00B050"/>
              </a:buClr>
              <a:buFont typeface="Wingdings" panose="05000000000000000000" pitchFamily="2" charset="2"/>
              <a:buChar char="v"/>
            </a:pPr>
            <a:r>
              <a:rPr lang="en-US" dirty="0"/>
              <a:t>Avoid family conflict</a:t>
            </a:r>
          </a:p>
          <a:p>
            <a:pPr lvl="3">
              <a:buClr>
                <a:srgbClr val="FFFF00"/>
              </a:buClr>
              <a:buFont typeface="Wingdings" panose="05000000000000000000" pitchFamily="2" charset="2"/>
              <a:buChar char="v"/>
            </a:pPr>
            <a:endParaRPr lang="en-US" sz="1000" dirty="0"/>
          </a:p>
          <a:p>
            <a:pPr lvl="3">
              <a:buClr>
                <a:srgbClr val="FF0000"/>
              </a:buClr>
              <a:buFont typeface="Wingdings" panose="05000000000000000000" pitchFamily="2" charset="2"/>
              <a:buChar char="v"/>
            </a:pPr>
            <a:r>
              <a:rPr lang="en-US" dirty="0"/>
              <a:t>Fees</a:t>
            </a:r>
          </a:p>
          <a:p>
            <a:pPr lvl="3">
              <a:buClr>
                <a:srgbClr val="FF0000"/>
              </a:buClr>
              <a:buFont typeface="Wingdings" panose="05000000000000000000" pitchFamily="2" charset="2"/>
              <a:buChar char="v"/>
            </a:pPr>
            <a:r>
              <a:rPr lang="en-US" dirty="0"/>
              <a:t>Not familiar with beneficiary or family history</a:t>
            </a:r>
          </a:p>
          <a:p>
            <a:pPr lvl="3">
              <a:buClr>
                <a:srgbClr val="FF0000"/>
              </a:buClr>
              <a:buFont typeface="Wingdings" panose="05000000000000000000" pitchFamily="2" charset="2"/>
              <a:buChar char="v"/>
            </a:pPr>
            <a:r>
              <a:rPr lang="en-US" dirty="0"/>
              <a:t>Long term continuity</a:t>
            </a:r>
          </a:p>
          <a:p>
            <a:pPr lvl="3">
              <a:buClr>
                <a:srgbClr val="FFFF00"/>
              </a:buClr>
              <a:buFont typeface="Wingdings" panose="05000000000000000000" pitchFamily="2" charset="2"/>
              <a:buChar char="v"/>
            </a:pPr>
            <a:endParaRPr lang="en-US" dirty="0"/>
          </a:p>
          <a:p>
            <a:pPr marL="0" indent="0">
              <a:buNone/>
            </a:pPr>
            <a:r>
              <a:rPr lang="en-US" sz="2000" dirty="0"/>
              <a:t>		</a:t>
            </a:r>
          </a:p>
          <a:p>
            <a:pPr marL="1828800" lvl="4" indent="0">
              <a:buClr>
                <a:srgbClr val="FFFF00"/>
              </a:buClr>
              <a:buNone/>
            </a:pPr>
            <a:endParaRPr lang="en-US" dirty="0"/>
          </a:p>
          <a:p>
            <a:pPr marL="1828800" lvl="4" indent="0">
              <a:buClr>
                <a:srgbClr val="FFFF00"/>
              </a:buClr>
              <a:buNone/>
            </a:pPr>
            <a:r>
              <a:rPr lang="en-US" dirty="0"/>
              <a:t>	</a:t>
            </a:r>
          </a:p>
        </p:txBody>
      </p:sp>
      <p:sp>
        <p:nvSpPr>
          <p:cNvPr id="8" name="Rectangle 7"/>
          <p:cNvSpPr/>
          <p:nvPr/>
        </p:nvSpPr>
        <p:spPr>
          <a:xfrm>
            <a:off x="1472656" y="1901130"/>
            <a:ext cx="7598457"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2317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p:cNvSpPr txBox="1">
            <a:spLocks/>
          </p:cNvSpPr>
          <p:nvPr/>
        </p:nvSpPr>
        <p:spPr>
          <a:xfrm>
            <a:off x="0" y="1195134"/>
            <a:ext cx="9144000" cy="949049"/>
          </a:xfrm>
          <a:prstGeom prst="rect">
            <a:avLst/>
          </a:prstGeom>
          <a:solidFill>
            <a:srgbClr val="FFFF00">
              <a:alpha val="50000"/>
            </a:srgbClr>
          </a:solidFill>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Clr>
                <a:srgbClr val="FFBF35"/>
              </a:buClr>
              <a:buFont typeface="Arial"/>
              <a:buChar char="•"/>
              <a:defRPr sz="3200" b="0" i="0" kern="1200">
                <a:solidFill>
                  <a:schemeClr val="tx1">
                    <a:lumMod val="50000"/>
                  </a:schemeClr>
                </a:solidFill>
                <a:latin typeface="Helvetica Light"/>
                <a:ea typeface="+mn-ea"/>
                <a:cs typeface="Helvetica Light"/>
              </a:defRPr>
            </a:lvl1pPr>
            <a:lvl2pPr marL="742950" indent="-285750" algn="l" defTabSz="457200" rtl="0" eaLnBrk="1" latinLnBrk="0" hangingPunct="1">
              <a:spcBef>
                <a:spcPct val="20000"/>
              </a:spcBef>
              <a:buClr>
                <a:srgbClr val="FFBF35"/>
              </a:buClr>
              <a:buFont typeface="Arial" panose="020B0604020202020204" pitchFamily="34" charset="0"/>
              <a:buChar char="•"/>
              <a:defRPr sz="2400" b="0" i="0" kern="1200">
                <a:solidFill>
                  <a:schemeClr val="tx1">
                    <a:lumMod val="50000"/>
                  </a:schemeClr>
                </a:solidFill>
                <a:latin typeface="Helvetica Light"/>
                <a:ea typeface="+mn-ea"/>
                <a:cs typeface="Helvetica Light"/>
              </a:defRPr>
            </a:lvl2pPr>
            <a:lvl3pPr marL="1143000" indent="-228600" algn="l" defTabSz="457200" rtl="0" eaLnBrk="1" latinLnBrk="0" hangingPunct="1">
              <a:spcBef>
                <a:spcPct val="20000"/>
              </a:spcBef>
              <a:buClr>
                <a:srgbClr val="FFBF35"/>
              </a:buClr>
              <a:buFont typeface="Arial"/>
              <a:buChar char="•"/>
              <a:defRPr sz="2400" b="0" i="0" kern="1200">
                <a:solidFill>
                  <a:schemeClr val="tx1">
                    <a:lumMod val="50000"/>
                  </a:schemeClr>
                </a:solidFill>
                <a:latin typeface="Helvetica Light"/>
                <a:ea typeface="+mn-ea"/>
                <a:cs typeface="Helvetica Light"/>
              </a:defRPr>
            </a:lvl3pPr>
            <a:lvl4pPr marL="16002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4pPr>
            <a:lvl5pPr marL="2057400" indent="-228600" algn="l" defTabSz="457200" rtl="0" eaLnBrk="1" latinLnBrk="0" hangingPunct="1">
              <a:spcBef>
                <a:spcPct val="20000"/>
              </a:spcBef>
              <a:buClr>
                <a:srgbClr val="FFBF35"/>
              </a:buClr>
              <a:buFont typeface="Arial" panose="020B0604020202020204" pitchFamily="34" charset="0"/>
              <a:buChar char="•"/>
              <a:defRPr sz="2000" b="0" i="0" kern="1200">
                <a:solidFill>
                  <a:schemeClr val="tx1">
                    <a:lumMod val="50000"/>
                  </a:schemeClr>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			</a:t>
            </a:r>
            <a:r>
              <a:rPr lang="en-US" sz="3600" b="1" dirty="0"/>
              <a:t>Trusts </a:t>
            </a:r>
          </a:p>
          <a:p>
            <a:pPr marL="0" indent="0">
              <a:buNone/>
            </a:pPr>
            <a:endParaRPr lang="en-US" dirty="0"/>
          </a:p>
          <a:p>
            <a:pPr marL="1371600" lvl="3" indent="0">
              <a:buClr>
                <a:srgbClr val="FFFF00"/>
              </a:buClr>
              <a:buNone/>
            </a:pPr>
            <a:r>
              <a:rPr lang="en-US" sz="2800" b="1" dirty="0"/>
              <a:t>Financial Institutions as Trustees</a:t>
            </a:r>
          </a:p>
          <a:p>
            <a:pPr lvl="3">
              <a:buClr>
                <a:srgbClr val="00B050"/>
              </a:buClr>
              <a:buFont typeface="Wingdings" panose="05000000000000000000" pitchFamily="2" charset="2"/>
              <a:buChar char="v"/>
            </a:pPr>
            <a:r>
              <a:rPr lang="en-US" dirty="0"/>
              <a:t>Trust Department with dedicated professionals</a:t>
            </a:r>
          </a:p>
          <a:p>
            <a:pPr lvl="3">
              <a:buClr>
                <a:srgbClr val="00B050"/>
              </a:buClr>
              <a:buFont typeface="Wingdings" panose="05000000000000000000" pitchFamily="2" charset="2"/>
              <a:buChar char="v"/>
            </a:pPr>
            <a:r>
              <a:rPr lang="en-US" dirty="0"/>
              <a:t>May have their own professional responsibility standards</a:t>
            </a:r>
          </a:p>
          <a:p>
            <a:pPr lvl="3">
              <a:buClr>
                <a:srgbClr val="00B050"/>
              </a:buClr>
              <a:buFont typeface="Wingdings" panose="05000000000000000000" pitchFamily="2" charset="2"/>
              <a:buChar char="v"/>
            </a:pPr>
            <a:r>
              <a:rPr lang="en-US" dirty="0"/>
              <a:t>Avoid family conflict</a:t>
            </a:r>
          </a:p>
          <a:p>
            <a:pPr lvl="3">
              <a:buClr>
                <a:srgbClr val="00B050"/>
              </a:buClr>
              <a:buFont typeface="Wingdings" panose="05000000000000000000" pitchFamily="2" charset="2"/>
              <a:buChar char="v"/>
            </a:pPr>
            <a:r>
              <a:rPr lang="en-US" dirty="0"/>
              <a:t>Long Term Continuity</a:t>
            </a:r>
          </a:p>
          <a:p>
            <a:pPr lvl="3">
              <a:buClr>
                <a:srgbClr val="FFFF00"/>
              </a:buClr>
              <a:buFont typeface="Wingdings" panose="05000000000000000000" pitchFamily="2" charset="2"/>
              <a:buChar char="v"/>
            </a:pPr>
            <a:endParaRPr lang="en-US" sz="1000" dirty="0"/>
          </a:p>
          <a:p>
            <a:pPr lvl="3">
              <a:buClr>
                <a:srgbClr val="FF0000"/>
              </a:buClr>
              <a:buFont typeface="Wingdings" panose="05000000000000000000" pitchFamily="2" charset="2"/>
              <a:buChar char="v"/>
            </a:pPr>
            <a:r>
              <a:rPr lang="en-US" dirty="0"/>
              <a:t>Minimum balance</a:t>
            </a:r>
          </a:p>
          <a:p>
            <a:pPr lvl="3">
              <a:buClr>
                <a:srgbClr val="FF0000"/>
              </a:buClr>
              <a:buFont typeface="Wingdings" panose="05000000000000000000" pitchFamily="2" charset="2"/>
              <a:buChar char="v"/>
            </a:pPr>
            <a:r>
              <a:rPr lang="en-US" dirty="0"/>
              <a:t>Fees</a:t>
            </a:r>
          </a:p>
          <a:p>
            <a:pPr lvl="3">
              <a:buClr>
                <a:srgbClr val="FF0000"/>
              </a:buClr>
              <a:buFont typeface="Wingdings" panose="05000000000000000000" pitchFamily="2" charset="2"/>
              <a:buChar char="v"/>
            </a:pPr>
            <a:r>
              <a:rPr lang="en-US" dirty="0"/>
              <a:t>Not familiar with beneficiary or family history</a:t>
            </a:r>
          </a:p>
          <a:p>
            <a:pPr lvl="3">
              <a:buClr>
                <a:srgbClr val="FFFF00"/>
              </a:buClr>
              <a:buFont typeface="Wingdings" panose="05000000000000000000" pitchFamily="2" charset="2"/>
              <a:buChar char="v"/>
            </a:pPr>
            <a:endParaRPr lang="en-US" dirty="0"/>
          </a:p>
          <a:p>
            <a:pPr marL="0" indent="0">
              <a:buNone/>
            </a:pPr>
            <a:r>
              <a:rPr lang="en-US" sz="2000" dirty="0"/>
              <a:t>		</a:t>
            </a:r>
          </a:p>
          <a:p>
            <a:pPr marL="1828800" lvl="4" indent="0">
              <a:buClr>
                <a:srgbClr val="FFFF00"/>
              </a:buClr>
              <a:buNone/>
            </a:pPr>
            <a:endParaRPr lang="en-US" dirty="0"/>
          </a:p>
          <a:p>
            <a:pPr marL="1828800" lvl="4" indent="0">
              <a:buClr>
                <a:srgbClr val="FFFF00"/>
              </a:buClr>
              <a:buNone/>
            </a:pPr>
            <a:r>
              <a:rPr lang="en-US" dirty="0"/>
              <a:t>	</a:t>
            </a:r>
          </a:p>
        </p:txBody>
      </p:sp>
      <p:sp>
        <p:nvSpPr>
          <p:cNvPr id="8" name="Rectangle 7"/>
          <p:cNvSpPr/>
          <p:nvPr/>
        </p:nvSpPr>
        <p:spPr>
          <a:xfrm>
            <a:off x="1472656" y="1901130"/>
            <a:ext cx="7598457"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2827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5" name="Picture 4" descr="The background image shows what appears to be 3 generations of family. In the foreground a white man, who we assume to be a grandfather, is smiling at the camera. He has white hair and is wearing a button down and sweater vest. In the background, you see what we assume to be is his daughter and grandson. The daughter is a white woman with blonde hair. She is wearing a gray sweater and smiling at the camera. Her son is leaning on her shoulder. He is a white boy who appears to be approximately 9 years old. He is wearing a blue t-shirt and smiling."/>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20" y="10"/>
            <a:ext cx="9143980" cy="6857990"/>
          </a:xfrm>
          <a:prstGeom prst="rect">
            <a:avLst/>
          </a:prstGeom>
        </p:spPr>
      </p:pic>
      <p:sp>
        <p:nvSpPr>
          <p:cNvPr id="12" name="Rectangle 11">
            <a:extLst>
              <a:ext uri="{FF2B5EF4-FFF2-40B4-BE49-F238E27FC236}">
                <a16:creationId xmlns:a16="http://schemas.microsoft.com/office/drawing/2014/main" id="{724CD679-7405-4CD3-A92A-9469F279A59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6"/>
            <a:ext cx="430169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p:cNvSpPr>
            <a:spLocks noGrp="1"/>
          </p:cNvSpPr>
          <p:nvPr>
            <p:ph sz="half" idx="1"/>
          </p:nvPr>
        </p:nvSpPr>
        <p:spPr>
          <a:xfrm>
            <a:off x="435435" y="2304325"/>
            <a:ext cx="3926618" cy="3773010"/>
          </a:xfrm>
        </p:spPr>
        <p:txBody>
          <a:bodyPr vert="horz" lIns="91440" tIns="45720" rIns="91440" bIns="45720" rtlCol="0">
            <a:normAutofit lnSpcReduction="10000"/>
          </a:bodyPr>
          <a:lstStyle/>
          <a:p>
            <a:pPr lvl="0" indent="-228600" defTabSz="914400">
              <a:buFont typeface="Arial" panose="020B0604020202020204" pitchFamily="34" charset="0"/>
              <a:buChar char="•"/>
            </a:pPr>
            <a:r>
              <a:rPr lang="en-US" sz="2200" dirty="0"/>
              <a:t>Confirm the official titling of the account owners</a:t>
            </a:r>
          </a:p>
          <a:p>
            <a:pPr lvl="0" indent="-228600" defTabSz="914400">
              <a:buFont typeface="Arial" panose="020B0604020202020204" pitchFamily="34" charset="0"/>
              <a:buChar char="•"/>
            </a:pPr>
            <a:r>
              <a:rPr lang="en-US" sz="2200" dirty="0"/>
              <a:t>Review beneficiaries and contingent beneficiaries on accounts</a:t>
            </a:r>
          </a:p>
          <a:p>
            <a:pPr lvl="0" indent="-228600" defTabSz="914400">
              <a:buFont typeface="Arial" panose="020B0604020202020204" pitchFamily="34" charset="0"/>
              <a:buChar char="•"/>
            </a:pPr>
            <a:r>
              <a:rPr lang="en-US" sz="2200" dirty="0"/>
              <a:t>Confirm the care recipient’s desires and needs are followed</a:t>
            </a:r>
          </a:p>
          <a:p>
            <a:pPr lvl="0" indent="-228600" defTabSz="914400">
              <a:buFont typeface="Arial" panose="020B0604020202020204" pitchFamily="34" charset="0"/>
              <a:buChar char="•"/>
            </a:pPr>
            <a:r>
              <a:rPr lang="en-US" sz="2200" dirty="0"/>
              <a:t>Do this for insurance, annuities, pensions, investments, and bank accounts</a:t>
            </a:r>
          </a:p>
          <a:p>
            <a:pPr lvl="0" indent="-228600" defTabSz="914400">
              <a:buFont typeface="Arial" panose="020B0604020202020204" pitchFamily="34" charset="0"/>
              <a:buChar char="•"/>
            </a:pPr>
            <a:r>
              <a:rPr lang="en-US" sz="2200" dirty="0"/>
              <a:t>Mistakes often found</a:t>
            </a:r>
          </a:p>
        </p:txBody>
      </p:sp>
      <p:sp>
        <p:nvSpPr>
          <p:cNvPr id="3" name="TextBox 2"/>
          <p:cNvSpPr txBox="1"/>
          <p:nvPr/>
        </p:nvSpPr>
        <p:spPr>
          <a:xfrm>
            <a:off x="446103" y="640263"/>
            <a:ext cx="3915950" cy="1344975"/>
          </a:xfrm>
          <a:prstGeom prst="rect">
            <a:avLst/>
          </a:prstGeom>
        </p:spPr>
        <p:txBody>
          <a:bodyPr vert="horz" lIns="91440" tIns="45720" rIns="91440" bIns="45720" rtlCol="0" anchor="ctr">
            <a:noAutofit/>
          </a:bodyPr>
          <a:lstStyle/>
          <a:p>
            <a:pPr>
              <a:spcBef>
                <a:spcPct val="0"/>
              </a:spcBef>
            </a:pPr>
            <a:r>
              <a:rPr lang="en-US" sz="3200" dirty="0">
                <a:latin typeface="+mj-lt"/>
                <a:ea typeface="+mj-ea"/>
                <a:cs typeface="+mj-cs"/>
              </a:rPr>
              <a:t>Review Titling and Beneficiaries on </a:t>
            </a:r>
          </a:p>
          <a:p>
            <a:pPr>
              <a:spcBef>
                <a:spcPct val="0"/>
              </a:spcBef>
            </a:pPr>
            <a:r>
              <a:rPr lang="en-US" sz="3200" dirty="0">
                <a:latin typeface="+mj-lt"/>
                <a:ea typeface="+mj-ea"/>
                <a:cs typeface="+mj-cs"/>
              </a:rPr>
              <a:t>All Accounts </a:t>
            </a:r>
          </a:p>
        </p:txBody>
      </p:sp>
      <p:sp>
        <p:nvSpPr>
          <p:cNvPr id="6" name="Slide Number Placeholder 5"/>
          <p:cNvSpPr>
            <a:spLocks noGrp="1"/>
          </p:cNvSpPr>
          <p:nvPr>
            <p:ph type="sldNum" sz="quarter" idx="12"/>
          </p:nvPr>
        </p:nvSpPr>
        <p:spPr/>
        <p:txBody>
          <a:bodyPr/>
          <a:lstStyle/>
          <a:p>
            <a:fld id="{C970734A-423D-42B4-B7B4-439841F8D32A}" type="slidenum">
              <a:rPr lang="en-US" smtClean="0"/>
              <a:t>22</a:t>
            </a:fld>
            <a:endParaRPr lang="en-US"/>
          </a:p>
        </p:txBody>
      </p:sp>
    </p:spTree>
    <p:extLst>
      <p:ext uri="{BB962C8B-B14F-4D97-AF65-F5344CB8AC3E}">
        <p14:creationId xmlns:p14="http://schemas.microsoft.com/office/powerpoint/2010/main" val="85965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609600" y="381000"/>
            <a:ext cx="8134350" cy="4351338"/>
          </a:xfrm>
        </p:spPr>
        <p:txBody>
          <a:bodyPr/>
          <a:lstStyle/>
          <a:p>
            <a:pPr marL="0" indent="0" algn="ctr">
              <a:buNone/>
            </a:pPr>
            <a:r>
              <a:rPr lang="en-US" sz="3600" b="1" dirty="0">
                <a:latin typeface="+mj-lt"/>
                <a:ea typeface="Arial" charset="0"/>
                <a:cs typeface="Arial" charset="0"/>
              </a:rPr>
              <a:t>FINANCIAL</a:t>
            </a:r>
            <a:endParaRPr lang="en-US" sz="3300" b="1" dirty="0">
              <a:latin typeface="+mj-lt"/>
              <a:ea typeface="Arial" charset="0"/>
              <a:cs typeface="Arial" charset="0"/>
            </a:endParaRPr>
          </a:p>
        </p:txBody>
      </p:sp>
      <p:pic>
        <p:nvPicPr>
          <p:cNvPr id="2" name="Picture 1" descr="This image shows a calculator, a sharpened pencil, a stack of $50 bills and some loose change."/>
          <p:cNvPicPr>
            <a:picLocks noChangeAspect="1"/>
          </p:cNvPicPr>
          <p:nvPr/>
        </p:nvPicPr>
        <p:blipFill>
          <a:blip r:embed="rId3"/>
          <a:stretch>
            <a:fillRect/>
          </a:stretch>
        </p:blipFill>
        <p:spPr>
          <a:xfrm>
            <a:off x="304800" y="1295400"/>
            <a:ext cx="8572500" cy="5143500"/>
          </a:xfrm>
          <a:prstGeom prst="rect">
            <a:avLst/>
          </a:prstGeom>
        </p:spPr>
      </p:pic>
      <p:sp>
        <p:nvSpPr>
          <p:cNvPr id="4" name="Slide Number Placeholder 3"/>
          <p:cNvSpPr>
            <a:spLocks noGrp="1"/>
          </p:cNvSpPr>
          <p:nvPr>
            <p:ph type="sldNum" sz="quarter" idx="12"/>
          </p:nvPr>
        </p:nvSpPr>
        <p:spPr/>
        <p:txBody>
          <a:bodyPr/>
          <a:lstStyle/>
          <a:p>
            <a:fld id="{C970734A-423D-42B4-B7B4-439841F8D32A}" type="slidenum">
              <a:rPr lang="en-US" smtClean="0"/>
              <a:t>23</a:t>
            </a:fld>
            <a:endParaRPr lang="en-US"/>
          </a:p>
        </p:txBody>
      </p:sp>
    </p:spTree>
    <p:extLst>
      <p:ext uri="{BB962C8B-B14F-4D97-AF65-F5344CB8AC3E}">
        <p14:creationId xmlns:p14="http://schemas.microsoft.com/office/powerpoint/2010/main" val="1808896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cxnSp>
        <p:nvCxnSpPr>
          <p:cNvPr id="11" name="Straight Connector 10">
            <a:extLst>
              <a:ext uri="{FF2B5EF4-FFF2-40B4-BE49-F238E27FC236}">
                <a16:creationId xmlns:a16="http://schemas.microsoft.com/office/drawing/2014/main" id="{A7F400EE-A8A5-48AF-B4D6-291B52C6F0B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4067626" y="629268"/>
            <a:ext cx="4732020" cy="1286160"/>
          </a:xfrm>
        </p:spPr>
        <p:txBody>
          <a:bodyPr vert="horz" lIns="91440" tIns="45720" rIns="91440" bIns="45720" rtlCol="0" anchor="b">
            <a:noAutofit/>
          </a:bodyPr>
          <a:lstStyle/>
          <a:p>
            <a:pPr defTabSz="914400"/>
            <a:r>
              <a:rPr lang="en-US" sz="3200" dirty="0">
                <a:sym typeface="Garamond"/>
              </a:rPr>
              <a:t>Review </a:t>
            </a:r>
            <a:r>
              <a:rPr lang="en-US" sz="3200" b="0" i="0" u="none" strike="noStrike" cap="none" dirty="0">
                <a:sym typeface="Garamond"/>
              </a:rPr>
              <a:t>the Care Recipient’s </a:t>
            </a:r>
            <a:br>
              <a:rPr lang="en-US" sz="3200" b="0" i="0" u="none" strike="noStrike" cap="none" dirty="0">
                <a:sym typeface="Garamond"/>
              </a:rPr>
            </a:br>
            <a:r>
              <a:rPr lang="en-US" sz="3200" b="0" i="0" u="none" strike="noStrike" cap="none" dirty="0">
                <a:sym typeface="Garamond"/>
              </a:rPr>
              <a:t>Finances and Taxes</a:t>
            </a:r>
            <a:endParaRPr lang="en-US" sz="3200" dirty="0"/>
          </a:p>
        </p:txBody>
      </p:sp>
      <p:sp>
        <p:nvSpPr>
          <p:cNvPr id="2" name="TextBox 1"/>
          <p:cNvSpPr txBox="1"/>
          <p:nvPr/>
        </p:nvSpPr>
        <p:spPr>
          <a:xfrm>
            <a:off x="4067626" y="2438400"/>
            <a:ext cx="4596314" cy="3785419"/>
          </a:xfrm>
          <a:prstGeom prst="rect">
            <a:avLst/>
          </a:prstGeom>
        </p:spPr>
        <p:txBody>
          <a:bodyPr vert="horz" lIns="91440" tIns="45720" rIns="91440" bIns="45720" rtlCol="0">
            <a:normAutofit/>
          </a:bodyPr>
          <a:lstStyle/>
          <a:p>
            <a:pPr marL="342900" lvl="0" indent="-228600">
              <a:lnSpc>
                <a:spcPct val="90000"/>
              </a:lnSpc>
              <a:spcAft>
                <a:spcPts val="600"/>
              </a:spcAft>
              <a:buFont typeface="Arial" panose="020B0604020202020204" pitchFamily="34" charset="0"/>
              <a:buChar char="•"/>
            </a:pPr>
            <a:r>
              <a:rPr lang="en-US" sz="2200" dirty="0"/>
              <a:t>Sources of income</a:t>
            </a:r>
          </a:p>
          <a:p>
            <a:pPr marL="342900" lvl="0" indent="-228600">
              <a:lnSpc>
                <a:spcPct val="90000"/>
              </a:lnSpc>
              <a:spcAft>
                <a:spcPts val="600"/>
              </a:spcAft>
              <a:buFont typeface="Arial" panose="020B0604020202020204" pitchFamily="34" charset="0"/>
              <a:buChar char="•"/>
            </a:pPr>
            <a:r>
              <a:rPr lang="en-US" sz="2200" dirty="0"/>
              <a:t>Recurring expenses, including taxes</a:t>
            </a:r>
          </a:p>
          <a:p>
            <a:pPr marL="342900" lvl="0" indent="-228600">
              <a:lnSpc>
                <a:spcPct val="90000"/>
              </a:lnSpc>
              <a:spcAft>
                <a:spcPts val="600"/>
              </a:spcAft>
              <a:buFont typeface="Arial" panose="020B0604020202020204" pitchFamily="34" charset="0"/>
              <a:buChar char="•"/>
            </a:pPr>
            <a:r>
              <a:rPr lang="en-US" sz="2200" dirty="0"/>
              <a:t>Assets and liabilities</a:t>
            </a:r>
          </a:p>
          <a:p>
            <a:pPr marL="342900" lvl="0" indent="-228600">
              <a:lnSpc>
                <a:spcPct val="90000"/>
              </a:lnSpc>
              <a:spcAft>
                <a:spcPts val="600"/>
              </a:spcAft>
              <a:buFont typeface="Arial" panose="020B0604020202020204" pitchFamily="34" charset="0"/>
              <a:buChar char="•"/>
            </a:pPr>
            <a:r>
              <a:rPr lang="en-US" sz="2200" dirty="0"/>
              <a:t>Financial professionals</a:t>
            </a:r>
          </a:p>
          <a:p>
            <a:pPr marL="800100" lvl="1" indent="-228600">
              <a:lnSpc>
                <a:spcPct val="90000"/>
              </a:lnSpc>
              <a:spcAft>
                <a:spcPts val="600"/>
              </a:spcAft>
              <a:buFont typeface="Arial" panose="020B0604020202020204" pitchFamily="34" charset="0"/>
              <a:buChar char="•"/>
            </a:pPr>
            <a:r>
              <a:rPr lang="en-US" sz="2200" dirty="0"/>
              <a:t>Accountant</a:t>
            </a:r>
          </a:p>
          <a:p>
            <a:pPr marL="800100" lvl="1" indent="-228600">
              <a:lnSpc>
                <a:spcPct val="90000"/>
              </a:lnSpc>
              <a:spcAft>
                <a:spcPts val="600"/>
              </a:spcAft>
              <a:buFont typeface="Arial" panose="020B0604020202020204" pitchFamily="34" charset="0"/>
              <a:buChar char="•"/>
            </a:pPr>
            <a:r>
              <a:rPr lang="en-US" sz="2200" dirty="0"/>
              <a:t>Financial Planner</a:t>
            </a:r>
          </a:p>
          <a:p>
            <a:pPr marL="800100" lvl="1" indent="-228600">
              <a:lnSpc>
                <a:spcPct val="90000"/>
              </a:lnSpc>
              <a:spcAft>
                <a:spcPts val="600"/>
              </a:spcAft>
              <a:buFont typeface="Arial" panose="020B0604020202020204" pitchFamily="34" charset="0"/>
              <a:buChar char="•"/>
            </a:pPr>
            <a:r>
              <a:rPr lang="en-US" sz="2200" dirty="0"/>
              <a:t>Insurance Agent</a:t>
            </a:r>
          </a:p>
          <a:p>
            <a:pPr marL="800100" lvl="1" indent="-228600">
              <a:lnSpc>
                <a:spcPct val="90000"/>
              </a:lnSpc>
              <a:spcAft>
                <a:spcPts val="600"/>
              </a:spcAft>
              <a:buFont typeface="Arial" panose="020B0604020202020204" pitchFamily="34" charset="0"/>
              <a:buChar char="•"/>
            </a:pPr>
            <a:r>
              <a:rPr lang="en-US" sz="2200" dirty="0"/>
              <a:t>Bank Representative</a:t>
            </a:r>
          </a:p>
          <a:p>
            <a:pPr marL="800100" lvl="1" indent="-228600">
              <a:lnSpc>
                <a:spcPct val="90000"/>
              </a:lnSpc>
              <a:spcAft>
                <a:spcPts val="600"/>
              </a:spcAft>
              <a:buFont typeface="Arial" panose="020B0604020202020204" pitchFamily="34" charset="0"/>
              <a:buChar char="•"/>
            </a:pPr>
            <a:r>
              <a:rPr lang="en-US" sz="2200" dirty="0"/>
              <a:t>Others...</a:t>
            </a:r>
          </a:p>
          <a:p>
            <a:pPr indent="-228600">
              <a:lnSpc>
                <a:spcPct val="90000"/>
              </a:lnSpc>
              <a:spcAft>
                <a:spcPts val="600"/>
              </a:spcAft>
              <a:buFont typeface="Arial" panose="020B0604020202020204" pitchFamily="34" charset="0"/>
              <a:buChar char="•"/>
            </a:pPr>
            <a:endParaRPr lang="en-US" sz="1700" dirty="0"/>
          </a:p>
        </p:txBody>
      </p:sp>
      <p:pic>
        <p:nvPicPr>
          <p:cNvPr id="13" name="Picture 12" descr="This image shows an elderly white woman looking stressed and holding her temple. She appears to be viewing a bill or financial statement. She is wearing a blue button-down and a cream colored cardigan."/>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0"/>
            <a:ext cx="4067627" cy="6858000"/>
          </a:xfrm>
          <a:prstGeom prst="rect">
            <a:avLst/>
          </a:prstGeom>
        </p:spPr>
      </p:pic>
      <p:sp>
        <p:nvSpPr>
          <p:cNvPr id="5" name="Slide Number Placeholder 4"/>
          <p:cNvSpPr>
            <a:spLocks noGrp="1"/>
          </p:cNvSpPr>
          <p:nvPr>
            <p:ph type="sldNum" sz="quarter" idx="12"/>
          </p:nvPr>
        </p:nvSpPr>
        <p:spPr/>
        <p:txBody>
          <a:bodyPr/>
          <a:lstStyle/>
          <a:p>
            <a:fld id="{C970734A-423D-42B4-B7B4-439841F8D32A}" type="slidenum">
              <a:rPr lang="en-US" smtClean="0"/>
              <a:t>24</a:t>
            </a:fld>
            <a:endParaRPr lang="en-US" dirty="0"/>
          </a:p>
        </p:txBody>
      </p:sp>
    </p:spTree>
    <p:extLst>
      <p:ext uri="{BB962C8B-B14F-4D97-AF65-F5344CB8AC3E}">
        <p14:creationId xmlns:p14="http://schemas.microsoft.com/office/powerpoint/2010/main" val="3325404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36F400F-DF28-43BC-8D8E-4929793B392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668377"/>
            <a:ext cx="7886700" cy="1325563"/>
          </a:xfrm>
        </p:spPr>
        <p:txBody>
          <a:bodyPr>
            <a:normAutofit/>
          </a:bodyPr>
          <a:lstStyle/>
          <a:p>
            <a:r>
              <a:rPr lang="en-US" sz="3200" dirty="0">
                <a:ea typeface="Arial" charset="0"/>
                <a:cs typeface="Arial" charset="0"/>
              </a:rPr>
              <a:t>Review Income and Expenses</a:t>
            </a:r>
            <a:endParaRPr lang="en-US" sz="3200" dirty="0"/>
          </a:p>
        </p:txBody>
      </p:sp>
      <p:sp>
        <p:nvSpPr>
          <p:cNvPr id="3" name="Content Placeholder 2"/>
          <p:cNvSpPr>
            <a:spLocks noGrp="1"/>
          </p:cNvSpPr>
          <p:nvPr>
            <p:ph sz="half" idx="1"/>
          </p:nvPr>
        </p:nvSpPr>
        <p:spPr>
          <a:xfrm>
            <a:off x="628650" y="2177456"/>
            <a:ext cx="3823335" cy="3795748"/>
          </a:xfrm>
        </p:spPr>
        <p:txBody>
          <a:bodyPr>
            <a:normAutofit/>
          </a:bodyPr>
          <a:lstStyle/>
          <a:p>
            <a:pPr marR="0" lvl="0">
              <a:spcBef>
                <a:spcPts val="0"/>
              </a:spcBef>
              <a:spcAft>
                <a:spcPts val="0"/>
              </a:spcAft>
              <a:tabLst>
                <a:tab pos="457200" algn="l"/>
              </a:tabLst>
            </a:pPr>
            <a:r>
              <a:rPr lang="en-US" sz="2200" dirty="0">
                <a:latin typeface="+mj-lt"/>
                <a:ea typeface="Calibri" charset="0"/>
                <a:cs typeface="Times New Roman" charset="0"/>
              </a:rPr>
              <a:t>Identify sources of income:</a:t>
            </a:r>
          </a:p>
          <a:p>
            <a:pPr marR="0" lvl="0">
              <a:spcBef>
                <a:spcPts val="0"/>
              </a:spcBef>
              <a:spcAft>
                <a:spcPts val="0"/>
              </a:spcAft>
              <a:tabLst>
                <a:tab pos="457200" algn="l"/>
              </a:tabLst>
            </a:pPr>
            <a:endParaRPr lang="en-US" sz="2200" dirty="0">
              <a:latin typeface="Arial" charset="0"/>
              <a:ea typeface="Calibri" charset="0"/>
              <a:cs typeface="Times New Roman" charset="0"/>
            </a:endParaRPr>
          </a:p>
          <a:p>
            <a:pPr marL="800100" lvl="1" indent="-342900">
              <a:buFont typeface="Wingdings" charset="2"/>
              <a:buChar char="ü"/>
              <a:tabLst>
                <a:tab pos="457200" algn="l"/>
              </a:tabLst>
            </a:pPr>
            <a:r>
              <a:rPr lang="en-US" sz="2200" dirty="0">
                <a:latin typeface="+mj-lt"/>
                <a:ea typeface="Calibri" charset="0"/>
                <a:cs typeface="Times New Roman" charset="0"/>
              </a:rPr>
              <a:t>Pensions</a:t>
            </a:r>
          </a:p>
          <a:p>
            <a:pPr marL="800100" lvl="1" indent="-342900">
              <a:buFont typeface="Wingdings" charset="2"/>
              <a:buChar char="ü"/>
              <a:tabLst>
                <a:tab pos="457200" algn="l"/>
              </a:tabLst>
            </a:pPr>
            <a:r>
              <a:rPr lang="en-US" sz="2200" dirty="0">
                <a:latin typeface="+mj-lt"/>
                <a:ea typeface="Calibri" charset="0"/>
                <a:cs typeface="Times New Roman" charset="0"/>
              </a:rPr>
              <a:t>IRAs</a:t>
            </a:r>
          </a:p>
          <a:p>
            <a:pPr marL="800100" lvl="1" indent="-342900">
              <a:buFont typeface="Wingdings" charset="2"/>
              <a:buChar char="ü"/>
              <a:tabLst>
                <a:tab pos="457200" algn="l"/>
              </a:tabLst>
            </a:pPr>
            <a:r>
              <a:rPr lang="en-US" sz="2200" dirty="0">
                <a:latin typeface="+mj-lt"/>
                <a:ea typeface="Calibri" charset="0"/>
                <a:cs typeface="Times New Roman" charset="0"/>
              </a:rPr>
              <a:t>Annuities</a:t>
            </a:r>
          </a:p>
          <a:p>
            <a:pPr marL="800100" lvl="1" indent="-342900">
              <a:buFont typeface="Wingdings" charset="2"/>
              <a:buChar char="ü"/>
              <a:tabLst>
                <a:tab pos="457200" algn="l"/>
              </a:tabLst>
            </a:pPr>
            <a:r>
              <a:rPr lang="en-US" sz="2200" dirty="0">
                <a:latin typeface="+mj-lt"/>
                <a:ea typeface="Calibri" charset="0"/>
                <a:cs typeface="Times New Roman" charset="0"/>
              </a:rPr>
              <a:t>Life insurance</a:t>
            </a:r>
          </a:p>
          <a:p>
            <a:pPr marL="800100" lvl="1" indent="-342900">
              <a:buFont typeface="Wingdings" charset="2"/>
              <a:buChar char="ü"/>
              <a:tabLst>
                <a:tab pos="457200" algn="l"/>
              </a:tabLst>
            </a:pPr>
            <a:r>
              <a:rPr lang="en-US" sz="2200" dirty="0">
                <a:latin typeface="+mj-lt"/>
                <a:ea typeface="Calibri" charset="0"/>
                <a:cs typeface="Times New Roman" charset="0"/>
              </a:rPr>
              <a:t>Investments</a:t>
            </a:r>
          </a:p>
          <a:p>
            <a:pPr marL="800100" lvl="1" indent="-342900">
              <a:buFont typeface="Wingdings" charset="2"/>
              <a:buChar char="ü"/>
              <a:tabLst>
                <a:tab pos="457200" algn="l"/>
              </a:tabLst>
            </a:pPr>
            <a:r>
              <a:rPr lang="en-US" sz="2200" dirty="0">
                <a:latin typeface="+mj-lt"/>
                <a:ea typeface="Calibri" charset="0"/>
                <a:cs typeface="Times New Roman" charset="0"/>
              </a:rPr>
              <a:t>Rental income</a:t>
            </a:r>
          </a:p>
          <a:p>
            <a:pPr marL="800100" lvl="1" indent="-342900">
              <a:buFont typeface="Wingdings" charset="2"/>
              <a:buChar char="ü"/>
              <a:tabLst>
                <a:tab pos="457200" algn="l"/>
              </a:tabLst>
            </a:pPr>
            <a:r>
              <a:rPr lang="en-US" sz="2200" dirty="0">
                <a:latin typeface="+mj-lt"/>
                <a:ea typeface="Calibri" charset="0"/>
                <a:cs typeface="Times New Roman" charset="0"/>
              </a:rPr>
              <a:t>Savings &amp; checking, etc.</a:t>
            </a:r>
          </a:p>
          <a:p>
            <a:endParaRPr lang="en-US" dirty="0"/>
          </a:p>
        </p:txBody>
      </p:sp>
      <p:sp>
        <p:nvSpPr>
          <p:cNvPr id="4" name="Content Placeholder 3"/>
          <p:cNvSpPr>
            <a:spLocks noGrp="1"/>
          </p:cNvSpPr>
          <p:nvPr>
            <p:ph sz="half" idx="2"/>
          </p:nvPr>
        </p:nvSpPr>
        <p:spPr>
          <a:xfrm>
            <a:off x="4692015" y="2057400"/>
            <a:ext cx="3823335" cy="3795748"/>
          </a:xfrm>
        </p:spPr>
        <p:txBody>
          <a:bodyPr>
            <a:normAutofit/>
          </a:bodyPr>
          <a:lstStyle/>
          <a:p>
            <a:pPr lvl="0"/>
            <a:r>
              <a:rPr lang="en-US" sz="2200" dirty="0">
                <a:latin typeface="+mj-lt"/>
                <a:ea typeface="Calibri" charset="0"/>
                <a:cs typeface="Times New Roman" charset="0"/>
              </a:rPr>
              <a:t>Identify expenses:</a:t>
            </a:r>
          </a:p>
          <a:p>
            <a:pPr lvl="0"/>
            <a:endParaRPr lang="en-US" sz="2200" dirty="0">
              <a:latin typeface="Arial" charset="0"/>
              <a:ea typeface="Calibri" charset="0"/>
              <a:cs typeface="Times New Roman" charset="0"/>
            </a:endParaRPr>
          </a:p>
          <a:p>
            <a:pPr marL="742950" lvl="1" indent="-285750">
              <a:buFont typeface="Wingdings" charset="2"/>
              <a:buChar char="ü"/>
            </a:pPr>
            <a:r>
              <a:rPr lang="en-US" sz="2200" dirty="0">
                <a:latin typeface="+mj-lt"/>
                <a:ea typeface="Calibri" charset="0"/>
                <a:cs typeface="Times New Roman" charset="0"/>
              </a:rPr>
              <a:t>Housing</a:t>
            </a:r>
          </a:p>
          <a:p>
            <a:pPr marL="742950" lvl="1" indent="-285750">
              <a:buFont typeface="Wingdings" charset="2"/>
              <a:buChar char="ü"/>
            </a:pPr>
            <a:r>
              <a:rPr lang="en-US" sz="2200" dirty="0">
                <a:latin typeface="+mj-lt"/>
                <a:ea typeface="Calibri" charset="0"/>
                <a:cs typeface="Times New Roman" charset="0"/>
              </a:rPr>
              <a:t>Transportation</a:t>
            </a:r>
          </a:p>
          <a:p>
            <a:pPr marL="742950" lvl="1" indent="-285750">
              <a:buFont typeface="Wingdings" charset="2"/>
              <a:buChar char="ü"/>
            </a:pPr>
            <a:r>
              <a:rPr lang="en-US" sz="2200" dirty="0">
                <a:latin typeface="+mj-lt"/>
                <a:ea typeface="Calibri" charset="0"/>
                <a:cs typeface="Times New Roman" charset="0"/>
              </a:rPr>
              <a:t>Health care</a:t>
            </a:r>
          </a:p>
          <a:p>
            <a:pPr marL="742950" lvl="1" indent="-285750">
              <a:buFont typeface="Wingdings" charset="2"/>
              <a:buChar char="ü"/>
            </a:pPr>
            <a:r>
              <a:rPr lang="en-US" sz="2200" dirty="0">
                <a:latin typeface="+mj-lt"/>
                <a:ea typeface="Calibri" charset="0"/>
                <a:cs typeface="Times New Roman" charset="0"/>
              </a:rPr>
              <a:t>Food</a:t>
            </a:r>
          </a:p>
          <a:p>
            <a:pPr marL="742950" lvl="1" indent="-285750">
              <a:buFont typeface="Wingdings" charset="2"/>
              <a:buChar char="ü"/>
            </a:pPr>
            <a:r>
              <a:rPr lang="en-US" sz="2200" dirty="0">
                <a:latin typeface="+mj-lt"/>
                <a:ea typeface="Calibri" charset="0"/>
                <a:cs typeface="Times New Roman" charset="0"/>
              </a:rPr>
              <a:t>Entertainment</a:t>
            </a:r>
          </a:p>
          <a:p>
            <a:pPr marL="742950" lvl="1" indent="-285750">
              <a:buFont typeface="Wingdings" charset="2"/>
              <a:buChar char="ü"/>
            </a:pPr>
            <a:r>
              <a:rPr lang="en-US" sz="2200" dirty="0">
                <a:latin typeface="+mj-lt"/>
                <a:ea typeface="Calibri" charset="0"/>
                <a:cs typeface="Times New Roman" charset="0"/>
              </a:rPr>
              <a:t>Drugs/medical</a:t>
            </a:r>
          </a:p>
          <a:p>
            <a:pPr lvl="0"/>
            <a:endParaRPr lang="en-US" dirty="0">
              <a:latin typeface="Arial" charset="0"/>
              <a:ea typeface="Calibri" charset="0"/>
              <a:cs typeface="Times New Roman" charset="0"/>
            </a:endParaRPr>
          </a:p>
          <a:p>
            <a:pPr lvl="0"/>
            <a:endParaRPr lang="en-US" dirty="0"/>
          </a:p>
          <a:p>
            <a:endParaRPr lang="en-US" dirty="0"/>
          </a:p>
        </p:txBody>
      </p:sp>
      <p:sp>
        <p:nvSpPr>
          <p:cNvPr id="6" name="Slide Number Placeholder 5"/>
          <p:cNvSpPr>
            <a:spLocks noGrp="1"/>
          </p:cNvSpPr>
          <p:nvPr>
            <p:ph type="sldNum" sz="quarter" idx="12"/>
          </p:nvPr>
        </p:nvSpPr>
        <p:spPr/>
        <p:txBody>
          <a:bodyPr/>
          <a:lstStyle/>
          <a:p>
            <a:fld id="{C970734A-423D-42B4-B7B4-439841F8D32A}" type="slidenum">
              <a:rPr lang="en-US" smtClean="0"/>
              <a:t>25</a:t>
            </a:fld>
            <a:endParaRPr lang="en-US"/>
          </a:p>
        </p:txBody>
      </p:sp>
    </p:spTree>
    <p:extLst>
      <p:ext uri="{BB962C8B-B14F-4D97-AF65-F5344CB8AC3E}">
        <p14:creationId xmlns:p14="http://schemas.microsoft.com/office/powerpoint/2010/main" val="2833974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86696" y="629266"/>
            <a:ext cx="2738601" cy="1676603"/>
          </a:xfrm>
        </p:spPr>
        <p:txBody>
          <a:bodyPr vert="horz" lIns="91440" tIns="45720" rIns="91440" bIns="45720" rtlCol="0" anchor="ctr">
            <a:normAutofit/>
          </a:bodyPr>
          <a:lstStyle/>
          <a:p>
            <a:pPr defTabSz="914400"/>
            <a:r>
              <a:rPr lang="en-US" sz="3200" dirty="0"/>
              <a:t>Review Insurance Policies</a:t>
            </a:r>
          </a:p>
        </p:txBody>
      </p:sp>
      <p:sp>
        <p:nvSpPr>
          <p:cNvPr id="5" name="Content Placeholder 6"/>
          <p:cNvSpPr txBox="1">
            <a:spLocks/>
          </p:cNvSpPr>
          <p:nvPr/>
        </p:nvSpPr>
        <p:spPr>
          <a:xfrm>
            <a:off x="134632" y="2514601"/>
            <a:ext cx="3200400" cy="378541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indent="-228600" defTabSz="914400">
              <a:buFont typeface="Arial" panose="020B0604020202020204" pitchFamily="34" charset="0"/>
              <a:buChar char="•"/>
            </a:pPr>
            <a:r>
              <a:rPr lang="en-US" sz="2200" dirty="0"/>
              <a:t>Health insurance and Medicare </a:t>
            </a:r>
          </a:p>
          <a:p>
            <a:pPr indent="-228600" defTabSz="914400">
              <a:buFont typeface="Arial" panose="020B0604020202020204" pitchFamily="34" charset="0"/>
              <a:buChar char="•"/>
            </a:pPr>
            <a:r>
              <a:rPr lang="en-US" sz="2200" dirty="0"/>
              <a:t>Life insurance </a:t>
            </a:r>
          </a:p>
          <a:p>
            <a:pPr indent="-228600" defTabSz="914400">
              <a:buFont typeface="Arial" panose="020B0604020202020204" pitchFamily="34" charset="0"/>
              <a:buChar char="•"/>
            </a:pPr>
            <a:r>
              <a:rPr lang="en-US" sz="2200" dirty="0"/>
              <a:t>Is there long-term care insurance? </a:t>
            </a:r>
          </a:p>
          <a:p>
            <a:pPr marL="171450" lvl="1" indent="-228600" defTabSz="914400">
              <a:spcBef>
                <a:spcPts val="750"/>
              </a:spcBef>
              <a:buFont typeface="Arial" panose="020B0604020202020204" pitchFamily="34" charset="0"/>
              <a:buChar char="•"/>
            </a:pPr>
            <a:r>
              <a:rPr lang="en-US" sz="2200" dirty="0">
                <a:sym typeface="Garamond"/>
              </a:rPr>
              <a:t>Request in-force illustrations on each life insurance policy to confirm premiums, death benefits, loans and cash value</a:t>
            </a:r>
          </a:p>
        </p:txBody>
      </p:sp>
      <p:pic>
        <p:nvPicPr>
          <p:cNvPr id="3" name="Content Placeholder 2" descr="This image shows a young blonde white woman who we assume is a caregiver helping an elderly couple with some financial documents. "/>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3444766" y="0"/>
            <a:ext cx="5699234" cy="6865883"/>
          </a:xfrm>
        </p:spPr>
      </p:pic>
      <p:sp>
        <p:nvSpPr>
          <p:cNvPr id="4" name="Slide Number Placeholder 3"/>
          <p:cNvSpPr>
            <a:spLocks noGrp="1"/>
          </p:cNvSpPr>
          <p:nvPr>
            <p:ph type="sldNum" sz="quarter" idx="12"/>
          </p:nvPr>
        </p:nvSpPr>
        <p:spPr/>
        <p:txBody>
          <a:bodyPr/>
          <a:lstStyle/>
          <a:p>
            <a:fld id="{C970734A-423D-42B4-B7B4-439841F8D32A}" type="slidenum">
              <a:rPr lang="en-US" smtClean="0"/>
              <a:t>26</a:t>
            </a:fld>
            <a:endParaRPr lang="en-US"/>
          </a:p>
        </p:txBody>
      </p:sp>
    </p:spTree>
    <p:extLst>
      <p:ext uri="{BB962C8B-B14F-4D97-AF65-F5344CB8AC3E}">
        <p14:creationId xmlns:p14="http://schemas.microsoft.com/office/powerpoint/2010/main" val="3678654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381000" y="304800"/>
            <a:ext cx="8134350" cy="762000"/>
          </a:xfrm>
        </p:spPr>
        <p:txBody>
          <a:bodyPr/>
          <a:lstStyle/>
          <a:p>
            <a:pPr marL="0" indent="0" algn="ctr">
              <a:buNone/>
            </a:pPr>
            <a:r>
              <a:rPr lang="en-US" sz="3600" b="1" dirty="0">
                <a:latin typeface="+mj-lt"/>
                <a:ea typeface="Arial" charset="0"/>
                <a:cs typeface="Arial" charset="0"/>
              </a:rPr>
              <a:t>PERSONAL</a:t>
            </a:r>
            <a:endParaRPr lang="en-US" sz="3300" dirty="0">
              <a:latin typeface="+mj-lt"/>
              <a:ea typeface="Arial" charset="0"/>
              <a:cs typeface="Arial" charset="0"/>
            </a:endParaRPr>
          </a:p>
        </p:txBody>
      </p:sp>
      <p:pic>
        <p:nvPicPr>
          <p:cNvPr id="3" name="Picture 2" descr="This image shows the shape of a house with a heart inside of it."/>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86000" y="1066800"/>
            <a:ext cx="4343400" cy="4343400"/>
          </a:xfrm>
          <a:prstGeom prst="rect">
            <a:avLst/>
          </a:prstGeom>
        </p:spPr>
      </p:pic>
      <p:sp>
        <p:nvSpPr>
          <p:cNvPr id="4" name="Slide Number Placeholder 3"/>
          <p:cNvSpPr>
            <a:spLocks noGrp="1"/>
          </p:cNvSpPr>
          <p:nvPr>
            <p:ph type="sldNum" sz="quarter" idx="12"/>
          </p:nvPr>
        </p:nvSpPr>
        <p:spPr/>
        <p:txBody>
          <a:bodyPr/>
          <a:lstStyle/>
          <a:p>
            <a:fld id="{C970734A-423D-42B4-B7B4-439841F8D32A}" type="slidenum">
              <a:rPr lang="en-US" smtClean="0"/>
              <a:t>27</a:t>
            </a:fld>
            <a:endParaRPr lang="en-US"/>
          </a:p>
        </p:txBody>
      </p:sp>
    </p:spTree>
    <p:extLst>
      <p:ext uri="{BB962C8B-B14F-4D97-AF65-F5344CB8AC3E}">
        <p14:creationId xmlns:p14="http://schemas.microsoft.com/office/powerpoint/2010/main" val="2023628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11" name="Picture 10" descr="This image shows an elderly white man. He wearing a comfortable-looking robe, pajamas and sitting in a wheelchair. He is reading a magazine. He appears to be at home."/>
          <p:cNvPicPr>
            <a:picLocks noChangeAspect="1"/>
          </p:cNvPicPr>
          <p:nvPr/>
        </p:nvPicPr>
        <p:blipFill rotWithShape="1">
          <a:blip r:embed="rId3" cstate="screen">
            <a:extLst>
              <a:ext uri="{28A0092B-C50C-407E-A947-70E740481C1C}">
                <a14:useLocalDpi xmlns:a14="http://schemas.microsoft.com/office/drawing/2010/main"/>
              </a:ext>
            </a:extLst>
          </a:blip>
          <a:srcRect r="-1" b="-1"/>
          <a:stretch/>
        </p:blipFill>
        <p:spPr>
          <a:xfrm>
            <a:off x="4225452" y="404797"/>
            <a:ext cx="4842348" cy="6048405"/>
          </a:xfrm>
          <a:prstGeom prst="rect">
            <a:avLst/>
          </a:prstGeom>
          <a:effectLst/>
        </p:spPr>
      </p:pic>
      <p:sp>
        <p:nvSpPr>
          <p:cNvPr id="4" name="Title 3"/>
          <p:cNvSpPr>
            <a:spLocks noGrp="1"/>
          </p:cNvSpPr>
          <p:nvPr>
            <p:ph type="title"/>
          </p:nvPr>
        </p:nvSpPr>
        <p:spPr>
          <a:xfrm>
            <a:off x="152400" y="629266"/>
            <a:ext cx="4114799" cy="2266334"/>
          </a:xfrm>
        </p:spPr>
        <p:txBody>
          <a:bodyPr vert="horz" lIns="91440" tIns="45720" rIns="91440" bIns="45720" rtlCol="0" anchor="ctr">
            <a:normAutofit fontScale="90000"/>
          </a:bodyPr>
          <a:lstStyle/>
          <a:p>
            <a:pPr defTabSz="914400"/>
            <a:r>
              <a:rPr lang="en-US" sz="3600" dirty="0"/>
              <a:t>How Many </a:t>
            </a:r>
            <a:br>
              <a:rPr lang="en-US" sz="3600" dirty="0"/>
            </a:br>
            <a:r>
              <a:rPr lang="en-US" sz="3600" dirty="0"/>
              <a:t>Activities of Daily Living</a:t>
            </a:r>
            <a:br>
              <a:rPr lang="en-US" sz="3600" dirty="0"/>
            </a:br>
            <a:r>
              <a:rPr lang="en-US" sz="3600" dirty="0"/>
              <a:t>Does The Loved One Need Help With?</a:t>
            </a:r>
            <a:br>
              <a:rPr lang="en-US" sz="2100" dirty="0"/>
            </a:br>
            <a:r>
              <a:rPr lang="en-US" sz="2100" dirty="0"/>
              <a:t> </a:t>
            </a:r>
          </a:p>
        </p:txBody>
      </p:sp>
      <p:sp>
        <p:nvSpPr>
          <p:cNvPr id="7" name="Content Placeholder 6"/>
          <p:cNvSpPr>
            <a:spLocks noGrp="1"/>
          </p:cNvSpPr>
          <p:nvPr>
            <p:ph sz="half" idx="1"/>
          </p:nvPr>
        </p:nvSpPr>
        <p:spPr>
          <a:xfrm>
            <a:off x="718027" y="2908486"/>
            <a:ext cx="2738599" cy="2896829"/>
          </a:xfrm>
        </p:spPr>
        <p:txBody>
          <a:bodyPr vert="horz" lIns="91440" tIns="45720" rIns="91440" bIns="45720" rtlCol="0">
            <a:normAutofit/>
          </a:bodyPr>
          <a:lstStyle/>
          <a:p>
            <a:pPr indent="-228600" defTabSz="914400">
              <a:buFont typeface="Arial" panose="020B0604020202020204" pitchFamily="34" charset="0"/>
              <a:buChar char="•"/>
            </a:pPr>
            <a:r>
              <a:rPr lang="en-US" sz="2200" dirty="0"/>
              <a:t>Eating</a:t>
            </a:r>
          </a:p>
          <a:p>
            <a:pPr indent="-228600" defTabSz="914400">
              <a:buFont typeface="Arial" panose="020B0604020202020204" pitchFamily="34" charset="0"/>
              <a:buChar char="•"/>
            </a:pPr>
            <a:r>
              <a:rPr lang="en-US" sz="2200" dirty="0"/>
              <a:t>Bathing</a:t>
            </a:r>
          </a:p>
          <a:p>
            <a:pPr indent="-228600" defTabSz="914400">
              <a:buFont typeface="Arial" panose="020B0604020202020204" pitchFamily="34" charset="0"/>
              <a:buChar char="•"/>
            </a:pPr>
            <a:r>
              <a:rPr lang="en-US" sz="2200" dirty="0"/>
              <a:t>Dressing</a:t>
            </a:r>
          </a:p>
          <a:p>
            <a:pPr indent="-228600" defTabSz="914400">
              <a:buFont typeface="Arial" panose="020B0604020202020204" pitchFamily="34" charset="0"/>
              <a:buChar char="•"/>
            </a:pPr>
            <a:r>
              <a:rPr lang="en-US" sz="2200" dirty="0"/>
              <a:t>Toileting</a:t>
            </a:r>
          </a:p>
          <a:p>
            <a:pPr indent="-228600" defTabSz="914400">
              <a:buFont typeface="Arial" panose="020B0604020202020204" pitchFamily="34" charset="0"/>
              <a:buChar char="•"/>
            </a:pPr>
            <a:r>
              <a:rPr lang="en-US" sz="2200" dirty="0"/>
              <a:t>Continence</a:t>
            </a:r>
          </a:p>
          <a:p>
            <a:pPr indent="-228600" defTabSz="914400">
              <a:buFont typeface="Arial" panose="020B0604020202020204" pitchFamily="34" charset="0"/>
              <a:buChar char="•"/>
            </a:pPr>
            <a:r>
              <a:rPr lang="en-US" sz="2200" dirty="0"/>
              <a:t>Transferring (from bed to chair) </a:t>
            </a:r>
          </a:p>
        </p:txBody>
      </p:sp>
      <p:sp>
        <p:nvSpPr>
          <p:cNvPr id="3" name="Slide Number Placeholder 2"/>
          <p:cNvSpPr>
            <a:spLocks noGrp="1"/>
          </p:cNvSpPr>
          <p:nvPr>
            <p:ph type="sldNum" sz="quarter" idx="12"/>
          </p:nvPr>
        </p:nvSpPr>
        <p:spPr/>
        <p:txBody>
          <a:bodyPr/>
          <a:lstStyle/>
          <a:p>
            <a:fld id="{C970734A-423D-42B4-B7B4-439841F8D32A}" type="slidenum">
              <a:rPr lang="en-US" smtClean="0"/>
              <a:t>28</a:t>
            </a:fld>
            <a:endParaRPr lang="en-US"/>
          </a:p>
        </p:txBody>
      </p:sp>
    </p:spTree>
    <p:extLst>
      <p:ext uri="{BB962C8B-B14F-4D97-AF65-F5344CB8AC3E}">
        <p14:creationId xmlns:p14="http://schemas.microsoft.com/office/powerpoint/2010/main" val="4220027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6" name="Picture 5" descr="This graphic shows a cartoon representation of a family (Mom, Dad, child) being held in two hands."/>
          <p:cNvPicPr>
            <a:picLocks noChangeAspect="1"/>
          </p:cNvPicPr>
          <p:nvPr/>
        </p:nvPicPr>
        <p:blipFill>
          <a:blip r:embed="rId3"/>
          <a:stretch>
            <a:fillRect/>
          </a:stretch>
        </p:blipFill>
        <p:spPr>
          <a:xfrm>
            <a:off x="5319738" y="2146630"/>
            <a:ext cx="3195611" cy="3383587"/>
          </a:xfrm>
          <a:prstGeom prst="rect">
            <a:avLst/>
          </a:prstGeom>
        </p:spPr>
      </p:pic>
      <p:sp>
        <p:nvSpPr>
          <p:cNvPr id="14" name="Freeform: Shape 13">
            <a:extLst>
              <a:ext uri="{FF2B5EF4-FFF2-40B4-BE49-F238E27FC236}">
                <a16:creationId xmlns:a16="http://schemas.microsoft.com/office/drawing/2014/main" id="{64965EAE-E41A-435F-B993-07E824B6C97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654922"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152F8994-E6D4-4311-9548-C3607BC4364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19738"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p:cNvSpPr>
            <a:spLocks noGrp="1"/>
          </p:cNvSpPr>
          <p:nvPr>
            <p:ph type="title"/>
          </p:nvPr>
        </p:nvSpPr>
        <p:spPr>
          <a:xfrm>
            <a:off x="628649" y="365125"/>
            <a:ext cx="4147457" cy="1325563"/>
          </a:xfrm>
        </p:spPr>
        <p:txBody>
          <a:bodyPr vert="horz" lIns="91440" tIns="45720" rIns="91440" bIns="45720" rtlCol="0" anchor="ctr">
            <a:normAutofit/>
          </a:bodyPr>
          <a:lstStyle/>
          <a:p>
            <a:pPr defTabSz="914400"/>
            <a:r>
              <a:rPr lang="en-US" sz="3200" kern="1200" dirty="0">
                <a:solidFill>
                  <a:schemeClr val="bg1"/>
                </a:solidFill>
                <a:latin typeface="+mj-lt"/>
                <a:ea typeface="+mj-ea"/>
                <a:cs typeface="+mj-cs"/>
              </a:rPr>
              <a:t>Research Eligibility for Public Benefits</a:t>
            </a:r>
          </a:p>
        </p:txBody>
      </p:sp>
      <p:sp>
        <p:nvSpPr>
          <p:cNvPr id="7" name="Content Placeholder 6"/>
          <p:cNvSpPr>
            <a:spLocks noGrp="1"/>
          </p:cNvSpPr>
          <p:nvPr>
            <p:ph sz="half" idx="1"/>
          </p:nvPr>
        </p:nvSpPr>
        <p:spPr>
          <a:xfrm>
            <a:off x="228600" y="1825625"/>
            <a:ext cx="3733799" cy="3399518"/>
          </a:xfrm>
        </p:spPr>
        <p:txBody>
          <a:bodyPr vert="horz" lIns="91440" tIns="45720" rIns="91440" bIns="45720" rtlCol="0">
            <a:normAutofit/>
          </a:bodyPr>
          <a:lstStyle/>
          <a:p>
            <a:pPr indent="-228600" defTabSz="914400">
              <a:buFont typeface="Arial" panose="020B0604020202020204" pitchFamily="34" charset="0"/>
              <a:buChar char="•"/>
            </a:pPr>
            <a:r>
              <a:rPr lang="en-US" sz="2200" dirty="0">
                <a:solidFill>
                  <a:schemeClr val="bg1"/>
                </a:solidFill>
              </a:rPr>
              <a:t>Many times, public benefits are available to assist with the elderly</a:t>
            </a:r>
          </a:p>
          <a:p>
            <a:pPr indent="-228600" defTabSz="914400">
              <a:buFont typeface="Arial" panose="020B0604020202020204" pitchFamily="34" charset="0"/>
              <a:buChar char="•"/>
            </a:pPr>
            <a:r>
              <a:rPr lang="en-US" sz="2200" dirty="0">
                <a:solidFill>
                  <a:schemeClr val="bg1"/>
                </a:solidFill>
              </a:rPr>
              <a:t>AARP provides a good online screening tool to determine if your loved one qualifies for the 15 most important public benefits</a:t>
            </a:r>
          </a:p>
        </p:txBody>
      </p:sp>
      <p:sp>
        <p:nvSpPr>
          <p:cNvPr id="3" name="Slide Number Placeholder 2"/>
          <p:cNvSpPr>
            <a:spLocks noGrp="1"/>
          </p:cNvSpPr>
          <p:nvPr>
            <p:ph type="sldNum" sz="quarter" idx="12"/>
          </p:nvPr>
        </p:nvSpPr>
        <p:spPr/>
        <p:txBody>
          <a:bodyPr/>
          <a:lstStyle/>
          <a:p>
            <a:fld id="{C970734A-423D-42B4-B7B4-439841F8D32A}" type="slidenum">
              <a:rPr lang="en-US" smtClean="0"/>
              <a:t>29</a:t>
            </a:fld>
            <a:endParaRPr lang="en-US"/>
          </a:p>
        </p:txBody>
      </p:sp>
    </p:spTree>
    <p:extLst>
      <p:ext uri="{BB962C8B-B14F-4D97-AF65-F5344CB8AC3E}">
        <p14:creationId xmlns:p14="http://schemas.microsoft.com/office/powerpoint/2010/main" val="1252350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AAC22-3168-4A4A-B36A-45F753D5B7EF}"/>
              </a:ext>
            </a:extLst>
          </p:cNvPr>
          <p:cNvSpPr>
            <a:spLocks noGrp="1"/>
          </p:cNvSpPr>
          <p:nvPr>
            <p:ph type="title"/>
          </p:nvPr>
        </p:nvSpPr>
        <p:spPr/>
        <p:txBody>
          <a:bodyPr/>
          <a:lstStyle/>
          <a:p>
            <a:r>
              <a:rPr lang="en-US" dirty="0"/>
              <a:t>What problem are we trying to solve with this presentation?</a:t>
            </a:r>
          </a:p>
        </p:txBody>
      </p:sp>
      <p:sp>
        <p:nvSpPr>
          <p:cNvPr id="3" name="Content Placeholder 2">
            <a:extLst>
              <a:ext uri="{FF2B5EF4-FFF2-40B4-BE49-F238E27FC236}">
                <a16:creationId xmlns:a16="http://schemas.microsoft.com/office/drawing/2014/main" id="{01770247-A735-2A4F-9D30-2068CDCA5736}"/>
              </a:ext>
            </a:extLst>
          </p:cNvPr>
          <p:cNvSpPr>
            <a:spLocks noGrp="1"/>
          </p:cNvSpPr>
          <p:nvPr>
            <p:ph sz="half" idx="1"/>
          </p:nvPr>
        </p:nvSpPr>
        <p:spPr/>
        <p:txBody>
          <a:bodyPr>
            <a:normAutofit/>
          </a:bodyPr>
          <a:lstStyle/>
          <a:p>
            <a:r>
              <a:rPr lang="en-US" sz="2800" dirty="0"/>
              <a:t>We want to make sure we and those we love have choices about how they age in a healthy and safe way</a:t>
            </a:r>
          </a:p>
        </p:txBody>
      </p:sp>
      <p:pic>
        <p:nvPicPr>
          <p:cNvPr id="8" name="Content Placeholder 7" descr="This image shows an elderly woman with white curly hair and her hands up as if she's about to clap. She is wearing sunglasses and a red wide-brimmed hat.">
            <a:extLst>
              <a:ext uri="{FF2B5EF4-FFF2-40B4-BE49-F238E27FC236}">
                <a16:creationId xmlns:a16="http://schemas.microsoft.com/office/drawing/2014/main" id="{1F489C57-5EBE-BE48-A03B-5D87692B4CF5}"/>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724400" y="1472692"/>
            <a:ext cx="4203741" cy="4895851"/>
          </a:xfrm>
        </p:spPr>
      </p:pic>
      <p:sp>
        <p:nvSpPr>
          <p:cNvPr id="6" name="Slide Number Placeholder 5">
            <a:extLst>
              <a:ext uri="{FF2B5EF4-FFF2-40B4-BE49-F238E27FC236}">
                <a16:creationId xmlns:a16="http://schemas.microsoft.com/office/drawing/2014/main" id="{02E2A34C-FC9E-D745-8D17-ADD6A74C8E82}"/>
              </a:ext>
            </a:extLst>
          </p:cNvPr>
          <p:cNvSpPr>
            <a:spLocks noGrp="1"/>
          </p:cNvSpPr>
          <p:nvPr>
            <p:ph type="sldNum" sz="quarter" idx="12"/>
          </p:nvPr>
        </p:nvSpPr>
        <p:spPr/>
        <p:txBody>
          <a:bodyPr/>
          <a:lstStyle/>
          <a:p>
            <a:fld id="{C970734A-423D-42B4-B7B4-439841F8D32A}" type="slidenum">
              <a:rPr lang="en-US" smtClean="0"/>
              <a:t>3</a:t>
            </a:fld>
            <a:endParaRPr lang="en-US"/>
          </a:p>
        </p:txBody>
      </p:sp>
    </p:spTree>
    <p:extLst>
      <p:ext uri="{BB962C8B-B14F-4D97-AF65-F5344CB8AC3E}">
        <p14:creationId xmlns:p14="http://schemas.microsoft.com/office/powerpoint/2010/main" val="22856432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628650" y="1219200"/>
            <a:ext cx="8134350" cy="4351338"/>
          </a:xfrm>
        </p:spPr>
        <p:txBody>
          <a:bodyPr/>
          <a:lstStyle/>
          <a:p>
            <a:pPr marL="0" indent="0" algn="ctr">
              <a:buNone/>
            </a:pPr>
            <a:endParaRPr lang="en-US" sz="2400" dirty="0">
              <a:solidFill>
                <a:schemeClr val="bg1"/>
              </a:solidFill>
              <a:latin typeface="Arial" panose="020B0604020202020204" pitchFamily="34" charset="0"/>
              <a:cs typeface="Arial" panose="020B0604020202020204" pitchFamily="34" charset="0"/>
            </a:endParaRPr>
          </a:p>
          <a:p>
            <a:pPr marL="0" indent="0" algn="ctr">
              <a:buNone/>
            </a:pPr>
            <a:endParaRPr lang="en-US" sz="2400" dirty="0">
              <a:solidFill>
                <a:schemeClr val="bg1"/>
              </a:solidFill>
              <a:latin typeface="Arial" panose="020B0604020202020204" pitchFamily="34" charset="0"/>
              <a:cs typeface="Arial" panose="020B0604020202020204" pitchFamily="34" charset="0"/>
            </a:endParaRPr>
          </a:p>
          <a:p>
            <a:pPr marL="0" indent="0" algn="ctr">
              <a:buNone/>
            </a:pPr>
            <a:r>
              <a:rPr lang="en-US" sz="3600" dirty="0">
                <a:solidFill>
                  <a:schemeClr val="bg1"/>
                </a:solidFill>
                <a:latin typeface="Arial" panose="020B0604020202020204" pitchFamily="34" charset="0"/>
                <a:cs typeface="Arial" panose="020B0604020202020204" pitchFamily="34" charset="0"/>
              </a:rPr>
              <a:t>Key #3</a:t>
            </a:r>
          </a:p>
          <a:p>
            <a:pPr marL="0" indent="0" algn="ctr">
              <a:buNone/>
            </a:pPr>
            <a:r>
              <a:rPr lang="en-US" sz="3600" dirty="0">
                <a:solidFill>
                  <a:schemeClr val="bg1"/>
                </a:solidFill>
                <a:latin typeface="Arial" panose="020B0604020202020204" pitchFamily="34" charset="0"/>
                <a:cs typeface="Arial" panose="020B0604020202020204" pitchFamily="34" charset="0"/>
              </a:rPr>
              <a:t>Caregiving Always Impacts</a:t>
            </a:r>
          </a:p>
          <a:p>
            <a:pPr marL="0" indent="0" algn="ctr">
              <a:buNone/>
            </a:pPr>
            <a:r>
              <a:rPr lang="en-US" sz="3600" dirty="0">
                <a:solidFill>
                  <a:schemeClr val="bg1"/>
                </a:solidFill>
                <a:latin typeface="Arial" panose="020B0604020202020204" pitchFamily="34" charset="0"/>
                <a:cs typeface="Arial" panose="020B0604020202020204" pitchFamily="34" charset="0"/>
              </a:rPr>
              <a:t> the Rest of the Family—</a:t>
            </a:r>
          </a:p>
          <a:p>
            <a:pPr marL="0" indent="0" algn="ctr">
              <a:buNone/>
            </a:pPr>
            <a:r>
              <a:rPr lang="en-US" sz="3600" dirty="0">
                <a:solidFill>
                  <a:schemeClr val="bg1"/>
                </a:solidFill>
                <a:latin typeface="Arial" panose="020B0604020202020204" pitchFamily="34" charset="0"/>
                <a:cs typeface="Arial" panose="020B0604020202020204" pitchFamily="34" charset="0"/>
              </a:rPr>
              <a:t>That Needs Planning, too </a:t>
            </a:r>
          </a:p>
        </p:txBody>
      </p:sp>
      <p:sp>
        <p:nvSpPr>
          <p:cNvPr id="3" name="Slide Number Placeholder 2"/>
          <p:cNvSpPr>
            <a:spLocks noGrp="1"/>
          </p:cNvSpPr>
          <p:nvPr>
            <p:ph type="sldNum" sz="quarter" idx="12"/>
          </p:nvPr>
        </p:nvSpPr>
        <p:spPr/>
        <p:txBody>
          <a:bodyPr/>
          <a:lstStyle/>
          <a:p>
            <a:fld id="{C970734A-423D-42B4-B7B4-439841F8D32A}" type="slidenum">
              <a:rPr lang="en-US" smtClean="0"/>
              <a:t>30</a:t>
            </a:fld>
            <a:endParaRPr lang="en-US"/>
          </a:p>
        </p:txBody>
      </p:sp>
    </p:spTree>
    <p:extLst>
      <p:ext uri="{BB962C8B-B14F-4D97-AF65-F5344CB8AC3E}">
        <p14:creationId xmlns:p14="http://schemas.microsoft.com/office/powerpoint/2010/main" val="476264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is graphic shows a symbolic representation of 3 women. Two of the figures are white and one is blue. "/>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3886200" y="10"/>
            <a:ext cx="5257800" cy="6857990"/>
          </a:xfrm>
          <a:prstGeom prst="rect">
            <a:avLst/>
          </a:prstGeom>
          <a:effectLst/>
        </p:spPr>
      </p:pic>
      <p:sp>
        <p:nvSpPr>
          <p:cNvPr id="2" name="Title 1"/>
          <p:cNvSpPr>
            <a:spLocks noGrp="1"/>
          </p:cNvSpPr>
          <p:nvPr>
            <p:ph type="title"/>
          </p:nvPr>
        </p:nvSpPr>
        <p:spPr>
          <a:xfrm>
            <a:off x="76200" y="629266"/>
            <a:ext cx="3733800" cy="1676603"/>
          </a:xfrm>
        </p:spPr>
        <p:txBody>
          <a:bodyPr>
            <a:noAutofit/>
          </a:bodyPr>
          <a:lstStyle/>
          <a:p>
            <a:r>
              <a:rPr lang="en-US" sz="3200" dirty="0">
                <a:cs typeface="Arial" panose="020B0604020202020204" pitchFamily="34" charset="0"/>
              </a:rPr>
              <a:t>Becoming a Caregiver Is a Likely Occurrence for Almost Everyone </a:t>
            </a:r>
            <a:endParaRPr lang="en-US" sz="3200" dirty="0"/>
          </a:p>
        </p:txBody>
      </p:sp>
      <p:sp>
        <p:nvSpPr>
          <p:cNvPr id="3" name="Content Placeholder 2"/>
          <p:cNvSpPr>
            <a:spLocks noGrp="1"/>
          </p:cNvSpPr>
          <p:nvPr>
            <p:ph idx="1"/>
          </p:nvPr>
        </p:nvSpPr>
        <p:spPr>
          <a:xfrm>
            <a:off x="152400" y="2438400"/>
            <a:ext cx="3505200" cy="3785419"/>
          </a:xfrm>
        </p:spPr>
        <p:txBody>
          <a:bodyPr>
            <a:normAutofit/>
          </a:bodyPr>
          <a:lstStyle/>
          <a:p>
            <a:pPr marL="342900" indent="-342900">
              <a:buFont typeface="Arial" charset="0"/>
              <a:buChar char="•"/>
            </a:pPr>
            <a:r>
              <a:rPr lang="en-US" sz="2200" dirty="0">
                <a:ea typeface="Garamond"/>
                <a:cs typeface="Garamond"/>
                <a:sym typeface="Garamond"/>
              </a:rPr>
              <a:t>34 million caregivers provide care to adults</a:t>
            </a:r>
          </a:p>
          <a:p>
            <a:pPr marL="342900" indent="-342900">
              <a:buFont typeface="Arial" charset="0"/>
              <a:buChar char="•"/>
            </a:pPr>
            <a:r>
              <a:rPr lang="en-US" sz="2200" dirty="0">
                <a:ea typeface="Garamond"/>
                <a:cs typeface="Garamond"/>
                <a:sym typeface="Garamond"/>
              </a:rPr>
              <a:t>Expected to increase as population ages</a:t>
            </a:r>
          </a:p>
          <a:p>
            <a:pPr marL="342900" indent="-342900">
              <a:buFont typeface="Arial" charset="0"/>
              <a:buChar char="•"/>
            </a:pPr>
            <a:r>
              <a:rPr lang="en-US" sz="2200" dirty="0">
                <a:ea typeface="Garamond"/>
                <a:cs typeface="Garamond"/>
                <a:sym typeface="Garamond"/>
              </a:rPr>
              <a:t>75% of all caregivers are female, average age of 46</a:t>
            </a:r>
          </a:p>
        </p:txBody>
      </p:sp>
      <p:sp>
        <p:nvSpPr>
          <p:cNvPr id="6" name="Slide Number Placeholder 5"/>
          <p:cNvSpPr>
            <a:spLocks noGrp="1"/>
          </p:cNvSpPr>
          <p:nvPr>
            <p:ph type="sldNum" sz="quarter" idx="12"/>
          </p:nvPr>
        </p:nvSpPr>
        <p:spPr/>
        <p:txBody>
          <a:bodyPr/>
          <a:lstStyle/>
          <a:p>
            <a:fld id="{C970734A-423D-42B4-B7B4-439841F8D32A}" type="slidenum">
              <a:rPr lang="en-US" smtClean="0"/>
              <a:t>31</a:t>
            </a:fld>
            <a:endParaRPr lang="en-US"/>
          </a:p>
        </p:txBody>
      </p:sp>
    </p:spTree>
    <p:extLst>
      <p:ext uri="{BB962C8B-B14F-4D97-AF65-F5344CB8AC3E}">
        <p14:creationId xmlns:p14="http://schemas.microsoft.com/office/powerpoint/2010/main" val="759636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4" name="Title 3"/>
          <p:cNvSpPr>
            <a:spLocks noGrp="1"/>
          </p:cNvSpPr>
          <p:nvPr>
            <p:ph type="title"/>
          </p:nvPr>
        </p:nvSpPr>
        <p:spPr>
          <a:xfrm>
            <a:off x="5105400" y="609600"/>
            <a:ext cx="3973696" cy="1676603"/>
          </a:xfrm>
        </p:spPr>
        <p:txBody>
          <a:bodyPr vert="horz" lIns="91440" tIns="45720" rIns="91440" bIns="45720" rtlCol="0" anchor="ctr">
            <a:normAutofit/>
          </a:bodyPr>
          <a:lstStyle/>
          <a:p>
            <a:pPr defTabSz="914400"/>
            <a:r>
              <a:rPr lang="en-US" sz="3200" dirty="0"/>
              <a:t>Plan Must Address</a:t>
            </a:r>
            <a:br>
              <a:rPr lang="en-US" sz="3200" dirty="0"/>
            </a:br>
            <a:r>
              <a:rPr lang="en-US" sz="3200" dirty="0"/>
              <a:t>Caregiver’s Needs, Too</a:t>
            </a:r>
          </a:p>
        </p:txBody>
      </p:sp>
      <p:sp>
        <p:nvSpPr>
          <p:cNvPr id="7" name="Content Placeholder 6"/>
          <p:cNvSpPr>
            <a:spLocks noGrp="1"/>
          </p:cNvSpPr>
          <p:nvPr>
            <p:ph sz="half" idx="1"/>
          </p:nvPr>
        </p:nvSpPr>
        <p:spPr>
          <a:xfrm>
            <a:off x="5181600" y="2438400"/>
            <a:ext cx="3668896" cy="3785419"/>
          </a:xfrm>
        </p:spPr>
        <p:txBody>
          <a:bodyPr vert="horz" lIns="91440" tIns="45720" rIns="91440" bIns="45720" rtlCol="0">
            <a:normAutofit/>
          </a:bodyPr>
          <a:lstStyle/>
          <a:p>
            <a:pPr marL="0" indent="0" defTabSz="914400">
              <a:buNone/>
            </a:pPr>
            <a:r>
              <a:rPr lang="en-US" sz="2200" dirty="0"/>
              <a:t>Possible impacts on chief caregiver:</a:t>
            </a:r>
          </a:p>
          <a:p>
            <a:pPr indent="-228600" defTabSz="914400">
              <a:buFont typeface="Arial" panose="020B0604020202020204" pitchFamily="34" charset="0"/>
              <a:buChar char="•"/>
            </a:pPr>
            <a:r>
              <a:rPr lang="en-US" sz="2200" dirty="0"/>
              <a:t>Demands on personal and professional time</a:t>
            </a:r>
          </a:p>
          <a:p>
            <a:pPr indent="-228600" defTabSz="914400">
              <a:buFont typeface="Arial" panose="020B0604020202020204" pitchFamily="34" charset="0"/>
              <a:buChar char="•"/>
            </a:pPr>
            <a:r>
              <a:rPr lang="en-US" sz="2200" dirty="0"/>
              <a:t>Loss of income and additional expenses</a:t>
            </a:r>
          </a:p>
          <a:p>
            <a:pPr indent="-228600" defTabSz="914400">
              <a:buFont typeface="Arial" panose="020B0604020202020204" pitchFamily="34" charset="0"/>
              <a:buChar char="•"/>
            </a:pPr>
            <a:r>
              <a:rPr lang="en-US" sz="2200" dirty="0"/>
              <a:t>Stress at home and disharmony within family</a:t>
            </a:r>
          </a:p>
          <a:p>
            <a:pPr indent="-228600" defTabSz="914400">
              <a:buFont typeface="Arial" panose="020B0604020202020204" pitchFamily="34" charset="0"/>
              <a:buChar char="•"/>
            </a:pPr>
            <a:r>
              <a:rPr lang="en-US" sz="2200" dirty="0"/>
              <a:t>Burnout and other emotional impacts</a:t>
            </a:r>
          </a:p>
        </p:txBody>
      </p:sp>
      <p:pic>
        <p:nvPicPr>
          <p:cNvPr id="2" name="Picture 1" descr="This image shows a white woman sitting in a lotus yoga pose with her feet crisscrossed and her hands on her knees. She appears to be taking deep meditative breaths. She has short blonde hair and is wearing a green blouse and khaki pants. "/>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4811896" cy="6858000"/>
          </a:xfrm>
          <a:prstGeom prst="rect">
            <a:avLst/>
          </a:prstGeom>
        </p:spPr>
      </p:pic>
      <p:sp>
        <p:nvSpPr>
          <p:cNvPr id="5" name="Slide Number Placeholder 4"/>
          <p:cNvSpPr>
            <a:spLocks noGrp="1"/>
          </p:cNvSpPr>
          <p:nvPr>
            <p:ph type="sldNum" sz="quarter" idx="12"/>
          </p:nvPr>
        </p:nvSpPr>
        <p:spPr/>
        <p:txBody>
          <a:bodyPr/>
          <a:lstStyle/>
          <a:p>
            <a:fld id="{C970734A-423D-42B4-B7B4-439841F8D32A}" type="slidenum">
              <a:rPr lang="en-US" smtClean="0"/>
              <a:t>32</a:t>
            </a:fld>
            <a:endParaRPr lang="en-US"/>
          </a:p>
        </p:txBody>
      </p:sp>
    </p:spTree>
    <p:extLst>
      <p:ext uri="{BB962C8B-B14F-4D97-AF65-F5344CB8AC3E}">
        <p14:creationId xmlns:p14="http://schemas.microsoft.com/office/powerpoint/2010/main" val="1327266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4" name="Title 3"/>
          <p:cNvSpPr>
            <a:spLocks noGrp="1"/>
          </p:cNvSpPr>
          <p:nvPr>
            <p:ph type="title"/>
          </p:nvPr>
        </p:nvSpPr>
        <p:spPr>
          <a:xfrm>
            <a:off x="628650" y="365125"/>
            <a:ext cx="7886700" cy="1325563"/>
          </a:xfrm>
        </p:spPr>
        <p:txBody>
          <a:bodyPr vert="horz" lIns="91440" tIns="45720" rIns="91440" bIns="45720" rtlCol="0" anchor="ctr">
            <a:normAutofit/>
          </a:bodyPr>
          <a:lstStyle/>
          <a:p>
            <a:pPr defTabSz="914400"/>
            <a:r>
              <a:rPr lang="en-US" sz="3200" dirty="0"/>
              <a:t>Use Technology </a:t>
            </a:r>
            <a:br>
              <a:rPr lang="en-US" sz="3200" dirty="0"/>
            </a:br>
            <a:r>
              <a:rPr lang="en-US" sz="3200" dirty="0"/>
              <a:t>to Assist With Care</a:t>
            </a:r>
          </a:p>
        </p:txBody>
      </p:sp>
      <p:sp>
        <p:nvSpPr>
          <p:cNvPr id="7" name="Content Placeholder 6"/>
          <p:cNvSpPr>
            <a:spLocks noGrp="1"/>
          </p:cNvSpPr>
          <p:nvPr>
            <p:ph sz="half" idx="1"/>
          </p:nvPr>
        </p:nvSpPr>
        <p:spPr>
          <a:xfrm>
            <a:off x="3487993" y="1825625"/>
            <a:ext cx="5027357" cy="4351338"/>
          </a:xfrm>
        </p:spPr>
        <p:txBody>
          <a:bodyPr vert="horz" lIns="91440" tIns="45720" rIns="91440" bIns="45720" rtlCol="0">
            <a:normAutofit/>
          </a:bodyPr>
          <a:lstStyle/>
          <a:p>
            <a:pPr indent="-228600" defTabSz="914400">
              <a:buFont typeface="Arial" panose="020B0604020202020204" pitchFamily="34" charset="0"/>
              <a:buChar char="•"/>
            </a:pPr>
            <a:r>
              <a:rPr lang="en-US" sz="2200" dirty="0"/>
              <a:t>Personal emergency response devices:</a:t>
            </a:r>
          </a:p>
          <a:p>
            <a:pPr lvl="1" indent="-228600" defTabSz="914400">
              <a:buFont typeface="Arial" panose="020B0604020202020204" pitchFamily="34" charset="0"/>
              <a:buChar char="•"/>
            </a:pPr>
            <a:r>
              <a:rPr lang="en-US" sz="2200" dirty="0"/>
              <a:t>Life Alert </a:t>
            </a:r>
          </a:p>
          <a:p>
            <a:pPr lvl="1" indent="-228600" defTabSz="914400">
              <a:buFont typeface="Arial" panose="020B0604020202020204" pitchFamily="34" charset="0"/>
              <a:buChar char="•"/>
            </a:pPr>
            <a:r>
              <a:rPr lang="en-US" sz="2200" dirty="0" err="1"/>
              <a:t>GreatCall</a:t>
            </a:r>
            <a:r>
              <a:rPr lang="en-US" sz="2200" dirty="0"/>
              <a:t> </a:t>
            </a:r>
          </a:p>
          <a:p>
            <a:pPr indent="-228600" defTabSz="914400">
              <a:buFont typeface="Arial" panose="020B0604020202020204" pitchFamily="34" charset="0"/>
              <a:buChar char="•"/>
            </a:pPr>
            <a:r>
              <a:rPr lang="en-US" sz="2200" dirty="0"/>
              <a:t>Medication reminders</a:t>
            </a:r>
          </a:p>
          <a:p>
            <a:pPr lvl="1" indent="-228600" defTabSz="914400">
              <a:buFont typeface="Arial" panose="020B0604020202020204" pitchFamily="34" charset="0"/>
              <a:buChar char="•"/>
            </a:pPr>
            <a:r>
              <a:rPr lang="en-US" sz="2200" dirty="0" err="1"/>
              <a:t>TabSafe</a:t>
            </a:r>
            <a:endParaRPr lang="en-US" sz="2200" dirty="0"/>
          </a:p>
          <a:p>
            <a:pPr lvl="1" indent="-228600" defTabSz="914400">
              <a:buFont typeface="Arial" panose="020B0604020202020204" pitchFamily="34" charset="0"/>
              <a:buChar char="•"/>
            </a:pPr>
            <a:r>
              <a:rPr lang="en-US" sz="2200" dirty="0" err="1"/>
              <a:t>MedMinder</a:t>
            </a:r>
            <a:r>
              <a:rPr lang="en-US" sz="2200" dirty="0"/>
              <a:t>  </a:t>
            </a:r>
          </a:p>
          <a:p>
            <a:pPr indent="-228600" defTabSz="914400">
              <a:buFont typeface="Arial" panose="020B0604020202020204" pitchFamily="34" charset="0"/>
              <a:buChar char="•"/>
            </a:pPr>
            <a:r>
              <a:rPr lang="en-US" sz="2200" dirty="0"/>
              <a:t>Video check-in/monitoring</a:t>
            </a:r>
          </a:p>
          <a:p>
            <a:pPr lvl="1" indent="-228600" defTabSz="914400">
              <a:buFont typeface="Arial" panose="020B0604020202020204" pitchFamily="34" charset="0"/>
              <a:buChar char="•"/>
            </a:pPr>
            <a:r>
              <a:rPr lang="en-US" sz="2200" dirty="0"/>
              <a:t>Skype </a:t>
            </a:r>
          </a:p>
          <a:p>
            <a:pPr lvl="1" indent="-228600" defTabSz="914400">
              <a:buFont typeface="Arial" panose="020B0604020202020204" pitchFamily="34" charset="0"/>
              <a:buChar char="•"/>
            </a:pPr>
            <a:r>
              <a:rPr lang="en-US" sz="2200" dirty="0"/>
              <a:t>FaceTime</a:t>
            </a:r>
          </a:p>
          <a:p>
            <a:pPr indent="-228600" defTabSz="914400">
              <a:buFont typeface="Arial" panose="020B0604020202020204" pitchFamily="34" charset="0"/>
              <a:buChar char="•"/>
            </a:pPr>
            <a:r>
              <a:rPr lang="en-US" sz="2200" dirty="0"/>
              <a:t>Digital vault or caregiver app to store medical information: list of doctors, prescriptions, patient log</a:t>
            </a:r>
          </a:p>
        </p:txBody>
      </p:sp>
      <p:pic>
        <p:nvPicPr>
          <p:cNvPr id="2" name="Picture 1" descr="This is an image of a timed pill-release holde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825625"/>
            <a:ext cx="3514725" cy="3295650"/>
          </a:xfrm>
          <a:prstGeom prst="rect">
            <a:avLst/>
          </a:prstGeom>
        </p:spPr>
      </p:pic>
      <p:sp>
        <p:nvSpPr>
          <p:cNvPr id="5" name="Slide Number Placeholder 4"/>
          <p:cNvSpPr>
            <a:spLocks noGrp="1"/>
          </p:cNvSpPr>
          <p:nvPr>
            <p:ph type="sldNum" sz="quarter" idx="12"/>
          </p:nvPr>
        </p:nvSpPr>
        <p:spPr/>
        <p:txBody>
          <a:bodyPr/>
          <a:lstStyle/>
          <a:p>
            <a:fld id="{C970734A-423D-42B4-B7B4-439841F8D32A}" type="slidenum">
              <a:rPr lang="en-US" smtClean="0"/>
              <a:t>33</a:t>
            </a:fld>
            <a:endParaRPr lang="en-US"/>
          </a:p>
        </p:txBody>
      </p:sp>
    </p:spTree>
    <p:extLst>
      <p:ext uri="{BB962C8B-B14F-4D97-AF65-F5344CB8AC3E}">
        <p14:creationId xmlns:p14="http://schemas.microsoft.com/office/powerpoint/2010/main" val="183655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5" name="Picture 4" descr="This is an image of a smiling woman. She is professionally dressed in a light blue blazer. She has dark eyes, black hair that is slicked back and tan skin. She is wearing black plastic-framed glasses and holding her phone up to her ear. She is also holding her laptop up against her chest."/>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3479292" y="10"/>
            <a:ext cx="5664708" cy="6857990"/>
          </a:xfrm>
          <a:prstGeom prst="rect">
            <a:avLst/>
          </a:prstGeom>
          <a:effectLst/>
        </p:spPr>
      </p:pic>
      <p:sp>
        <p:nvSpPr>
          <p:cNvPr id="4" name="Title 3"/>
          <p:cNvSpPr>
            <a:spLocks noGrp="1"/>
          </p:cNvSpPr>
          <p:nvPr>
            <p:ph type="title"/>
          </p:nvPr>
        </p:nvSpPr>
        <p:spPr>
          <a:xfrm>
            <a:off x="203703" y="629266"/>
            <a:ext cx="3072897" cy="1676603"/>
          </a:xfrm>
        </p:spPr>
        <p:txBody>
          <a:bodyPr vert="horz" lIns="91440" tIns="45720" rIns="91440" bIns="45720" rtlCol="0" anchor="ctr">
            <a:normAutofit/>
          </a:bodyPr>
          <a:lstStyle/>
          <a:p>
            <a:pPr defTabSz="914400"/>
            <a:r>
              <a:rPr lang="en-US" sz="3200" dirty="0"/>
              <a:t>Preserve Your Job </a:t>
            </a:r>
          </a:p>
        </p:txBody>
      </p:sp>
      <p:sp>
        <p:nvSpPr>
          <p:cNvPr id="7" name="Content Placeholder 6"/>
          <p:cNvSpPr>
            <a:spLocks noGrp="1"/>
          </p:cNvSpPr>
          <p:nvPr>
            <p:ph sz="half" idx="1"/>
          </p:nvPr>
        </p:nvSpPr>
        <p:spPr>
          <a:xfrm>
            <a:off x="203704" y="2438400"/>
            <a:ext cx="3072896" cy="3785419"/>
          </a:xfrm>
        </p:spPr>
        <p:txBody>
          <a:bodyPr vert="horz" lIns="91440" tIns="45720" rIns="91440" bIns="45720" rtlCol="0">
            <a:normAutofit/>
          </a:bodyPr>
          <a:lstStyle/>
          <a:p>
            <a:pPr indent="-228600" defTabSz="914400">
              <a:buFont typeface="Arial" panose="020B0604020202020204" pitchFamily="34" charset="0"/>
              <a:buChar char="•"/>
            </a:pPr>
            <a:r>
              <a:rPr lang="en-US" sz="2200" dirty="0"/>
              <a:t>Keep working if possible</a:t>
            </a:r>
          </a:p>
          <a:p>
            <a:pPr indent="-228600" defTabSz="914400">
              <a:buFont typeface="Arial" panose="020B0604020202020204" pitchFamily="34" charset="0"/>
              <a:buChar char="•"/>
            </a:pPr>
            <a:r>
              <a:rPr lang="en-US" sz="2200" dirty="0"/>
              <a:t>Inquire about benefits  such as the Family Leave Act</a:t>
            </a:r>
          </a:p>
          <a:p>
            <a:pPr indent="-228600" defTabSz="914400">
              <a:buFont typeface="Arial" panose="020B0604020202020204" pitchFamily="34" charset="0"/>
              <a:buChar char="•"/>
            </a:pPr>
            <a:r>
              <a:rPr lang="en-US" sz="2200" dirty="0"/>
              <a:t>Maintain communication with your employer</a:t>
            </a:r>
          </a:p>
        </p:txBody>
      </p:sp>
      <p:sp>
        <p:nvSpPr>
          <p:cNvPr id="3" name="Slide Number Placeholder 2"/>
          <p:cNvSpPr>
            <a:spLocks noGrp="1"/>
          </p:cNvSpPr>
          <p:nvPr>
            <p:ph type="sldNum" sz="quarter" idx="12"/>
          </p:nvPr>
        </p:nvSpPr>
        <p:spPr/>
        <p:txBody>
          <a:bodyPr/>
          <a:lstStyle/>
          <a:p>
            <a:fld id="{C970734A-423D-42B4-B7B4-439841F8D32A}" type="slidenum">
              <a:rPr lang="en-US" smtClean="0"/>
              <a:t>34</a:t>
            </a:fld>
            <a:endParaRPr lang="en-US"/>
          </a:p>
        </p:txBody>
      </p:sp>
    </p:spTree>
    <p:extLst>
      <p:ext uri="{BB962C8B-B14F-4D97-AF65-F5344CB8AC3E}">
        <p14:creationId xmlns:p14="http://schemas.microsoft.com/office/powerpoint/2010/main" val="2718395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628650" y="1676400"/>
            <a:ext cx="8134350" cy="4351338"/>
          </a:xfrm>
        </p:spPr>
        <p:txBody>
          <a:bodyPr/>
          <a:lstStyle/>
          <a:p>
            <a:pPr marL="0" indent="0" algn="ctr">
              <a:buNone/>
            </a:pPr>
            <a:endParaRPr lang="en-US" sz="2400" dirty="0">
              <a:solidFill>
                <a:schemeClr val="bg1"/>
              </a:solidFill>
              <a:latin typeface="Arial" panose="020B0604020202020204" pitchFamily="34" charset="0"/>
              <a:cs typeface="Arial" panose="020B0604020202020204" pitchFamily="34" charset="0"/>
            </a:endParaRPr>
          </a:p>
          <a:p>
            <a:pPr marL="0" indent="0" algn="ctr">
              <a:buNone/>
            </a:pPr>
            <a:endParaRPr lang="en-US" sz="2400" dirty="0">
              <a:solidFill>
                <a:schemeClr val="bg1"/>
              </a:solidFill>
              <a:latin typeface="Arial" panose="020B0604020202020204" pitchFamily="34" charset="0"/>
              <a:cs typeface="Arial" panose="020B0604020202020204" pitchFamily="34" charset="0"/>
            </a:endParaRPr>
          </a:p>
          <a:p>
            <a:pPr marL="0" indent="0" algn="ctr">
              <a:buNone/>
            </a:pPr>
            <a:r>
              <a:rPr lang="en-US" sz="3600" dirty="0">
                <a:solidFill>
                  <a:schemeClr val="bg1"/>
                </a:solidFill>
                <a:latin typeface="Arial" panose="020B0604020202020204" pitchFamily="34" charset="0"/>
                <a:cs typeface="Arial" panose="020B0604020202020204" pitchFamily="34" charset="0"/>
              </a:rPr>
              <a:t>Key #4</a:t>
            </a:r>
          </a:p>
          <a:p>
            <a:pPr marL="0" indent="0" algn="ctr">
              <a:buNone/>
            </a:pPr>
            <a:r>
              <a:rPr lang="en-US" sz="3600" dirty="0">
                <a:solidFill>
                  <a:schemeClr val="bg1"/>
                </a:solidFill>
                <a:latin typeface="Arial" panose="020B0604020202020204" pitchFamily="34" charset="0"/>
                <a:cs typeface="Arial" panose="020B0604020202020204" pitchFamily="34" charset="0"/>
              </a:rPr>
              <a:t>We Need a Team Approach to Produce the Best Caregiving Plan </a:t>
            </a:r>
          </a:p>
        </p:txBody>
      </p:sp>
      <p:sp>
        <p:nvSpPr>
          <p:cNvPr id="3" name="Slide Number Placeholder 2"/>
          <p:cNvSpPr>
            <a:spLocks noGrp="1"/>
          </p:cNvSpPr>
          <p:nvPr>
            <p:ph type="sldNum" sz="quarter" idx="12"/>
          </p:nvPr>
        </p:nvSpPr>
        <p:spPr/>
        <p:txBody>
          <a:bodyPr/>
          <a:lstStyle/>
          <a:p>
            <a:fld id="{C970734A-423D-42B4-B7B4-439841F8D32A}" type="slidenum">
              <a:rPr lang="en-US" smtClean="0"/>
              <a:t>35</a:t>
            </a:fld>
            <a:endParaRPr lang="en-US"/>
          </a:p>
        </p:txBody>
      </p:sp>
    </p:spTree>
    <p:extLst>
      <p:ext uri="{BB962C8B-B14F-4D97-AF65-F5344CB8AC3E}">
        <p14:creationId xmlns:p14="http://schemas.microsoft.com/office/powerpoint/2010/main" val="16355998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1494" y="304801"/>
            <a:ext cx="9144000" cy="1066800"/>
          </a:xfrm>
        </p:spPr>
        <p:txBody>
          <a:bodyPr>
            <a:normAutofit/>
          </a:bodyPr>
          <a:lstStyle/>
          <a:p>
            <a:r>
              <a:rPr lang="en-US" sz="3200" dirty="0">
                <a:cs typeface="Arial" panose="020B0604020202020204" pitchFamily="34" charset="0"/>
              </a:rPr>
              <a:t>Engage Your Family Members</a:t>
            </a:r>
            <a:endParaRPr lang="en-US" sz="3200" dirty="0">
              <a:solidFill>
                <a:srgbClr val="7CA800"/>
              </a:solidFill>
            </a:endParaRPr>
          </a:p>
        </p:txBody>
      </p:sp>
      <p:sp>
        <p:nvSpPr>
          <p:cNvPr id="7" name="Content Placeholder 6"/>
          <p:cNvSpPr>
            <a:spLocks noGrp="1"/>
          </p:cNvSpPr>
          <p:nvPr>
            <p:ph sz="half" idx="1"/>
          </p:nvPr>
        </p:nvSpPr>
        <p:spPr>
          <a:xfrm>
            <a:off x="609600" y="1371601"/>
            <a:ext cx="7620000" cy="4114800"/>
          </a:xfrm>
        </p:spPr>
        <p:txBody>
          <a:bodyPr>
            <a:normAutofit/>
          </a:bodyPr>
          <a:lstStyle/>
          <a:p>
            <a:pPr marL="0" indent="0">
              <a:buNone/>
            </a:pPr>
            <a:r>
              <a:rPr lang="en-US" sz="2200" dirty="0"/>
              <a:t>Your team also should include:</a:t>
            </a:r>
          </a:p>
          <a:p>
            <a:pPr lvl="1"/>
            <a:r>
              <a:rPr lang="en-US" sz="2200" dirty="0"/>
              <a:t>Care recipient</a:t>
            </a:r>
          </a:p>
          <a:p>
            <a:pPr lvl="1"/>
            <a:r>
              <a:rPr lang="en-US" sz="2200" dirty="0"/>
              <a:t>Other loved ones and family members</a:t>
            </a:r>
          </a:p>
          <a:p>
            <a:pPr lvl="1"/>
            <a:r>
              <a:rPr lang="en-US" sz="2200" dirty="0"/>
              <a:t>Emotional supporters</a:t>
            </a:r>
          </a:p>
          <a:p>
            <a:pPr marL="0" indent="0">
              <a:buNone/>
            </a:pPr>
            <a:endParaRPr lang="en-US" sz="2400" dirty="0">
              <a:latin typeface="Arial" panose="020B0604020202020204" pitchFamily="34" charset="0"/>
              <a:cs typeface="Arial" panose="020B0604020202020204" pitchFamily="34" charset="0"/>
            </a:endParaRPr>
          </a:p>
        </p:txBody>
      </p:sp>
      <p:pic>
        <p:nvPicPr>
          <p:cNvPr id="2" name="Picture 1" descr="This image features 3 generations of family members walking on a trail in the fall. A grandmother and grandfather are holding hands and walking alongside their grandson, who appears to be around 5 years old. The Mom &amp; daughter are also holding hands; she appears to be around 8 years old. The father is walking their golden retriever on a leash. They are all wearing comfortable fall clothing such as boots, scarves and jackets."/>
          <p:cNvPicPr>
            <a:picLocks noChangeAspect="1"/>
          </p:cNvPicPr>
          <p:nvPr/>
        </p:nvPicPr>
        <p:blipFill rotWithShape="1">
          <a:blip r:embed="rId3" cstate="screen">
            <a:extLst>
              <a:ext uri="{28A0092B-C50C-407E-A947-70E740481C1C}">
                <a14:useLocalDpi xmlns:a14="http://schemas.microsoft.com/office/drawing/2010/main"/>
              </a:ext>
            </a:extLst>
          </a:blip>
          <a:srcRect l="-3043" r="-1"/>
          <a:stretch/>
        </p:blipFill>
        <p:spPr>
          <a:xfrm>
            <a:off x="-95250" y="2971801"/>
            <a:ext cx="9029700" cy="3886200"/>
          </a:xfrm>
          <a:prstGeom prst="rect">
            <a:avLst/>
          </a:prstGeom>
        </p:spPr>
      </p:pic>
      <p:sp>
        <p:nvSpPr>
          <p:cNvPr id="5" name="Slide Number Placeholder 4"/>
          <p:cNvSpPr>
            <a:spLocks noGrp="1"/>
          </p:cNvSpPr>
          <p:nvPr>
            <p:ph type="sldNum" sz="quarter" idx="12"/>
          </p:nvPr>
        </p:nvSpPr>
        <p:spPr/>
        <p:txBody>
          <a:bodyPr/>
          <a:lstStyle/>
          <a:p>
            <a:fld id="{C970734A-423D-42B4-B7B4-439841F8D32A}" type="slidenum">
              <a:rPr lang="en-US" smtClean="0"/>
              <a:t>36</a:t>
            </a:fld>
            <a:endParaRPr lang="en-US"/>
          </a:p>
        </p:txBody>
      </p:sp>
    </p:spTree>
    <p:extLst>
      <p:ext uri="{BB962C8B-B14F-4D97-AF65-F5344CB8AC3E}">
        <p14:creationId xmlns:p14="http://schemas.microsoft.com/office/powerpoint/2010/main" val="5799701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2" name="Picture 1" descr="This image shows a white man in a suit wearing a white button down and a blue-striped tie. He has very short light-brown hair and light facial hair. He has a clipboard and appears to be sitting across the table from two people. We can only see their shoulders."/>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3479292" y="10"/>
            <a:ext cx="5664708" cy="6857990"/>
          </a:xfrm>
          <a:prstGeom prst="rect">
            <a:avLst/>
          </a:prstGeom>
          <a:effectLst/>
        </p:spPr>
      </p:pic>
      <p:sp>
        <p:nvSpPr>
          <p:cNvPr id="4" name="Title 3"/>
          <p:cNvSpPr>
            <a:spLocks noGrp="1"/>
          </p:cNvSpPr>
          <p:nvPr>
            <p:ph type="title"/>
          </p:nvPr>
        </p:nvSpPr>
        <p:spPr>
          <a:xfrm>
            <a:off x="486696" y="629266"/>
            <a:ext cx="2738601" cy="1676603"/>
          </a:xfrm>
        </p:spPr>
        <p:txBody>
          <a:bodyPr vert="horz" lIns="91440" tIns="45720" rIns="91440" bIns="45720" rtlCol="0" anchor="ctr">
            <a:normAutofit/>
          </a:bodyPr>
          <a:lstStyle/>
          <a:p>
            <a:pPr defTabSz="914400"/>
            <a:r>
              <a:rPr lang="en-US" sz="3200" dirty="0"/>
              <a:t>Seek Professional Advice</a:t>
            </a:r>
          </a:p>
        </p:txBody>
      </p:sp>
      <p:sp>
        <p:nvSpPr>
          <p:cNvPr id="7" name="Content Placeholder 6"/>
          <p:cNvSpPr>
            <a:spLocks noGrp="1"/>
          </p:cNvSpPr>
          <p:nvPr>
            <p:ph sz="half" idx="1"/>
          </p:nvPr>
        </p:nvSpPr>
        <p:spPr>
          <a:xfrm>
            <a:off x="304800" y="2438400"/>
            <a:ext cx="2920497" cy="3785419"/>
          </a:xfrm>
        </p:spPr>
        <p:txBody>
          <a:bodyPr vert="horz" lIns="91440" tIns="45720" rIns="91440" bIns="45720" rtlCol="0">
            <a:normAutofit/>
          </a:bodyPr>
          <a:lstStyle/>
          <a:p>
            <a:pPr marL="0" indent="0" defTabSz="914400">
              <a:buNone/>
            </a:pPr>
            <a:r>
              <a:rPr lang="en-US" sz="2200" dirty="0"/>
              <a:t>Your team may include at varying times:</a:t>
            </a:r>
          </a:p>
          <a:p>
            <a:pPr lvl="1" indent="-228600" defTabSz="914400">
              <a:buFont typeface="Arial" panose="020B0604020202020204" pitchFamily="34" charset="0"/>
              <a:buChar char="•"/>
            </a:pPr>
            <a:r>
              <a:rPr lang="en-US" sz="2200" dirty="0"/>
              <a:t>Financial professional</a:t>
            </a:r>
          </a:p>
          <a:p>
            <a:pPr lvl="1" indent="-228600" defTabSz="914400">
              <a:buFont typeface="Arial" panose="020B0604020202020204" pitchFamily="34" charset="0"/>
              <a:buChar char="•"/>
            </a:pPr>
            <a:r>
              <a:rPr lang="en-US" sz="2200" dirty="0"/>
              <a:t>Attorney</a:t>
            </a:r>
          </a:p>
          <a:p>
            <a:pPr lvl="1" indent="-228600" defTabSz="914400">
              <a:buFont typeface="Arial" panose="020B0604020202020204" pitchFamily="34" charset="0"/>
              <a:buChar char="•"/>
            </a:pPr>
            <a:r>
              <a:rPr lang="en-US" sz="2200" dirty="0"/>
              <a:t>Insurance </a:t>
            </a:r>
          </a:p>
          <a:p>
            <a:pPr lvl="1" indent="-228600" defTabSz="914400">
              <a:buFont typeface="Arial" panose="020B0604020202020204" pitchFamily="34" charset="0"/>
              <a:buChar char="•"/>
            </a:pPr>
            <a:r>
              <a:rPr lang="en-US" sz="2200" dirty="0"/>
              <a:t>CPA/accountant</a:t>
            </a:r>
          </a:p>
          <a:p>
            <a:pPr lvl="1" indent="-228600" defTabSz="914400">
              <a:buFont typeface="Arial" panose="020B0604020202020204" pitchFamily="34" charset="0"/>
              <a:buChar char="•"/>
            </a:pPr>
            <a:r>
              <a:rPr lang="en-US" sz="2200" dirty="0"/>
              <a:t>Geriatric care manager</a:t>
            </a:r>
          </a:p>
        </p:txBody>
      </p:sp>
      <p:sp>
        <p:nvSpPr>
          <p:cNvPr id="5" name="Slide Number Placeholder 4"/>
          <p:cNvSpPr>
            <a:spLocks noGrp="1"/>
          </p:cNvSpPr>
          <p:nvPr>
            <p:ph type="sldNum" sz="quarter" idx="12"/>
          </p:nvPr>
        </p:nvSpPr>
        <p:spPr/>
        <p:txBody>
          <a:bodyPr/>
          <a:lstStyle/>
          <a:p>
            <a:fld id="{C970734A-423D-42B4-B7B4-439841F8D32A}" type="slidenum">
              <a:rPr lang="en-US" smtClean="0"/>
              <a:t>37</a:t>
            </a:fld>
            <a:endParaRPr lang="en-US"/>
          </a:p>
        </p:txBody>
      </p:sp>
    </p:spTree>
    <p:extLst>
      <p:ext uri="{BB962C8B-B14F-4D97-AF65-F5344CB8AC3E}">
        <p14:creationId xmlns:p14="http://schemas.microsoft.com/office/powerpoint/2010/main" val="1434525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lumMod val="75000"/>
            <a:alpha val="65513"/>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609600"/>
            <a:ext cx="9144000" cy="1066800"/>
          </a:xfrm>
        </p:spPr>
        <p:txBody>
          <a:bodyPr>
            <a:normAutofit/>
          </a:bodyPr>
          <a:lstStyle/>
          <a:p>
            <a:pPr algn="ctr"/>
            <a:r>
              <a:rPr lang="en-US" sz="4000" b="1" dirty="0">
                <a:cs typeface="Arial" panose="020B0604020202020204" pitchFamily="34" charset="0"/>
              </a:rPr>
              <a:t>The 4 Key Challenges</a:t>
            </a:r>
            <a:endParaRPr lang="en-US" sz="4000" b="1" dirty="0">
              <a:solidFill>
                <a:srgbClr val="7CA800"/>
              </a:solidFill>
            </a:endParaRPr>
          </a:p>
        </p:txBody>
      </p:sp>
      <p:sp>
        <p:nvSpPr>
          <p:cNvPr id="7" name="Content Placeholder 6"/>
          <p:cNvSpPr>
            <a:spLocks noGrp="1"/>
          </p:cNvSpPr>
          <p:nvPr>
            <p:ph sz="half" idx="1"/>
          </p:nvPr>
        </p:nvSpPr>
        <p:spPr>
          <a:xfrm>
            <a:off x="609600" y="1752600"/>
            <a:ext cx="7620000" cy="4114800"/>
          </a:xfrm>
        </p:spPr>
        <p:txBody>
          <a:bodyPr>
            <a:normAutofit/>
          </a:bodyPr>
          <a:lstStyle/>
          <a:p>
            <a:pPr lvl="1"/>
            <a:endParaRPr lang="en-US" sz="2400" dirty="0"/>
          </a:p>
          <a:p>
            <a:pPr marL="0" indent="0">
              <a:buNone/>
            </a:pPr>
            <a:endParaRPr lang="en-US" sz="2400" dirty="0">
              <a:latin typeface="Arial" panose="020B0604020202020204" pitchFamily="34" charset="0"/>
              <a:cs typeface="Arial" panose="020B0604020202020204" pitchFamily="34" charset="0"/>
            </a:endParaRPr>
          </a:p>
        </p:txBody>
      </p:sp>
      <p:sp>
        <p:nvSpPr>
          <p:cNvPr id="2" name="TextBox 1"/>
          <p:cNvSpPr txBox="1"/>
          <p:nvPr/>
        </p:nvSpPr>
        <p:spPr>
          <a:xfrm>
            <a:off x="609600" y="1852863"/>
            <a:ext cx="7467600" cy="4431983"/>
          </a:xfrm>
          <a:prstGeom prst="rect">
            <a:avLst/>
          </a:prstGeom>
          <a:noFill/>
        </p:spPr>
        <p:txBody>
          <a:bodyPr wrap="square" rtlCol="0">
            <a:spAutoFit/>
          </a:bodyPr>
          <a:lstStyle/>
          <a:p>
            <a:r>
              <a:rPr lang="en-US" sz="2400" b="1" dirty="0"/>
              <a:t>Key #1</a:t>
            </a:r>
            <a:r>
              <a:rPr lang="en-US" sz="2400" dirty="0"/>
              <a:t>: Ensure Your Loved One’s Good, Continued Care With Smart Planning </a:t>
            </a:r>
          </a:p>
          <a:p>
            <a:r>
              <a:rPr lang="en-US" sz="2400" dirty="0"/>
              <a:t> </a:t>
            </a:r>
          </a:p>
          <a:p>
            <a:r>
              <a:rPr lang="en-US" sz="2400" b="1" dirty="0"/>
              <a:t>Key #2</a:t>
            </a:r>
            <a:r>
              <a:rPr lang="en-US" sz="2400" dirty="0"/>
              <a:t>: A Caregiving Plan Must Address Medical, Legal, Financial and Personal Issues</a:t>
            </a:r>
          </a:p>
          <a:p>
            <a:r>
              <a:rPr lang="en-US" sz="2400" dirty="0"/>
              <a:t> </a:t>
            </a:r>
          </a:p>
          <a:p>
            <a:r>
              <a:rPr lang="en-US" sz="2400" b="1" dirty="0"/>
              <a:t>Key #3: </a:t>
            </a:r>
            <a:r>
              <a:rPr lang="en-US" sz="2400" dirty="0"/>
              <a:t>Caregiving Always Impacts the Rest of the Family—That Needs Planning, Too </a:t>
            </a:r>
          </a:p>
          <a:p>
            <a:r>
              <a:rPr lang="en-US" sz="2400" dirty="0"/>
              <a:t> </a:t>
            </a:r>
          </a:p>
          <a:p>
            <a:r>
              <a:rPr lang="en-US" sz="2400" b="1" dirty="0"/>
              <a:t>Key #4</a:t>
            </a:r>
            <a:r>
              <a:rPr lang="en-US" sz="2400" dirty="0"/>
              <a:t>: We Need a Team Approach to Produce the Best Caregiving Plan </a:t>
            </a:r>
          </a:p>
          <a:p>
            <a:endParaRPr lang="en-US" dirty="0"/>
          </a:p>
        </p:txBody>
      </p:sp>
      <p:sp>
        <p:nvSpPr>
          <p:cNvPr id="5" name="Slide Number Placeholder 4"/>
          <p:cNvSpPr>
            <a:spLocks noGrp="1"/>
          </p:cNvSpPr>
          <p:nvPr>
            <p:ph type="sldNum" sz="quarter" idx="12"/>
          </p:nvPr>
        </p:nvSpPr>
        <p:spPr/>
        <p:txBody>
          <a:bodyPr/>
          <a:lstStyle/>
          <a:p>
            <a:fld id="{C970734A-423D-42B4-B7B4-439841F8D32A}" type="slidenum">
              <a:rPr lang="en-US" smtClean="0"/>
              <a:t>38</a:t>
            </a:fld>
            <a:endParaRPr lang="en-US"/>
          </a:p>
        </p:txBody>
      </p:sp>
    </p:spTree>
    <p:extLst>
      <p:ext uri="{BB962C8B-B14F-4D97-AF65-F5344CB8AC3E}">
        <p14:creationId xmlns:p14="http://schemas.microsoft.com/office/powerpoint/2010/main" val="8402479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4" name="Picture 3" descr="The background image shows a young white woman with short brown hair hugging an elderly woman who appears to be her mother. The daughter has blue eyes and is wearing a gray sweater. The mother has light gray hair, blue eyes, and is wearing a patterned pink and gray cardigan. They are both smiling and looking into the distance."/>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304800"/>
            <a:ext cx="9143980" cy="6857990"/>
          </a:xfrm>
          <a:prstGeom prst="rect">
            <a:avLst/>
          </a:prstGeom>
        </p:spPr>
      </p:pic>
      <p:sp>
        <p:nvSpPr>
          <p:cNvPr id="11" name="Rectangle 10">
            <a:extLst>
              <a:ext uri="{FF2B5EF4-FFF2-40B4-BE49-F238E27FC236}">
                <a16:creationId xmlns:a16="http://schemas.microsoft.com/office/drawing/2014/main" id="{E014418F-10CE-4493-8436-D9FFEEDF134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3894861"/>
            <a:ext cx="8162925" cy="1671361"/>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612274" y="4055729"/>
            <a:ext cx="7427161" cy="1325563"/>
          </a:xfrm>
        </p:spPr>
        <p:txBody>
          <a:bodyPr vert="horz" lIns="91440" tIns="45720" rIns="91440" bIns="45720" rtlCol="0" anchor="b">
            <a:normAutofit/>
          </a:bodyPr>
          <a:lstStyle/>
          <a:p>
            <a:pPr algn="l" defTabSz="914400"/>
            <a:r>
              <a:rPr lang="en-US" sz="4400" b="1" dirty="0"/>
              <a:t>Now, you can get started with your caregiving plan</a:t>
            </a:r>
            <a:endParaRPr lang="en-US" sz="4400" dirty="0"/>
          </a:p>
        </p:txBody>
      </p:sp>
    </p:spTree>
    <p:extLst>
      <p:ext uri="{BB962C8B-B14F-4D97-AF65-F5344CB8AC3E}">
        <p14:creationId xmlns:p14="http://schemas.microsoft.com/office/powerpoint/2010/main" val="87948352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2" name="Title 1"/>
          <p:cNvSpPr>
            <a:spLocks noGrp="1"/>
          </p:cNvSpPr>
          <p:nvPr>
            <p:ph type="title"/>
          </p:nvPr>
        </p:nvSpPr>
        <p:spPr>
          <a:xfrm>
            <a:off x="228600" y="139497"/>
            <a:ext cx="3483390" cy="1676603"/>
          </a:xfrm>
        </p:spPr>
        <p:txBody>
          <a:bodyPr vert="horz" lIns="91440" tIns="45720" rIns="91440" bIns="45720" rtlCol="0" anchor="ctr">
            <a:normAutofit/>
          </a:bodyPr>
          <a:lstStyle/>
          <a:p>
            <a:pPr defTabSz="914400"/>
            <a:r>
              <a:rPr lang="en-US" sz="3200" dirty="0"/>
              <a:t>Personal Health</a:t>
            </a:r>
            <a:br>
              <a:rPr lang="en-US" sz="3200" dirty="0"/>
            </a:br>
            <a:r>
              <a:rPr lang="en-US" sz="3200" dirty="0"/>
              <a:t>and Safety Mishaps</a:t>
            </a:r>
          </a:p>
        </p:txBody>
      </p:sp>
      <p:sp>
        <p:nvSpPr>
          <p:cNvPr id="3" name="Content Placeholder 2"/>
          <p:cNvSpPr>
            <a:spLocks noGrp="1"/>
          </p:cNvSpPr>
          <p:nvPr>
            <p:ph sz="half" idx="1"/>
          </p:nvPr>
        </p:nvSpPr>
        <p:spPr>
          <a:xfrm>
            <a:off x="38101" y="1600201"/>
            <a:ext cx="3635791" cy="4140806"/>
          </a:xfrm>
        </p:spPr>
        <p:txBody>
          <a:bodyPr vert="horz" lIns="91440" tIns="45720" rIns="91440" bIns="45720" rtlCol="0">
            <a:noAutofit/>
          </a:bodyPr>
          <a:lstStyle/>
          <a:p>
            <a:pPr marL="285750" indent="-228600" defTabSz="914400">
              <a:buFont typeface="Arial" panose="020B0604020202020204" pitchFamily="34" charset="0"/>
              <a:buChar char="•"/>
            </a:pPr>
            <a:r>
              <a:rPr lang="en-US" sz="2200" dirty="0"/>
              <a:t>Playing too much! 😜</a:t>
            </a:r>
          </a:p>
          <a:p>
            <a:pPr marL="285750" indent="-228600" defTabSz="914400">
              <a:buFont typeface="Arial" panose="020B0604020202020204" pitchFamily="34" charset="0"/>
              <a:buChar char="•"/>
            </a:pPr>
            <a:r>
              <a:rPr lang="en-US" sz="2200" dirty="0"/>
              <a:t>Wandering away from home</a:t>
            </a:r>
          </a:p>
          <a:p>
            <a:pPr marL="285750" indent="-228600" defTabSz="914400">
              <a:buFont typeface="Arial" panose="020B0604020202020204" pitchFamily="34" charset="0"/>
              <a:buChar char="•"/>
            </a:pPr>
            <a:r>
              <a:rPr lang="en-US" sz="2200" dirty="0"/>
              <a:t>Unexplained car scrapes</a:t>
            </a:r>
          </a:p>
          <a:p>
            <a:pPr marL="285750" indent="-228600" defTabSz="914400">
              <a:buFont typeface="Arial" panose="020B0604020202020204" pitchFamily="34" charset="0"/>
              <a:buChar char="•"/>
            </a:pPr>
            <a:r>
              <a:rPr lang="en-US" sz="2200" dirty="0"/>
              <a:t>Full-blown car accidents </a:t>
            </a:r>
          </a:p>
          <a:p>
            <a:pPr marL="285750" indent="-228600" defTabSz="914400">
              <a:buFont typeface="Arial" panose="020B0604020202020204" pitchFamily="34" charset="0"/>
              <a:buChar char="•"/>
            </a:pPr>
            <a:r>
              <a:rPr lang="en-US" sz="2200" dirty="0"/>
              <a:t>Faltering nutrition</a:t>
            </a:r>
          </a:p>
          <a:p>
            <a:pPr marL="285750" indent="-228600" defTabSz="914400">
              <a:buFont typeface="Arial" panose="020B0604020202020204" pitchFamily="34" charset="0"/>
              <a:buChar char="•"/>
            </a:pPr>
            <a:r>
              <a:rPr lang="en-US" sz="2200" dirty="0"/>
              <a:t>Dangerous home disrepair </a:t>
            </a:r>
          </a:p>
          <a:p>
            <a:pPr marL="285750" indent="-228600" defTabSz="914400">
              <a:buFont typeface="Arial" panose="020B0604020202020204" pitchFamily="34" charset="0"/>
              <a:buChar char="•"/>
            </a:pPr>
            <a:r>
              <a:rPr lang="en-US" sz="2200" dirty="0"/>
              <a:t>Stoves or freezers left open</a:t>
            </a:r>
          </a:p>
          <a:p>
            <a:pPr marL="285750" indent="-228600" defTabSz="914400">
              <a:buFont typeface="Arial" panose="020B0604020202020204" pitchFamily="34" charset="0"/>
              <a:buChar char="•"/>
            </a:pPr>
            <a:r>
              <a:rPr lang="en-US" sz="2200" dirty="0"/>
              <a:t>Missed or wrong medications </a:t>
            </a:r>
          </a:p>
          <a:p>
            <a:pPr marL="285750" indent="-228600" defTabSz="914400">
              <a:buFont typeface="Arial" panose="020B0604020202020204" pitchFamily="34" charset="0"/>
              <a:buChar char="•"/>
            </a:pPr>
            <a:r>
              <a:rPr lang="en-US" sz="2200" dirty="0"/>
              <a:t>Neglected personal hygiene </a:t>
            </a:r>
          </a:p>
        </p:txBody>
      </p:sp>
      <p:sp>
        <p:nvSpPr>
          <p:cNvPr id="6" name="Slide Number Placeholder 5"/>
          <p:cNvSpPr>
            <a:spLocks noGrp="1"/>
          </p:cNvSpPr>
          <p:nvPr>
            <p:ph type="sldNum" sz="quarter" idx="12"/>
          </p:nvPr>
        </p:nvSpPr>
        <p:spPr/>
        <p:txBody>
          <a:bodyPr/>
          <a:lstStyle/>
          <a:p>
            <a:fld id="{C970734A-423D-42B4-B7B4-439841F8D32A}" type="slidenum">
              <a:rPr lang="en-US" smtClean="0"/>
              <a:t>4</a:t>
            </a:fld>
            <a:endParaRPr lang="en-US"/>
          </a:p>
        </p:txBody>
      </p:sp>
      <p:pic>
        <p:nvPicPr>
          <p:cNvPr id="9" name="Content Placeholder 8" descr="This photo shows a young mother playing and riding on a small 3-wheeled scooter with her son.  They're playing indoors and have big smiles on their faces.">
            <a:extLst>
              <a:ext uri="{FF2B5EF4-FFF2-40B4-BE49-F238E27FC236}">
                <a16:creationId xmlns:a16="http://schemas.microsoft.com/office/drawing/2014/main" id="{1600FCB7-A9E6-674B-8C52-D71FD7E2AF92}"/>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876800" y="560388"/>
            <a:ext cx="3863975" cy="5795963"/>
          </a:xfrm>
        </p:spPr>
      </p:pic>
    </p:spTree>
    <p:extLst>
      <p:ext uri="{BB962C8B-B14F-4D97-AF65-F5344CB8AC3E}">
        <p14:creationId xmlns:p14="http://schemas.microsoft.com/office/powerpoint/2010/main" val="960602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lumMod val="75000"/>
            <a:alpha val="61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Contact Us</a:t>
            </a:r>
          </a:p>
        </p:txBody>
      </p:sp>
      <p:sp>
        <p:nvSpPr>
          <p:cNvPr id="3" name="Content Placeholder 2"/>
          <p:cNvSpPr>
            <a:spLocks noGrp="1"/>
          </p:cNvSpPr>
          <p:nvPr>
            <p:ph idx="1"/>
          </p:nvPr>
        </p:nvSpPr>
        <p:spPr/>
        <p:txBody>
          <a:bodyPr>
            <a:normAutofit fontScale="70000" lnSpcReduction="20000"/>
          </a:bodyPr>
          <a:lstStyle/>
          <a:p>
            <a:pPr marL="0" indent="0">
              <a:buNone/>
            </a:pPr>
            <a:r>
              <a:rPr lang="en-US" sz="3200" dirty="0"/>
              <a:t>James River Wealth Advisors</a:t>
            </a:r>
          </a:p>
          <a:p>
            <a:pPr marL="0" indent="0">
              <a:buNone/>
            </a:pPr>
            <a:r>
              <a:rPr lang="en-US" sz="3200" dirty="0"/>
              <a:t>Kathy Matthews</a:t>
            </a:r>
          </a:p>
          <a:p>
            <a:pPr marL="0" indent="0">
              <a:buNone/>
            </a:pPr>
            <a:r>
              <a:rPr lang="en-US" sz="3200" dirty="0"/>
              <a:t>804-543-4798</a:t>
            </a:r>
          </a:p>
          <a:p>
            <a:pPr marL="0" indent="0">
              <a:buNone/>
            </a:pPr>
            <a:r>
              <a:rPr lang="en-US" sz="3200" dirty="0" err="1"/>
              <a:t>kmatthews@elisvillage.com</a:t>
            </a:r>
            <a:endParaRPr lang="en-US" sz="3200" dirty="0"/>
          </a:p>
          <a:p>
            <a:pPr marL="0" indent="0">
              <a:buNone/>
            </a:pPr>
            <a:r>
              <a:rPr lang="en-US" sz="3200" dirty="0">
                <a:hlinkClick r:id="rId2"/>
              </a:rPr>
              <a:t>www.jamesriverwealth.com</a:t>
            </a:r>
            <a:endParaRPr lang="en-US" sz="3200" dirty="0"/>
          </a:p>
          <a:p>
            <a:pPr marL="0" indent="0">
              <a:buNone/>
            </a:pPr>
            <a:endParaRPr lang="en-US" sz="3200" dirty="0"/>
          </a:p>
          <a:p>
            <a:pPr marL="0" indent="0">
              <a:buNone/>
            </a:pPr>
            <a:r>
              <a:rPr lang="en-US" sz="3200" dirty="0"/>
              <a:t>Stephen Burns</a:t>
            </a:r>
          </a:p>
          <a:p>
            <a:pPr marL="0" indent="0">
              <a:buNone/>
            </a:pPr>
            <a:r>
              <a:rPr lang="en-US" sz="3200" dirty="0"/>
              <a:t>804.417.6529</a:t>
            </a:r>
          </a:p>
          <a:p>
            <a:pPr marL="0" indent="0">
              <a:buNone/>
            </a:pPr>
            <a:endParaRPr lang="en-US" sz="3200" dirty="0"/>
          </a:p>
          <a:p>
            <a:endParaRPr lang="en-US" dirty="0"/>
          </a:p>
          <a:p>
            <a:pPr marL="0" indent="0" defTabSz="914400">
              <a:lnSpc>
                <a:spcPct val="100000"/>
              </a:lnSpc>
              <a:spcBef>
                <a:spcPts val="0"/>
              </a:spcBef>
              <a:buNone/>
              <a:defRPr/>
            </a:pPr>
            <a:r>
              <a:rPr lang="en-US" b="0" i="1" dirty="0">
                <a:solidFill>
                  <a:srgbClr val="242424"/>
                </a:solidFill>
                <a:effectLst/>
                <a:latin typeface="Segoe UI" panose="020B0502040204020203" pitchFamily="34" charset="0"/>
              </a:rPr>
              <a:t>Securities offered through J.W. Cole Financial, Inc (JWC) Member FINRA/SIPC. Advisory Services offered through James River Asset Management LLC. James River Wealth Advisors and James River Asset Management LLC are unaffiliated entities of J.W. Cole Financial.</a:t>
            </a:r>
          </a:p>
          <a:p>
            <a:pPr marL="0" indent="0" defTabSz="914400">
              <a:lnSpc>
                <a:spcPct val="100000"/>
              </a:lnSpc>
              <a:spcBef>
                <a:spcPts val="0"/>
              </a:spcBef>
              <a:buNone/>
              <a:defRPr/>
            </a:pPr>
            <a:endParaRPr lang="en-US" dirty="0"/>
          </a:p>
        </p:txBody>
      </p:sp>
      <p:sp>
        <p:nvSpPr>
          <p:cNvPr id="5" name="Slide Number Placeholder 4"/>
          <p:cNvSpPr>
            <a:spLocks noGrp="1"/>
          </p:cNvSpPr>
          <p:nvPr>
            <p:ph type="sldNum" sz="quarter" idx="12"/>
          </p:nvPr>
        </p:nvSpPr>
        <p:spPr/>
        <p:txBody>
          <a:bodyPr/>
          <a:lstStyle/>
          <a:p>
            <a:fld id="{C970734A-423D-42B4-B7B4-439841F8D32A}" type="slidenum">
              <a:rPr lang="en-US" smtClean="0"/>
              <a:t>40</a:t>
            </a:fld>
            <a:endParaRPr lang="en-US"/>
          </a:p>
        </p:txBody>
      </p:sp>
    </p:spTree>
    <p:extLst>
      <p:ext uri="{BB962C8B-B14F-4D97-AF65-F5344CB8AC3E}">
        <p14:creationId xmlns:p14="http://schemas.microsoft.com/office/powerpoint/2010/main" val="1795395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cxnSp>
        <p:nvCxnSpPr>
          <p:cNvPr id="14" name="Straight Arrow Connector 13">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70332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descr="This is an image of Sisyphus from mythology rolling the large stone ball up the hill."/>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4" name="Title 3"/>
          <p:cNvSpPr>
            <a:spLocks noGrp="1"/>
          </p:cNvSpPr>
          <p:nvPr>
            <p:ph type="title"/>
          </p:nvPr>
        </p:nvSpPr>
        <p:spPr>
          <a:xfrm>
            <a:off x="152400" y="365125"/>
            <a:ext cx="4256735" cy="1692794"/>
          </a:xfrm>
        </p:spPr>
        <p:txBody>
          <a:bodyPr vert="horz" lIns="91440" tIns="45720" rIns="91440" bIns="45720" rtlCol="0" anchor="ctr">
            <a:noAutofit/>
          </a:bodyPr>
          <a:lstStyle/>
          <a:p>
            <a:pPr marL="0" marR="0" defTabSz="914400">
              <a:spcAft>
                <a:spcPts val="0"/>
              </a:spcAft>
            </a:pPr>
            <a:r>
              <a:rPr lang="en-US" sz="3200" dirty="0"/>
              <a:t>Elder Care Challenges </a:t>
            </a:r>
            <a:br>
              <a:rPr lang="en-US" sz="3200" dirty="0"/>
            </a:br>
            <a:r>
              <a:rPr lang="en-US" sz="3200" dirty="0"/>
              <a:t>Will Reveal Stark Realities and Unanswered Questions</a:t>
            </a:r>
            <a:endParaRPr lang="en-US" sz="3200" dirty="0">
              <a:effectLst/>
            </a:endParaRPr>
          </a:p>
        </p:txBody>
      </p:sp>
      <p:sp>
        <p:nvSpPr>
          <p:cNvPr id="7" name="Content Placeholder 6"/>
          <p:cNvSpPr>
            <a:spLocks noGrp="1"/>
          </p:cNvSpPr>
          <p:nvPr>
            <p:ph sz="half" idx="1"/>
          </p:nvPr>
        </p:nvSpPr>
        <p:spPr>
          <a:xfrm>
            <a:off x="491490" y="2575034"/>
            <a:ext cx="3840085" cy="3462228"/>
          </a:xfrm>
        </p:spPr>
        <p:txBody>
          <a:bodyPr vert="horz" lIns="91440" tIns="45720" rIns="91440" bIns="45720" rtlCol="0">
            <a:normAutofit/>
          </a:bodyPr>
          <a:lstStyle/>
          <a:p>
            <a:pPr marL="0" indent="-228600" defTabSz="914400">
              <a:buFont typeface="Arial" panose="020B0604020202020204" pitchFamily="34" charset="0"/>
              <a:buChar char="•"/>
            </a:pPr>
            <a:endParaRPr lang="en-US" sz="1600" dirty="0"/>
          </a:p>
          <a:p>
            <a:pPr marL="0" indent="-228600" defTabSz="914400">
              <a:buFont typeface="Arial" panose="020B0604020202020204" pitchFamily="34" charset="0"/>
              <a:buChar char="•"/>
            </a:pPr>
            <a:endParaRPr lang="en-US" sz="1600" dirty="0"/>
          </a:p>
        </p:txBody>
      </p:sp>
      <p:sp>
        <p:nvSpPr>
          <p:cNvPr id="2" name="TextBox 1"/>
          <p:cNvSpPr txBox="1"/>
          <p:nvPr/>
        </p:nvSpPr>
        <p:spPr>
          <a:xfrm>
            <a:off x="491490" y="2575034"/>
            <a:ext cx="3703320" cy="3323987"/>
          </a:xfrm>
          <a:prstGeom prst="rect">
            <a:avLst/>
          </a:prstGeom>
          <a:noFill/>
        </p:spPr>
        <p:txBody>
          <a:bodyPr wrap="square" rtlCol="0">
            <a:spAutoFit/>
          </a:bodyPr>
          <a:lstStyle/>
          <a:p>
            <a:r>
              <a:rPr lang="en-US" sz="2400" dirty="0"/>
              <a:t>Examples:</a:t>
            </a:r>
          </a:p>
          <a:p>
            <a:pPr marL="285750" indent="-285750">
              <a:buFont typeface="Arial" charset="0"/>
              <a:buChar char="•"/>
            </a:pPr>
            <a:r>
              <a:rPr lang="en-US" sz="2400" dirty="0"/>
              <a:t>Who’s monitoring love ones’ health?</a:t>
            </a:r>
          </a:p>
          <a:p>
            <a:pPr marL="285750" indent="-285750">
              <a:buFont typeface="Arial" charset="0"/>
              <a:buChar char="•"/>
            </a:pPr>
            <a:r>
              <a:rPr lang="en-US" sz="2400" dirty="0"/>
              <a:t>How will future decisions be made?</a:t>
            </a:r>
          </a:p>
          <a:p>
            <a:pPr marL="285750" indent="-285750">
              <a:buFont typeface="Arial" charset="0"/>
              <a:buChar char="•"/>
            </a:pPr>
            <a:r>
              <a:rPr lang="en-US" sz="2400" dirty="0"/>
              <a:t>What happens when staying in the home is not an option?</a:t>
            </a:r>
          </a:p>
          <a:p>
            <a:endParaRPr lang="en-US" dirty="0"/>
          </a:p>
        </p:txBody>
      </p:sp>
      <p:sp>
        <p:nvSpPr>
          <p:cNvPr id="5" name="Slide Number Placeholder 4"/>
          <p:cNvSpPr>
            <a:spLocks noGrp="1"/>
          </p:cNvSpPr>
          <p:nvPr>
            <p:ph type="sldNum" sz="quarter" idx="12"/>
          </p:nvPr>
        </p:nvSpPr>
        <p:spPr/>
        <p:txBody>
          <a:bodyPr/>
          <a:lstStyle/>
          <a:p>
            <a:fld id="{C970734A-423D-42B4-B7B4-439841F8D32A}" type="slidenum">
              <a:rPr lang="en-US" smtClean="0"/>
              <a:t>5</a:t>
            </a:fld>
            <a:endParaRPr lang="en-US"/>
          </a:p>
        </p:txBody>
      </p:sp>
    </p:spTree>
    <p:extLst>
      <p:ext uri="{BB962C8B-B14F-4D97-AF65-F5344CB8AC3E}">
        <p14:creationId xmlns:p14="http://schemas.microsoft.com/office/powerpoint/2010/main" val="4160317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background image shows an elaborate circular hedge maze."/>
          <p:cNvPicPr>
            <a:picLocks noChangeAspect="1"/>
          </p:cNvPicPr>
          <p:nvPr/>
        </p:nvPicPr>
        <p:blipFill>
          <a:blip r:embed="rId3"/>
          <a:stretch>
            <a:fillRect/>
          </a:stretch>
        </p:blipFill>
        <p:spPr>
          <a:xfrm>
            <a:off x="0" y="17318"/>
            <a:ext cx="9653910" cy="6840682"/>
          </a:xfrm>
          <a:prstGeom prst="rect">
            <a:avLst/>
          </a:prstGeom>
        </p:spPr>
      </p:pic>
      <p:sp>
        <p:nvSpPr>
          <p:cNvPr id="7" name="Content Placeholder 6"/>
          <p:cNvSpPr>
            <a:spLocks noGrp="1"/>
          </p:cNvSpPr>
          <p:nvPr>
            <p:ph sz="half" idx="1"/>
          </p:nvPr>
        </p:nvSpPr>
        <p:spPr>
          <a:xfrm>
            <a:off x="628650" y="1676400"/>
            <a:ext cx="8134350" cy="4351338"/>
          </a:xfrm>
        </p:spPr>
        <p:txBody>
          <a:bodyPr/>
          <a:lstStyle/>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p:txBody>
      </p:sp>
      <p:sp>
        <p:nvSpPr>
          <p:cNvPr id="2" name="TextBox 1"/>
          <p:cNvSpPr txBox="1"/>
          <p:nvPr/>
        </p:nvSpPr>
        <p:spPr>
          <a:xfrm>
            <a:off x="260151" y="3437659"/>
            <a:ext cx="9133608" cy="3539430"/>
          </a:xfrm>
          <a:prstGeom prst="rect">
            <a:avLst/>
          </a:prstGeom>
          <a:noFill/>
        </p:spPr>
        <p:txBody>
          <a:bodyPr wrap="square" rtlCol="0">
            <a:spAutoFit/>
          </a:bodyPr>
          <a:lstStyle/>
          <a:p>
            <a:pPr algn="ctr"/>
            <a:r>
              <a:rPr lang="en-US" sz="4000" dirty="0">
                <a:solidFill>
                  <a:schemeClr val="bg1"/>
                </a:solidFill>
              </a:rPr>
              <a:t>Almost every household in the United States will fulfill the role of caregiver to an elder family member over the next ten years. Most families have not planned for it. </a:t>
            </a:r>
          </a:p>
          <a:p>
            <a:endParaRPr lang="en-US" sz="2400" dirty="0"/>
          </a:p>
        </p:txBody>
      </p:sp>
      <p:sp>
        <p:nvSpPr>
          <p:cNvPr id="5" name="Slide Number Placeholder 4"/>
          <p:cNvSpPr>
            <a:spLocks noGrp="1"/>
          </p:cNvSpPr>
          <p:nvPr>
            <p:ph type="sldNum" sz="quarter" idx="12"/>
          </p:nvPr>
        </p:nvSpPr>
        <p:spPr/>
        <p:txBody>
          <a:bodyPr/>
          <a:lstStyle/>
          <a:p>
            <a:fld id="{C970734A-423D-42B4-B7B4-439841F8D32A}" type="slidenum">
              <a:rPr lang="en-US" smtClean="0"/>
              <a:t>6</a:t>
            </a:fld>
            <a:endParaRPr lang="en-US"/>
          </a:p>
        </p:txBody>
      </p:sp>
    </p:spTree>
    <p:extLst>
      <p:ext uri="{BB962C8B-B14F-4D97-AF65-F5344CB8AC3E}">
        <p14:creationId xmlns:p14="http://schemas.microsoft.com/office/powerpoint/2010/main" val="899487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304800" y="1600200"/>
            <a:ext cx="8134350" cy="2667000"/>
          </a:xfrm>
        </p:spPr>
        <p:txBody>
          <a:bodyPr>
            <a:normAutofit lnSpcReduction="10000"/>
          </a:bodyPr>
          <a:lstStyle/>
          <a:p>
            <a:pPr marL="0" indent="0" algn="ctr">
              <a:buNone/>
            </a:pPr>
            <a:endParaRPr lang="en-US" sz="2400" dirty="0">
              <a:solidFill>
                <a:schemeClr val="bg1"/>
              </a:solidFill>
              <a:latin typeface="Arial" panose="020B0604020202020204" pitchFamily="34" charset="0"/>
              <a:cs typeface="Arial" panose="020B0604020202020204" pitchFamily="34" charset="0"/>
            </a:endParaRPr>
          </a:p>
          <a:p>
            <a:pPr marL="0" indent="0" algn="ctr">
              <a:buNone/>
            </a:pPr>
            <a:r>
              <a:rPr lang="en-US" sz="3600" dirty="0">
                <a:solidFill>
                  <a:schemeClr val="bg1"/>
                </a:solidFill>
                <a:latin typeface="Calibri" panose="020F0502020204030204" pitchFamily="34" charset="0"/>
                <a:ea typeface="Calibri" panose="020F0502020204030204" pitchFamily="34" charset="0"/>
                <a:cs typeface="Times New Roman" panose="02020603050405020304" pitchFamily="18" charset="0"/>
              </a:rPr>
              <a:t>Key #1</a:t>
            </a:r>
            <a:endParaRPr lang="en-US" sz="3600" dirty="0">
              <a:solidFill>
                <a:schemeClr val="bg1"/>
              </a:solidFill>
              <a:latin typeface="Arial" panose="020B0604020202020204" pitchFamily="34" charset="0"/>
              <a:cs typeface="Arial" panose="020B0604020202020204" pitchFamily="34" charset="0"/>
            </a:endParaRPr>
          </a:p>
          <a:p>
            <a:pPr marL="0" indent="0" algn="ctr">
              <a:buNone/>
            </a:pPr>
            <a:r>
              <a:rPr lang="en-US" sz="3600" dirty="0">
                <a:solidFill>
                  <a:schemeClr val="bg1"/>
                </a:solidFill>
                <a:latin typeface="Arial" panose="020B0604020202020204" pitchFamily="34" charset="0"/>
                <a:cs typeface="Arial" panose="020B0604020202020204" pitchFamily="34" charset="0"/>
              </a:rPr>
              <a:t>Plan Smart!</a:t>
            </a:r>
          </a:p>
          <a:p>
            <a:pPr marL="0" indent="0" algn="ctr">
              <a:buNone/>
            </a:pPr>
            <a:r>
              <a:rPr lang="en-US" sz="3600" dirty="0">
                <a:solidFill>
                  <a:schemeClr val="bg1"/>
                </a:solidFill>
                <a:latin typeface="Arial" panose="020B0604020202020204" pitchFamily="34" charset="0"/>
                <a:cs typeface="Arial" panose="020B0604020202020204" pitchFamily="34" charset="0"/>
              </a:rPr>
              <a:t>Ensure Your Loved One’s Good, Continued Care With Smart Planning </a:t>
            </a:r>
          </a:p>
          <a:p>
            <a:pPr marL="0" indent="0" algn="ctr">
              <a:buNone/>
            </a:pPr>
            <a:endParaRPr lang="en-US" sz="3600" dirty="0">
              <a:solidFill>
                <a:schemeClr val="bg1"/>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C970734A-423D-42B4-B7B4-439841F8D32A}" type="slidenum">
              <a:rPr lang="en-US" smtClean="0"/>
              <a:t>7</a:t>
            </a:fld>
            <a:endParaRPr lang="en-US"/>
          </a:p>
        </p:txBody>
      </p:sp>
    </p:spTree>
    <p:extLst>
      <p:ext uri="{BB962C8B-B14F-4D97-AF65-F5344CB8AC3E}">
        <p14:creationId xmlns:p14="http://schemas.microsoft.com/office/powerpoint/2010/main" val="1767336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5" name="Content Placeholder 4" descr="This is a picture of an elderly white woman with short white hair in a hospital patient room. She is wearing a patient smock and has pulled herself up out of bed using a walke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3479292" y="10"/>
            <a:ext cx="5664708" cy="6857990"/>
          </a:xfrm>
          <a:prstGeom prst="rect">
            <a:avLst/>
          </a:prstGeom>
          <a:effectLst/>
        </p:spPr>
      </p:pic>
      <p:sp>
        <p:nvSpPr>
          <p:cNvPr id="2" name="Title 1"/>
          <p:cNvSpPr>
            <a:spLocks noGrp="1"/>
          </p:cNvSpPr>
          <p:nvPr>
            <p:ph type="title"/>
          </p:nvPr>
        </p:nvSpPr>
        <p:spPr>
          <a:xfrm>
            <a:off x="152398" y="634181"/>
            <a:ext cx="3225297" cy="1676603"/>
          </a:xfrm>
        </p:spPr>
        <p:txBody>
          <a:bodyPr vert="horz" lIns="91440" tIns="45720" rIns="91440" bIns="45720" rtlCol="0" anchor="ctr">
            <a:noAutofit/>
          </a:bodyPr>
          <a:lstStyle/>
          <a:p>
            <a:pPr defTabSz="914400"/>
            <a:r>
              <a:rPr lang="en-US" sz="3200" dirty="0"/>
              <a:t>Consider, What Needs </a:t>
            </a:r>
            <a:br>
              <a:rPr lang="en-US" sz="3200" dirty="0"/>
            </a:br>
            <a:r>
              <a:rPr lang="en-US" sz="3200" dirty="0"/>
              <a:t>Must Be Met?</a:t>
            </a:r>
          </a:p>
        </p:txBody>
      </p:sp>
      <p:sp>
        <p:nvSpPr>
          <p:cNvPr id="3" name="Content Placeholder 2"/>
          <p:cNvSpPr>
            <a:spLocks noGrp="1"/>
          </p:cNvSpPr>
          <p:nvPr>
            <p:ph sz="half" idx="1"/>
          </p:nvPr>
        </p:nvSpPr>
        <p:spPr>
          <a:xfrm>
            <a:off x="152398" y="2438400"/>
            <a:ext cx="3225297" cy="4191000"/>
          </a:xfrm>
        </p:spPr>
        <p:txBody>
          <a:bodyPr vert="horz" lIns="91440" tIns="45720" rIns="91440" bIns="45720" rtlCol="0">
            <a:normAutofit/>
          </a:bodyPr>
          <a:lstStyle/>
          <a:p>
            <a:pPr marL="342900" indent="-228600" defTabSz="914400">
              <a:buFont typeface="Arial" panose="020B0604020202020204" pitchFamily="34" charset="0"/>
              <a:buChar char="•"/>
            </a:pPr>
            <a:r>
              <a:rPr lang="en-US" sz="2200" dirty="0"/>
              <a:t>Gather important information about the care recipient’s medical needs and conditions</a:t>
            </a:r>
          </a:p>
          <a:p>
            <a:pPr marL="342900" indent="-228600" defTabSz="914400">
              <a:buFont typeface="Arial" panose="020B0604020202020204" pitchFamily="34" charset="0"/>
              <a:buChar char="•"/>
            </a:pPr>
            <a:r>
              <a:rPr lang="en-US" sz="2200" dirty="0"/>
              <a:t>Use a questionnaire to better understand your loved one’s needs and challenges</a:t>
            </a:r>
          </a:p>
          <a:p>
            <a:pPr marL="342900" indent="-228600" defTabSz="914400">
              <a:buFont typeface="Arial" panose="020B0604020202020204" pitchFamily="34" charset="0"/>
              <a:buChar char="•"/>
            </a:pPr>
            <a:r>
              <a:rPr lang="en-US" sz="2200" dirty="0"/>
              <a:t>Assess the biggest concerns and priorities of your loved one</a:t>
            </a:r>
          </a:p>
        </p:txBody>
      </p:sp>
      <p:sp>
        <p:nvSpPr>
          <p:cNvPr id="6" name="Slide Number Placeholder 5"/>
          <p:cNvSpPr>
            <a:spLocks noGrp="1"/>
          </p:cNvSpPr>
          <p:nvPr>
            <p:ph type="sldNum" sz="quarter" idx="12"/>
          </p:nvPr>
        </p:nvSpPr>
        <p:spPr/>
        <p:txBody>
          <a:bodyPr/>
          <a:lstStyle/>
          <a:p>
            <a:fld id="{C970734A-423D-42B4-B7B4-439841F8D32A}" type="slidenum">
              <a:rPr lang="en-US" smtClean="0"/>
              <a:t>8</a:t>
            </a:fld>
            <a:endParaRPr lang="en-US"/>
          </a:p>
        </p:txBody>
      </p:sp>
    </p:spTree>
    <p:extLst>
      <p:ext uri="{BB962C8B-B14F-4D97-AF65-F5344CB8AC3E}">
        <p14:creationId xmlns:p14="http://schemas.microsoft.com/office/powerpoint/2010/main" val="4168720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6" name="Picture 5" descr="This image features an elderly couple. She is a white woman and is wearing a light pink sweater and has short gray curly hair. She is smiling and appears to be holding her partner's arm. Her partner is a white man with white hair and light facial hair. He is looking at someone across the table and wearing a gray cardigan over a white button-down."/>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0"/>
            <a:ext cx="5664708" cy="6857990"/>
          </a:xfrm>
          <a:prstGeom prst="rect">
            <a:avLst/>
          </a:prstGeom>
          <a:effectLst/>
        </p:spPr>
      </p:pic>
      <p:sp>
        <p:nvSpPr>
          <p:cNvPr id="4" name="Title 3"/>
          <p:cNvSpPr>
            <a:spLocks noGrp="1"/>
          </p:cNvSpPr>
          <p:nvPr>
            <p:ph type="title"/>
          </p:nvPr>
        </p:nvSpPr>
        <p:spPr>
          <a:xfrm>
            <a:off x="5664708" y="393663"/>
            <a:ext cx="3479291" cy="1676603"/>
          </a:xfrm>
        </p:spPr>
        <p:txBody>
          <a:bodyPr vert="horz" lIns="91440" tIns="45720" rIns="91440" bIns="45720" rtlCol="0" anchor="ctr">
            <a:normAutofit/>
          </a:bodyPr>
          <a:lstStyle/>
          <a:p>
            <a:pPr defTabSz="914400"/>
            <a:r>
              <a:rPr lang="en-US" sz="3200" dirty="0"/>
              <a:t>Caregiving Discussion: Start the Conversation</a:t>
            </a:r>
          </a:p>
        </p:txBody>
      </p:sp>
      <p:sp>
        <p:nvSpPr>
          <p:cNvPr id="7" name="Content Placeholder 6"/>
          <p:cNvSpPr>
            <a:spLocks noGrp="1"/>
          </p:cNvSpPr>
          <p:nvPr>
            <p:ph sz="half" idx="1"/>
          </p:nvPr>
        </p:nvSpPr>
        <p:spPr>
          <a:xfrm>
            <a:off x="5791200" y="2438400"/>
            <a:ext cx="3200399" cy="3785419"/>
          </a:xfrm>
        </p:spPr>
        <p:txBody>
          <a:bodyPr vert="horz" lIns="91440" tIns="45720" rIns="91440" bIns="45720" rtlCol="0">
            <a:noAutofit/>
          </a:bodyPr>
          <a:lstStyle/>
          <a:p>
            <a:pPr indent="-228600" defTabSz="914400">
              <a:buFont typeface="Arial" panose="020B0604020202020204" pitchFamily="34" charset="0"/>
              <a:buChar char="•"/>
            </a:pPr>
            <a:r>
              <a:rPr lang="en-US" sz="2200" dirty="0"/>
              <a:t>Talk about your wishes or the wishes of a loved one while they are still healthy </a:t>
            </a:r>
          </a:p>
          <a:p>
            <a:pPr indent="-228600" defTabSz="914400">
              <a:buFont typeface="Arial" panose="020B0604020202020204" pitchFamily="34" charset="0"/>
              <a:buChar char="•"/>
            </a:pPr>
            <a:r>
              <a:rPr lang="en-US" sz="2200" dirty="0"/>
              <a:t>Designate a family coordinator or team leader</a:t>
            </a:r>
          </a:p>
          <a:p>
            <a:pPr indent="-228600" defTabSz="914400">
              <a:buFont typeface="Arial" panose="020B0604020202020204" pitchFamily="34" charset="0"/>
              <a:buChar char="•"/>
            </a:pPr>
            <a:r>
              <a:rPr lang="en-US" sz="2200" dirty="0"/>
              <a:t>Money is an important factor to discuss</a:t>
            </a:r>
          </a:p>
          <a:p>
            <a:pPr indent="-228600" defTabSz="914400">
              <a:buFont typeface="Arial" panose="020B0604020202020204" pitchFamily="34" charset="0"/>
              <a:buChar char="•"/>
            </a:pPr>
            <a:r>
              <a:rPr lang="en-US" sz="2200" dirty="0"/>
              <a:t>Everyone should have this conversation by 60</a:t>
            </a:r>
          </a:p>
        </p:txBody>
      </p:sp>
      <p:sp>
        <p:nvSpPr>
          <p:cNvPr id="3" name="Slide Number Placeholder 2"/>
          <p:cNvSpPr>
            <a:spLocks noGrp="1"/>
          </p:cNvSpPr>
          <p:nvPr>
            <p:ph type="sldNum" sz="quarter" idx="12"/>
          </p:nvPr>
        </p:nvSpPr>
        <p:spPr/>
        <p:txBody>
          <a:bodyPr/>
          <a:lstStyle/>
          <a:p>
            <a:fld id="{C970734A-423D-42B4-B7B4-439841F8D32A}" type="slidenum">
              <a:rPr lang="en-US" smtClean="0"/>
              <a:t>9</a:t>
            </a:fld>
            <a:endParaRPr lang="en-US"/>
          </a:p>
        </p:txBody>
      </p:sp>
    </p:spTree>
    <p:extLst>
      <p:ext uri="{BB962C8B-B14F-4D97-AF65-F5344CB8AC3E}">
        <p14:creationId xmlns:p14="http://schemas.microsoft.com/office/powerpoint/2010/main" val="16051213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{412D37E4-C839-8344-A663-B5C951D96FA6}tf10001120</Template>
  <TotalTime>36930</TotalTime>
  <Words>4430</Words>
  <Application>Microsoft Office PowerPoint</Application>
  <PresentationFormat>On-screen Show (4:3)</PresentationFormat>
  <Paragraphs>422</Paragraphs>
  <Slides>40</Slides>
  <Notes>36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Arial</vt:lpstr>
      <vt:lpstr>Calibri</vt:lpstr>
      <vt:lpstr>Calibri Light</vt:lpstr>
      <vt:lpstr>Garamond</vt:lpstr>
      <vt:lpstr>Helvetica Light</vt:lpstr>
      <vt:lpstr>Segoe UI</vt:lpstr>
      <vt:lpstr>Times New Roman</vt:lpstr>
      <vt:lpstr>Wingdings</vt:lpstr>
      <vt:lpstr>Office Theme</vt:lpstr>
      <vt:lpstr>Act Now Before It’s Too Late: Four Keys to Making a Difference with  Legal and Caregiving Planning</vt:lpstr>
      <vt:lpstr>11 seconds</vt:lpstr>
      <vt:lpstr>What problem are we trying to solve with this presentation?</vt:lpstr>
      <vt:lpstr>Personal Health and Safety Mishaps</vt:lpstr>
      <vt:lpstr>Elder Care Challenges  Will Reveal Stark Realities and Unanswered Questions</vt:lpstr>
      <vt:lpstr>PowerPoint Presentation</vt:lpstr>
      <vt:lpstr>PowerPoint Presentation</vt:lpstr>
      <vt:lpstr>Consider, What Needs  Must Be Met?</vt:lpstr>
      <vt:lpstr>Caregiving Discussion: Start the Conversation</vt:lpstr>
      <vt:lpstr>PowerPoint Presentation</vt:lpstr>
      <vt:lpstr>Caregiving Plan Process</vt:lpstr>
      <vt:lpstr>PowerPoint Presentation</vt:lpstr>
      <vt:lpstr>Review or Create an Estate Plan </vt:lpstr>
      <vt:lpstr>Designate a Health Care Agent and Create a  Health Care Directive</vt:lpstr>
      <vt:lpstr>Designate a Durable General Power of Attorney (POA)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 the Care Recipient’s  Finances and Taxes</vt:lpstr>
      <vt:lpstr>Review Income and Expenses</vt:lpstr>
      <vt:lpstr>Review Insurance Policies</vt:lpstr>
      <vt:lpstr>PowerPoint Presentation</vt:lpstr>
      <vt:lpstr>How Many  Activities of Daily Living Does The Loved One Need Help With?  </vt:lpstr>
      <vt:lpstr>Research Eligibility for Public Benefits</vt:lpstr>
      <vt:lpstr>PowerPoint Presentation</vt:lpstr>
      <vt:lpstr>Becoming a Caregiver Is a Likely Occurrence for Almost Everyone </vt:lpstr>
      <vt:lpstr>Plan Must Address Caregiver’s Needs, Too</vt:lpstr>
      <vt:lpstr>Use Technology  to Assist With Care</vt:lpstr>
      <vt:lpstr>Preserve Your Job </vt:lpstr>
      <vt:lpstr>PowerPoint Presentation</vt:lpstr>
      <vt:lpstr>Engage Your Family Members</vt:lpstr>
      <vt:lpstr>Seek Professional Advice</vt:lpstr>
      <vt:lpstr>The 4 Key Challenges</vt:lpstr>
      <vt:lpstr>Now, you can get started with your caregiving plan</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Devin Kropp</dc:creator>
  <cp:lastModifiedBy>Alden Blevins</cp:lastModifiedBy>
  <cp:revision>465</cp:revision>
  <cp:lastPrinted>2017-10-02T20:15:55Z</cp:lastPrinted>
  <dcterms:created xsi:type="dcterms:W3CDTF">2017-08-16T16:58:58Z</dcterms:created>
  <dcterms:modified xsi:type="dcterms:W3CDTF">2022-09-13T18:46:46Z</dcterms:modified>
</cp:coreProperties>
</file>