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10" r:id="rId2"/>
    <p:sldId id="311" r:id="rId3"/>
    <p:sldId id="313" r:id="rId4"/>
    <p:sldId id="312" r:id="rId5"/>
    <p:sldId id="314" r:id="rId6"/>
    <p:sldId id="316" r:id="rId7"/>
    <p:sldId id="267" r:id="rId8"/>
    <p:sldId id="268" r:id="rId9"/>
    <p:sldId id="272" r:id="rId10"/>
    <p:sldId id="266" r:id="rId11"/>
    <p:sldId id="259" r:id="rId12"/>
    <p:sldId id="322" r:id="rId13"/>
    <p:sldId id="275" r:id="rId14"/>
    <p:sldId id="273" r:id="rId15"/>
    <p:sldId id="315" r:id="rId16"/>
    <p:sldId id="277" r:id="rId17"/>
    <p:sldId id="258" r:id="rId18"/>
    <p:sldId id="279" r:id="rId19"/>
    <p:sldId id="260" r:id="rId20"/>
    <p:sldId id="280" r:id="rId21"/>
    <p:sldId id="331" r:id="rId22"/>
    <p:sldId id="307" r:id="rId23"/>
    <p:sldId id="317" r:id="rId24"/>
    <p:sldId id="284" r:id="rId25"/>
    <p:sldId id="330" r:id="rId26"/>
    <p:sldId id="328" r:id="rId27"/>
    <p:sldId id="287" r:id="rId28"/>
    <p:sldId id="305" r:id="rId29"/>
    <p:sldId id="318" r:id="rId30"/>
    <p:sldId id="329" r:id="rId31"/>
    <p:sldId id="324" r:id="rId32"/>
    <p:sldId id="327" r:id="rId33"/>
    <p:sldId id="326" r:id="rId34"/>
    <p:sldId id="325" r:id="rId35"/>
    <p:sldId id="320" r:id="rId36"/>
    <p:sldId id="323" r:id="rId37"/>
    <p:sldId id="321" r:id="rId38"/>
    <p:sldId id="319" r:id="rId39"/>
    <p:sldId id="264" r:id="rId4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75092" autoAdjust="0"/>
  </p:normalViewPr>
  <p:slideViewPr>
    <p:cSldViewPr snapToGrid="0">
      <p:cViewPr varScale="1">
        <p:scale>
          <a:sx n="66" d="100"/>
          <a:sy n="66" d="100"/>
        </p:scale>
        <p:origin x="114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B0D72-D165-4079-96B0-D44AFF57594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4986D2-11AE-4B46-8E6A-C12253460177}">
      <dgm:prSet phldr="0"/>
      <dgm:spPr>
        <a:xfrm>
          <a:off x="2847" y="686655"/>
          <a:ext cx="2259201" cy="1355520"/>
        </a:xfrm>
        <a:prstGeom prst="rect">
          <a:avLst/>
        </a:prstGeom>
        <a:solidFill>
          <a:srgbClr val="2683C6">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rtl="0">
            <a:buNone/>
          </a:pPr>
          <a:r>
            <a:rPr lang="en-US">
              <a:solidFill>
                <a:sysClr val="window" lastClr="FFFFFF"/>
              </a:solidFill>
              <a:latin typeface="Tw Cen MT Condensed" panose="020B0606020104020203"/>
              <a:ea typeface="+mn-ea"/>
              <a:cs typeface="+mn-cs"/>
            </a:rPr>
            <a:t>Private Duty Nursing (RN &amp; LPN)</a:t>
          </a:r>
          <a:endParaRPr lang="en-US">
            <a:solidFill>
              <a:sysClr val="window" lastClr="FFFFFF"/>
            </a:solidFill>
            <a:latin typeface="Tw Cen MT" panose="020B0602020104020603"/>
            <a:ea typeface="+mn-ea"/>
            <a:cs typeface="+mn-cs"/>
          </a:endParaRPr>
        </a:p>
      </dgm:t>
    </dgm:pt>
    <dgm:pt modelId="{0576DB26-3238-46C0-A7B9-0F1BB6304083}" type="parTrans" cxnId="{0D4F344E-6F1B-4A50-86B5-58E0091A39B0}">
      <dgm:prSet/>
      <dgm:spPr/>
      <dgm:t>
        <a:bodyPr/>
        <a:lstStyle/>
        <a:p>
          <a:endParaRPr lang="en-US"/>
        </a:p>
      </dgm:t>
    </dgm:pt>
    <dgm:pt modelId="{A93E8704-A7C7-4F88-883F-56E1AEB9E170}" type="sibTrans" cxnId="{0D4F344E-6F1B-4A50-86B5-58E0091A39B0}">
      <dgm:prSet/>
      <dgm:spPr/>
      <dgm:t>
        <a:bodyPr/>
        <a:lstStyle/>
        <a:p>
          <a:endParaRPr lang="en-US"/>
        </a:p>
      </dgm:t>
    </dgm:pt>
    <dgm:pt modelId="{60A8CD6B-8F64-4C1E-A0A6-4F60283848A3}">
      <dgm:prSet phldr="0"/>
      <dgm:spPr>
        <a:xfrm>
          <a:off x="2487969" y="686655"/>
          <a:ext cx="2259201" cy="1355520"/>
        </a:xfrm>
        <a:prstGeom prst="rect">
          <a:avLst/>
        </a:prstGeom>
        <a:solidFill>
          <a:srgbClr val="27CED7">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rtl="0">
            <a:buNone/>
          </a:pPr>
          <a:r>
            <a:rPr lang="en-US">
              <a:solidFill>
                <a:sysClr val="window" lastClr="FFFFFF"/>
              </a:solidFill>
              <a:latin typeface="TW Cen MT"/>
              <a:ea typeface="+mn-ea"/>
              <a:cs typeface="+mn-cs"/>
            </a:rPr>
            <a:t>Personal Care Services</a:t>
          </a:r>
          <a:endParaRPr lang="en-US">
            <a:solidFill>
              <a:sysClr val="window" lastClr="FFFFFF"/>
            </a:solidFill>
            <a:latin typeface="Tw Cen MT" panose="020B0602020104020603"/>
            <a:ea typeface="+mn-ea"/>
            <a:cs typeface="+mn-cs"/>
          </a:endParaRPr>
        </a:p>
      </dgm:t>
    </dgm:pt>
    <dgm:pt modelId="{934C8205-946D-4A6C-BF74-F338C9E79B42}" type="parTrans" cxnId="{8C653F95-863F-42B4-9259-53314E861DFE}">
      <dgm:prSet/>
      <dgm:spPr/>
      <dgm:t>
        <a:bodyPr/>
        <a:lstStyle/>
        <a:p>
          <a:endParaRPr lang="en-US"/>
        </a:p>
      </dgm:t>
    </dgm:pt>
    <dgm:pt modelId="{C17F118E-3877-4EC8-850A-34020EC6F503}" type="sibTrans" cxnId="{8C653F95-863F-42B4-9259-53314E861DFE}">
      <dgm:prSet/>
      <dgm:spPr/>
      <dgm:t>
        <a:bodyPr/>
        <a:lstStyle/>
        <a:p>
          <a:endParaRPr lang="en-US"/>
        </a:p>
      </dgm:t>
    </dgm:pt>
    <dgm:pt modelId="{16563421-B331-4F7E-8A0A-35ABD7718AAE}">
      <dgm:prSet phldr="0"/>
      <dgm:spPr>
        <a:xfrm>
          <a:off x="7458212" y="686655"/>
          <a:ext cx="2259201" cy="1355520"/>
        </a:xfrm>
        <a:prstGeom prst="rect">
          <a:avLst/>
        </a:prstGeom>
        <a:solidFill>
          <a:srgbClr val="3E8853">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rtl="0">
            <a:buNone/>
          </a:pPr>
          <a:r>
            <a:rPr lang="en-US">
              <a:solidFill>
                <a:sysClr val="window" lastClr="FFFFFF"/>
              </a:solidFill>
              <a:latin typeface="Tw Cen MT Condensed" panose="020B0606020104020203"/>
              <a:ea typeface="+mn-ea"/>
              <a:cs typeface="+mn-cs"/>
            </a:rPr>
            <a:t>Assistive Technology</a:t>
          </a:r>
          <a:endParaRPr lang="en-US">
            <a:solidFill>
              <a:sysClr val="window" lastClr="FFFFFF"/>
            </a:solidFill>
            <a:latin typeface="Tw Cen MT" panose="020B0602020104020603"/>
            <a:ea typeface="+mn-ea"/>
            <a:cs typeface="+mn-cs"/>
          </a:endParaRPr>
        </a:p>
      </dgm:t>
    </dgm:pt>
    <dgm:pt modelId="{E3E0845B-59EB-4F24-BAB8-29926E29A27A}" type="parTrans" cxnId="{BD10DEB8-F1AE-4F35-9D3F-308C7873B16F}">
      <dgm:prSet/>
      <dgm:spPr/>
      <dgm:t>
        <a:bodyPr/>
        <a:lstStyle/>
        <a:p>
          <a:endParaRPr lang="en-US"/>
        </a:p>
      </dgm:t>
    </dgm:pt>
    <dgm:pt modelId="{032EB0C0-4987-4165-9B45-0AC9086BC827}" type="sibTrans" cxnId="{BD10DEB8-F1AE-4F35-9D3F-308C7873B16F}">
      <dgm:prSet/>
      <dgm:spPr/>
      <dgm:t>
        <a:bodyPr/>
        <a:lstStyle/>
        <a:p>
          <a:endParaRPr lang="en-US"/>
        </a:p>
      </dgm:t>
    </dgm:pt>
    <dgm:pt modelId="{B89B85B7-BEED-4288-A66F-572432048A01}">
      <dgm:prSet phldr="0"/>
      <dgm:spPr>
        <a:xfrm>
          <a:off x="4973091" y="686655"/>
          <a:ext cx="2259201" cy="1355520"/>
        </a:xfrm>
        <a:prstGeom prst="rect">
          <a:avLst/>
        </a:prstGeom>
        <a:solidFill>
          <a:srgbClr val="42BA97">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rtl="0">
            <a:buNone/>
          </a:pPr>
          <a:r>
            <a:rPr lang="en-US">
              <a:solidFill>
                <a:sysClr val="window" lastClr="FFFFFF"/>
              </a:solidFill>
              <a:latin typeface="TW Cen MT"/>
              <a:ea typeface="+mn-ea"/>
              <a:cs typeface="+mn-cs"/>
            </a:rPr>
            <a:t>Environmental Modifications</a:t>
          </a:r>
        </a:p>
      </dgm:t>
    </dgm:pt>
    <dgm:pt modelId="{14F74F57-013A-4E87-8AB2-4995207E872E}" type="parTrans" cxnId="{52028EA5-6BC9-413D-8730-D918D4811417}">
      <dgm:prSet/>
      <dgm:spPr/>
      <dgm:t>
        <a:bodyPr/>
        <a:lstStyle/>
        <a:p>
          <a:endParaRPr lang="en-US"/>
        </a:p>
      </dgm:t>
    </dgm:pt>
    <dgm:pt modelId="{F35FC0D2-C066-4C48-9C91-87320B32FA1A}" type="sibTrans" cxnId="{52028EA5-6BC9-413D-8730-D918D4811417}">
      <dgm:prSet/>
      <dgm:spPr/>
      <dgm:t>
        <a:bodyPr/>
        <a:lstStyle/>
        <a:p>
          <a:endParaRPr lang="en-US"/>
        </a:p>
      </dgm:t>
    </dgm:pt>
    <dgm:pt modelId="{9D69CCA5-05C1-4F4C-B078-99C6EBCB9F17}">
      <dgm:prSet phldr="0"/>
      <dgm:spPr>
        <a:xfrm>
          <a:off x="2847" y="2268096"/>
          <a:ext cx="2259201" cy="1355520"/>
        </a:xfrm>
        <a:prstGeom prst="rect">
          <a:avLst/>
        </a:prstGeom>
        <a:solidFill>
          <a:srgbClr val="62A39F">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rtl="0">
            <a:buNone/>
          </a:pPr>
          <a:r>
            <a:rPr lang="en-US">
              <a:solidFill>
                <a:sysClr val="window" lastClr="FFFFFF"/>
              </a:solidFill>
              <a:latin typeface="Tw Cen MT Condensed" panose="020B0606020104020203"/>
              <a:ea typeface="+mn-ea"/>
              <a:cs typeface="+mn-cs"/>
            </a:rPr>
            <a:t>Adult Day Health Care</a:t>
          </a:r>
        </a:p>
      </dgm:t>
    </dgm:pt>
    <dgm:pt modelId="{80DADE46-D426-4090-8968-BF592AC01053}" type="parTrans" cxnId="{BC6AFF4F-D0BB-4084-8D16-54688044EBA2}">
      <dgm:prSet/>
      <dgm:spPr/>
      <dgm:t>
        <a:bodyPr/>
        <a:lstStyle/>
        <a:p>
          <a:endParaRPr lang="en-US"/>
        </a:p>
      </dgm:t>
    </dgm:pt>
    <dgm:pt modelId="{9526B6C9-92AF-4941-8A6B-86C3E9EBCE38}" type="sibTrans" cxnId="{BC6AFF4F-D0BB-4084-8D16-54688044EBA2}">
      <dgm:prSet/>
      <dgm:spPr/>
      <dgm:t>
        <a:bodyPr/>
        <a:lstStyle/>
        <a:p>
          <a:endParaRPr lang="en-US"/>
        </a:p>
      </dgm:t>
    </dgm:pt>
    <dgm:pt modelId="{F1AD7EB3-F71B-40A3-BD12-EEC63C0F563D}">
      <dgm:prSet phldr="0"/>
      <dgm:spPr>
        <a:xfrm>
          <a:off x="2487969" y="2268096"/>
          <a:ext cx="2259201" cy="1355520"/>
        </a:xfrm>
        <a:prstGeom prst="rect">
          <a:avLst/>
        </a:prstGeom>
        <a:solidFill>
          <a:srgbClr val="2683C6">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rtl="0">
            <a:buNone/>
          </a:pPr>
          <a:r>
            <a:rPr lang="en-US">
              <a:solidFill>
                <a:sysClr val="window" lastClr="FFFFFF"/>
              </a:solidFill>
              <a:latin typeface="Tw Cen MT Condensed" panose="020B0606020104020203"/>
              <a:ea typeface="+mn-ea"/>
              <a:cs typeface="+mn-cs"/>
            </a:rPr>
            <a:t>Respite Services</a:t>
          </a:r>
        </a:p>
      </dgm:t>
    </dgm:pt>
    <dgm:pt modelId="{9364160D-81C9-4B92-8A01-90E0602BA767}" type="parTrans" cxnId="{26B2C7E4-EBAA-4CCE-85CC-7EC98B071D7A}">
      <dgm:prSet/>
      <dgm:spPr/>
      <dgm:t>
        <a:bodyPr/>
        <a:lstStyle/>
        <a:p>
          <a:endParaRPr lang="en-US"/>
        </a:p>
      </dgm:t>
    </dgm:pt>
    <dgm:pt modelId="{2E70631E-F7DE-47F6-827B-ED3E1D15ACC3}" type="sibTrans" cxnId="{26B2C7E4-EBAA-4CCE-85CC-7EC98B071D7A}">
      <dgm:prSet/>
      <dgm:spPr/>
      <dgm:t>
        <a:bodyPr/>
        <a:lstStyle/>
        <a:p>
          <a:endParaRPr lang="en-US"/>
        </a:p>
      </dgm:t>
    </dgm:pt>
    <dgm:pt modelId="{F119CDB4-6E37-4201-B329-1EC63A43A036}">
      <dgm:prSet phldr="0"/>
      <dgm:spPr>
        <a:xfrm>
          <a:off x="4973091" y="2268096"/>
          <a:ext cx="2259201" cy="1355520"/>
        </a:xfrm>
        <a:prstGeom prst="rect">
          <a:avLst/>
        </a:prstGeom>
        <a:solidFill>
          <a:srgbClr val="27CED7">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rtl="0">
            <a:buNone/>
          </a:pPr>
          <a:r>
            <a:rPr lang="en-US">
              <a:solidFill>
                <a:sysClr val="window" lastClr="FFFFFF"/>
              </a:solidFill>
              <a:latin typeface="Tw Cen MT Condensed" panose="020B0606020104020203"/>
              <a:ea typeface="+mn-ea"/>
              <a:cs typeface="+mn-cs"/>
            </a:rPr>
            <a:t>Personal Emergency Response System (PERS)*</a:t>
          </a:r>
        </a:p>
      </dgm:t>
    </dgm:pt>
    <dgm:pt modelId="{4BB25599-8BC2-48F7-B51A-979C58F398C9}" type="parTrans" cxnId="{41E2929E-C31F-4D2F-BC14-1D0EBC3E1AF2}">
      <dgm:prSet/>
      <dgm:spPr/>
      <dgm:t>
        <a:bodyPr/>
        <a:lstStyle/>
        <a:p>
          <a:endParaRPr lang="en-US"/>
        </a:p>
      </dgm:t>
    </dgm:pt>
    <dgm:pt modelId="{87EA874F-AFBD-423D-ACF0-1F8D6F41F287}" type="sibTrans" cxnId="{41E2929E-C31F-4D2F-BC14-1D0EBC3E1AF2}">
      <dgm:prSet/>
      <dgm:spPr/>
      <dgm:t>
        <a:bodyPr/>
        <a:lstStyle/>
        <a:p>
          <a:endParaRPr lang="en-US"/>
        </a:p>
      </dgm:t>
    </dgm:pt>
    <dgm:pt modelId="{ABF85944-33F9-41C9-B173-C2A8A0A645DE}">
      <dgm:prSet phldr="0"/>
      <dgm:spPr>
        <a:xfrm>
          <a:off x="7458212" y="2268096"/>
          <a:ext cx="2259201" cy="1355520"/>
        </a:xfrm>
        <a:prstGeom prst="rect">
          <a:avLst/>
        </a:prstGeom>
        <a:solidFill>
          <a:srgbClr val="42BA97">
            <a:hueOff val="0"/>
            <a:satOff val="0"/>
            <a:lumOff val="0"/>
            <a:alphaOff val="0"/>
          </a:srgbClr>
        </a:solidFill>
        <a:ln w="15875" cap="flat" cmpd="sng" algn="ctr">
          <a:solidFill>
            <a:sysClr val="window" lastClr="FFFFFF">
              <a:hueOff val="0"/>
              <a:satOff val="0"/>
              <a:lumOff val="0"/>
              <a:alphaOff val="0"/>
            </a:sysClr>
          </a:solidFill>
          <a:prstDash val="solid"/>
        </a:ln>
        <a:effectLst/>
      </dgm:spPr>
      <dgm:t>
        <a:bodyPr/>
        <a:lstStyle/>
        <a:p>
          <a:pPr rtl="0">
            <a:buNone/>
          </a:pPr>
          <a:r>
            <a:rPr lang="en-US">
              <a:solidFill>
                <a:sysClr val="window" lastClr="FFFFFF"/>
              </a:solidFill>
              <a:latin typeface="Tw Cen MT Condensed" panose="020B0606020104020203"/>
              <a:ea typeface="+mn-ea"/>
              <a:cs typeface="+mn-cs"/>
            </a:rPr>
            <a:t>Transition Services</a:t>
          </a:r>
        </a:p>
      </dgm:t>
    </dgm:pt>
    <dgm:pt modelId="{5FA243C1-9CE9-4EC7-AB30-9D3117685C2C}" type="parTrans" cxnId="{89C3BCFC-1965-466C-AC58-36A519B23BFA}">
      <dgm:prSet/>
      <dgm:spPr/>
      <dgm:t>
        <a:bodyPr/>
        <a:lstStyle/>
        <a:p>
          <a:endParaRPr lang="en-US"/>
        </a:p>
      </dgm:t>
    </dgm:pt>
    <dgm:pt modelId="{D83C20CF-B992-45C6-B543-0C221E348955}" type="sibTrans" cxnId="{89C3BCFC-1965-466C-AC58-36A519B23BFA}">
      <dgm:prSet/>
      <dgm:spPr/>
      <dgm:t>
        <a:bodyPr/>
        <a:lstStyle/>
        <a:p>
          <a:endParaRPr lang="en-US"/>
        </a:p>
      </dgm:t>
    </dgm:pt>
    <dgm:pt modelId="{51EAEB51-B647-467C-85F2-E41C98A53186}" type="pres">
      <dgm:prSet presAssocID="{C2FB0D72-D165-4079-96B0-D44AFF575940}" presName="diagram" presStyleCnt="0">
        <dgm:presLayoutVars>
          <dgm:dir/>
          <dgm:resizeHandles val="exact"/>
        </dgm:presLayoutVars>
      </dgm:prSet>
      <dgm:spPr/>
    </dgm:pt>
    <dgm:pt modelId="{895EF9FF-A9CB-4093-B56E-89BF770FF6DA}" type="pres">
      <dgm:prSet presAssocID="{DB4986D2-11AE-4B46-8E6A-C12253460177}" presName="node" presStyleLbl="node1" presStyleIdx="0" presStyleCnt="8">
        <dgm:presLayoutVars>
          <dgm:bulletEnabled val="1"/>
        </dgm:presLayoutVars>
      </dgm:prSet>
      <dgm:spPr/>
    </dgm:pt>
    <dgm:pt modelId="{5B5CAA29-9464-4EDA-B762-A35EB4445BD6}" type="pres">
      <dgm:prSet presAssocID="{A93E8704-A7C7-4F88-883F-56E1AEB9E170}" presName="sibTrans" presStyleCnt="0"/>
      <dgm:spPr/>
    </dgm:pt>
    <dgm:pt modelId="{43705C29-3670-49D5-B72D-0E3CF57DECC7}" type="pres">
      <dgm:prSet presAssocID="{60A8CD6B-8F64-4C1E-A0A6-4F60283848A3}" presName="node" presStyleLbl="node1" presStyleIdx="1" presStyleCnt="8">
        <dgm:presLayoutVars>
          <dgm:bulletEnabled val="1"/>
        </dgm:presLayoutVars>
      </dgm:prSet>
      <dgm:spPr/>
    </dgm:pt>
    <dgm:pt modelId="{673F7811-D0BC-4393-939F-6B22B87E81A6}" type="pres">
      <dgm:prSet presAssocID="{C17F118E-3877-4EC8-850A-34020EC6F503}" presName="sibTrans" presStyleCnt="0"/>
      <dgm:spPr/>
    </dgm:pt>
    <dgm:pt modelId="{7943C463-E76B-4C6D-89A1-9538191C472E}" type="pres">
      <dgm:prSet presAssocID="{B89B85B7-BEED-4288-A66F-572432048A01}" presName="node" presStyleLbl="node1" presStyleIdx="2" presStyleCnt="8">
        <dgm:presLayoutVars>
          <dgm:bulletEnabled val="1"/>
        </dgm:presLayoutVars>
      </dgm:prSet>
      <dgm:spPr/>
    </dgm:pt>
    <dgm:pt modelId="{2C1DC889-ECEF-4A31-899C-840323AC6FE7}" type="pres">
      <dgm:prSet presAssocID="{F35FC0D2-C066-4C48-9C91-87320B32FA1A}" presName="sibTrans" presStyleCnt="0"/>
      <dgm:spPr/>
    </dgm:pt>
    <dgm:pt modelId="{B1262BE3-B620-4EFF-99D4-E06101D0D844}" type="pres">
      <dgm:prSet presAssocID="{16563421-B331-4F7E-8A0A-35ABD7718AAE}" presName="node" presStyleLbl="node1" presStyleIdx="3" presStyleCnt="8">
        <dgm:presLayoutVars>
          <dgm:bulletEnabled val="1"/>
        </dgm:presLayoutVars>
      </dgm:prSet>
      <dgm:spPr/>
    </dgm:pt>
    <dgm:pt modelId="{D78DFCE1-C212-4C08-BF5B-FB4EA3D8FCA3}" type="pres">
      <dgm:prSet presAssocID="{032EB0C0-4987-4165-9B45-0AC9086BC827}" presName="sibTrans" presStyleCnt="0"/>
      <dgm:spPr/>
    </dgm:pt>
    <dgm:pt modelId="{8F442B18-0E9C-4F86-9120-D4BFB44FC44F}" type="pres">
      <dgm:prSet presAssocID="{9D69CCA5-05C1-4F4C-B078-99C6EBCB9F17}" presName="node" presStyleLbl="node1" presStyleIdx="4" presStyleCnt="8">
        <dgm:presLayoutVars>
          <dgm:bulletEnabled val="1"/>
        </dgm:presLayoutVars>
      </dgm:prSet>
      <dgm:spPr/>
    </dgm:pt>
    <dgm:pt modelId="{37DA22D4-D212-4C5F-9043-575F146BB0B0}" type="pres">
      <dgm:prSet presAssocID="{9526B6C9-92AF-4941-8A6B-86C3E9EBCE38}" presName="sibTrans" presStyleCnt="0"/>
      <dgm:spPr/>
    </dgm:pt>
    <dgm:pt modelId="{18F941DE-B9D1-46C8-BED8-AFAE375404BB}" type="pres">
      <dgm:prSet presAssocID="{F1AD7EB3-F71B-40A3-BD12-EEC63C0F563D}" presName="node" presStyleLbl="node1" presStyleIdx="5" presStyleCnt="8">
        <dgm:presLayoutVars>
          <dgm:bulletEnabled val="1"/>
        </dgm:presLayoutVars>
      </dgm:prSet>
      <dgm:spPr/>
    </dgm:pt>
    <dgm:pt modelId="{50EB84BA-76E7-407A-B144-1658B0C401C0}" type="pres">
      <dgm:prSet presAssocID="{2E70631E-F7DE-47F6-827B-ED3E1D15ACC3}" presName="sibTrans" presStyleCnt="0"/>
      <dgm:spPr/>
    </dgm:pt>
    <dgm:pt modelId="{6DA1D4A7-9DCA-4DF1-82BF-EE405D250240}" type="pres">
      <dgm:prSet presAssocID="{F119CDB4-6E37-4201-B329-1EC63A43A036}" presName="node" presStyleLbl="node1" presStyleIdx="6" presStyleCnt="8">
        <dgm:presLayoutVars>
          <dgm:bulletEnabled val="1"/>
        </dgm:presLayoutVars>
      </dgm:prSet>
      <dgm:spPr/>
    </dgm:pt>
    <dgm:pt modelId="{EA29E257-43E8-4821-823C-88EAEB1C231E}" type="pres">
      <dgm:prSet presAssocID="{87EA874F-AFBD-423D-ACF0-1F8D6F41F287}" presName="sibTrans" presStyleCnt="0"/>
      <dgm:spPr/>
    </dgm:pt>
    <dgm:pt modelId="{ED360203-6E53-43DD-9948-CA26CB9992CE}" type="pres">
      <dgm:prSet presAssocID="{ABF85944-33F9-41C9-B173-C2A8A0A645DE}" presName="node" presStyleLbl="node1" presStyleIdx="7" presStyleCnt="8">
        <dgm:presLayoutVars>
          <dgm:bulletEnabled val="1"/>
        </dgm:presLayoutVars>
      </dgm:prSet>
      <dgm:spPr/>
    </dgm:pt>
  </dgm:ptLst>
  <dgm:cxnLst>
    <dgm:cxn modelId="{770D390C-3E48-43D5-BD13-3CC7F3BA9D1E}" type="presOf" srcId="{ABF85944-33F9-41C9-B173-C2A8A0A645DE}" destId="{ED360203-6E53-43DD-9948-CA26CB9992CE}" srcOrd="0" destOrd="0" presId="urn:microsoft.com/office/officeart/2005/8/layout/default"/>
    <dgm:cxn modelId="{7F3D0134-9610-412B-A1A8-FA63F1FE61E5}" type="presOf" srcId="{16563421-B331-4F7E-8A0A-35ABD7718AAE}" destId="{B1262BE3-B620-4EFF-99D4-E06101D0D844}" srcOrd="0" destOrd="0" presId="urn:microsoft.com/office/officeart/2005/8/layout/default"/>
    <dgm:cxn modelId="{7EDA635B-7CCC-491E-9F5C-908CB61CB759}" type="presOf" srcId="{B89B85B7-BEED-4288-A66F-572432048A01}" destId="{7943C463-E76B-4C6D-89A1-9538191C472E}" srcOrd="0" destOrd="0" presId="urn:microsoft.com/office/officeart/2005/8/layout/default"/>
    <dgm:cxn modelId="{1169D765-CC1F-48E9-816A-3416462DA1ED}" type="presOf" srcId="{DB4986D2-11AE-4B46-8E6A-C12253460177}" destId="{895EF9FF-A9CB-4093-B56E-89BF770FF6DA}" srcOrd="0" destOrd="0" presId="urn:microsoft.com/office/officeart/2005/8/layout/default"/>
    <dgm:cxn modelId="{0D4F344E-6F1B-4A50-86B5-58E0091A39B0}" srcId="{C2FB0D72-D165-4079-96B0-D44AFF575940}" destId="{DB4986D2-11AE-4B46-8E6A-C12253460177}" srcOrd="0" destOrd="0" parTransId="{0576DB26-3238-46C0-A7B9-0F1BB6304083}" sibTransId="{A93E8704-A7C7-4F88-883F-56E1AEB9E170}"/>
    <dgm:cxn modelId="{BC6AFF4F-D0BB-4084-8D16-54688044EBA2}" srcId="{C2FB0D72-D165-4079-96B0-D44AFF575940}" destId="{9D69CCA5-05C1-4F4C-B078-99C6EBCB9F17}" srcOrd="4" destOrd="0" parTransId="{80DADE46-D426-4090-8968-BF592AC01053}" sibTransId="{9526B6C9-92AF-4941-8A6B-86C3E9EBCE38}"/>
    <dgm:cxn modelId="{E8985D73-986D-4993-BA93-926481B4F9B9}" type="presOf" srcId="{60A8CD6B-8F64-4C1E-A0A6-4F60283848A3}" destId="{43705C29-3670-49D5-B72D-0E3CF57DECC7}" srcOrd="0" destOrd="0" presId="urn:microsoft.com/office/officeart/2005/8/layout/default"/>
    <dgm:cxn modelId="{3B6A8A75-EBF2-4003-BC21-5D799C32C2A4}" type="presOf" srcId="{C2FB0D72-D165-4079-96B0-D44AFF575940}" destId="{51EAEB51-B647-467C-85F2-E41C98A53186}" srcOrd="0" destOrd="0" presId="urn:microsoft.com/office/officeart/2005/8/layout/default"/>
    <dgm:cxn modelId="{E6E1117B-730B-4A13-A551-3EC6EDCB463B}" type="presOf" srcId="{9D69CCA5-05C1-4F4C-B078-99C6EBCB9F17}" destId="{8F442B18-0E9C-4F86-9120-D4BFB44FC44F}" srcOrd="0" destOrd="0" presId="urn:microsoft.com/office/officeart/2005/8/layout/default"/>
    <dgm:cxn modelId="{8C653F95-863F-42B4-9259-53314E861DFE}" srcId="{C2FB0D72-D165-4079-96B0-D44AFF575940}" destId="{60A8CD6B-8F64-4C1E-A0A6-4F60283848A3}" srcOrd="1" destOrd="0" parTransId="{934C8205-946D-4A6C-BF74-F338C9E79B42}" sibTransId="{C17F118E-3877-4EC8-850A-34020EC6F503}"/>
    <dgm:cxn modelId="{41E2929E-C31F-4D2F-BC14-1D0EBC3E1AF2}" srcId="{C2FB0D72-D165-4079-96B0-D44AFF575940}" destId="{F119CDB4-6E37-4201-B329-1EC63A43A036}" srcOrd="6" destOrd="0" parTransId="{4BB25599-8BC2-48F7-B51A-979C58F398C9}" sibTransId="{87EA874F-AFBD-423D-ACF0-1F8D6F41F287}"/>
    <dgm:cxn modelId="{52028EA5-6BC9-413D-8730-D918D4811417}" srcId="{C2FB0D72-D165-4079-96B0-D44AFF575940}" destId="{B89B85B7-BEED-4288-A66F-572432048A01}" srcOrd="2" destOrd="0" parTransId="{14F74F57-013A-4E87-8AB2-4995207E872E}" sibTransId="{F35FC0D2-C066-4C48-9C91-87320B32FA1A}"/>
    <dgm:cxn modelId="{18253FAD-8FC2-4DEB-8B55-A71BD4249EAF}" type="presOf" srcId="{F119CDB4-6E37-4201-B329-1EC63A43A036}" destId="{6DA1D4A7-9DCA-4DF1-82BF-EE405D250240}" srcOrd="0" destOrd="0" presId="urn:microsoft.com/office/officeart/2005/8/layout/default"/>
    <dgm:cxn modelId="{BD10DEB8-F1AE-4F35-9D3F-308C7873B16F}" srcId="{C2FB0D72-D165-4079-96B0-D44AFF575940}" destId="{16563421-B331-4F7E-8A0A-35ABD7718AAE}" srcOrd="3" destOrd="0" parTransId="{E3E0845B-59EB-4F24-BAB8-29926E29A27A}" sibTransId="{032EB0C0-4987-4165-9B45-0AC9086BC827}"/>
    <dgm:cxn modelId="{A0ED88C7-059E-4FB5-BF41-461FD80D42E2}" type="presOf" srcId="{F1AD7EB3-F71B-40A3-BD12-EEC63C0F563D}" destId="{18F941DE-B9D1-46C8-BED8-AFAE375404BB}" srcOrd="0" destOrd="0" presId="urn:microsoft.com/office/officeart/2005/8/layout/default"/>
    <dgm:cxn modelId="{26B2C7E4-EBAA-4CCE-85CC-7EC98B071D7A}" srcId="{C2FB0D72-D165-4079-96B0-D44AFF575940}" destId="{F1AD7EB3-F71B-40A3-BD12-EEC63C0F563D}" srcOrd="5" destOrd="0" parTransId="{9364160D-81C9-4B92-8A01-90E0602BA767}" sibTransId="{2E70631E-F7DE-47F6-827B-ED3E1D15ACC3}"/>
    <dgm:cxn modelId="{89C3BCFC-1965-466C-AC58-36A519B23BFA}" srcId="{C2FB0D72-D165-4079-96B0-D44AFF575940}" destId="{ABF85944-33F9-41C9-B173-C2A8A0A645DE}" srcOrd="7" destOrd="0" parTransId="{5FA243C1-9CE9-4EC7-AB30-9D3117685C2C}" sibTransId="{D83C20CF-B992-45C6-B543-0C221E348955}"/>
    <dgm:cxn modelId="{409EA40E-161F-48B3-8B0A-98042A17D190}" type="presParOf" srcId="{51EAEB51-B647-467C-85F2-E41C98A53186}" destId="{895EF9FF-A9CB-4093-B56E-89BF770FF6DA}" srcOrd="0" destOrd="0" presId="urn:microsoft.com/office/officeart/2005/8/layout/default"/>
    <dgm:cxn modelId="{687BF5C0-DB7C-41C7-B320-B888A17D13B4}" type="presParOf" srcId="{51EAEB51-B647-467C-85F2-E41C98A53186}" destId="{5B5CAA29-9464-4EDA-B762-A35EB4445BD6}" srcOrd="1" destOrd="0" presId="urn:microsoft.com/office/officeart/2005/8/layout/default"/>
    <dgm:cxn modelId="{4D5381EF-2A8C-4610-9604-9D93EC813D8A}" type="presParOf" srcId="{51EAEB51-B647-467C-85F2-E41C98A53186}" destId="{43705C29-3670-49D5-B72D-0E3CF57DECC7}" srcOrd="2" destOrd="0" presId="urn:microsoft.com/office/officeart/2005/8/layout/default"/>
    <dgm:cxn modelId="{0747BBFC-A159-4798-A53F-8CA7B9677C33}" type="presParOf" srcId="{51EAEB51-B647-467C-85F2-E41C98A53186}" destId="{673F7811-D0BC-4393-939F-6B22B87E81A6}" srcOrd="3" destOrd="0" presId="urn:microsoft.com/office/officeart/2005/8/layout/default"/>
    <dgm:cxn modelId="{32BBCE56-66FB-45F6-ACE1-549624019C7C}" type="presParOf" srcId="{51EAEB51-B647-467C-85F2-E41C98A53186}" destId="{7943C463-E76B-4C6D-89A1-9538191C472E}" srcOrd="4" destOrd="0" presId="urn:microsoft.com/office/officeart/2005/8/layout/default"/>
    <dgm:cxn modelId="{92F4C4ED-99B8-4043-8D35-F4283BB7506E}" type="presParOf" srcId="{51EAEB51-B647-467C-85F2-E41C98A53186}" destId="{2C1DC889-ECEF-4A31-899C-840323AC6FE7}" srcOrd="5" destOrd="0" presId="urn:microsoft.com/office/officeart/2005/8/layout/default"/>
    <dgm:cxn modelId="{E3CD389A-2D09-4382-BD21-0DC60ED3646B}" type="presParOf" srcId="{51EAEB51-B647-467C-85F2-E41C98A53186}" destId="{B1262BE3-B620-4EFF-99D4-E06101D0D844}" srcOrd="6" destOrd="0" presId="urn:microsoft.com/office/officeart/2005/8/layout/default"/>
    <dgm:cxn modelId="{07F4F49A-F39D-4709-B9D2-2739EBE1BD65}" type="presParOf" srcId="{51EAEB51-B647-467C-85F2-E41C98A53186}" destId="{D78DFCE1-C212-4C08-BF5B-FB4EA3D8FCA3}" srcOrd="7" destOrd="0" presId="urn:microsoft.com/office/officeart/2005/8/layout/default"/>
    <dgm:cxn modelId="{318C8326-9EC0-4316-9A5E-10C96C95F6D6}" type="presParOf" srcId="{51EAEB51-B647-467C-85F2-E41C98A53186}" destId="{8F442B18-0E9C-4F86-9120-D4BFB44FC44F}" srcOrd="8" destOrd="0" presId="urn:microsoft.com/office/officeart/2005/8/layout/default"/>
    <dgm:cxn modelId="{8220FCAD-D9DC-4C93-A814-7E89850D5A35}" type="presParOf" srcId="{51EAEB51-B647-467C-85F2-E41C98A53186}" destId="{37DA22D4-D212-4C5F-9043-575F146BB0B0}" srcOrd="9" destOrd="0" presId="urn:microsoft.com/office/officeart/2005/8/layout/default"/>
    <dgm:cxn modelId="{399F1DD3-E8C4-4E10-ACD8-0BB2A328426D}" type="presParOf" srcId="{51EAEB51-B647-467C-85F2-E41C98A53186}" destId="{18F941DE-B9D1-46C8-BED8-AFAE375404BB}" srcOrd="10" destOrd="0" presId="urn:microsoft.com/office/officeart/2005/8/layout/default"/>
    <dgm:cxn modelId="{7974167C-9599-4788-9A1C-50D40C037B0E}" type="presParOf" srcId="{51EAEB51-B647-467C-85F2-E41C98A53186}" destId="{50EB84BA-76E7-407A-B144-1658B0C401C0}" srcOrd="11" destOrd="0" presId="urn:microsoft.com/office/officeart/2005/8/layout/default"/>
    <dgm:cxn modelId="{B01E6051-7D66-48A9-BF56-9923BA6018A1}" type="presParOf" srcId="{51EAEB51-B647-467C-85F2-E41C98A53186}" destId="{6DA1D4A7-9DCA-4DF1-82BF-EE405D250240}" srcOrd="12" destOrd="0" presId="urn:microsoft.com/office/officeart/2005/8/layout/default"/>
    <dgm:cxn modelId="{AECBDB45-0390-457D-9338-316040A769F9}" type="presParOf" srcId="{51EAEB51-B647-467C-85F2-E41C98A53186}" destId="{EA29E257-43E8-4821-823C-88EAEB1C231E}" srcOrd="13" destOrd="0" presId="urn:microsoft.com/office/officeart/2005/8/layout/default"/>
    <dgm:cxn modelId="{68AE3EC7-43E4-411D-AB68-0473F7CD92CB}" type="presParOf" srcId="{51EAEB51-B647-467C-85F2-E41C98A53186}" destId="{ED360203-6E53-43DD-9948-CA26CB9992C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A234D3-0DE8-4C03-8EC1-92B46FC53AD5}"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52EB1642-180B-4CA1-8E24-FF5CDEECB254}">
      <dgm:prSet phldr="0"/>
      <dgm:spPr>
        <a:xfrm>
          <a:off x="50" y="167571"/>
          <a:ext cx="4790031" cy="1186504"/>
        </a:xfrm>
        <a:prstGeom prst="rect">
          <a:avLst/>
        </a:prstGeom>
        <a:solidFill>
          <a:srgbClr val="2683C6">
            <a:hueOff val="0"/>
            <a:satOff val="0"/>
            <a:lumOff val="0"/>
            <a:alphaOff val="0"/>
          </a:srgbClr>
        </a:solidFill>
        <a:ln w="15875" cap="flat" cmpd="sng" algn="ctr">
          <a:solidFill>
            <a:srgbClr val="2683C6">
              <a:hueOff val="0"/>
              <a:satOff val="0"/>
              <a:lumOff val="0"/>
              <a:alphaOff val="0"/>
            </a:srgbClr>
          </a:solidFill>
          <a:prstDash val="solid"/>
        </a:ln>
        <a:effectLst/>
      </dgm:spPr>
      <dgm:t>
        <a:bodyPr/>
        <a:lstStyle/>
        <a:p>
          <a:pPr rtl="0">
            <a:buNone/>
          </a:pPr>
          <a:r>
            <a:rPr lang="en-US">
              <a:solidFill>
                <a:sysClr val="window" lastClr="FFFFFF"/>
              </a:solidFill>
              <a:latin typeface="Tw Cen MT Condensed" panose="020B0606020104020203"/>
              <a:ea typeface="+mn-ea"/>
              <a:cs typeface="+mn-cs"/>
            </a:rPr>
            <a:t>Virginians with BI who reside in institutions can use Medicaid waivers to transition to community care. </a:t>
          </a:r>
          <a:r>
            <a:rPr lang="en-US" dirty="0">
              <a:solidFill>
                <a:sysClr val="window" lastClr="FFFFFF"/>
              </a:solidFill>
              <a:latin typeface="Tw Cen MT Condensed" panose="020B0606020104020203"/>
              <a:ea typeface="+mn-ea"/>
              <a:cs typeface="+mn-cs"/>
            </a:rPr>
            <a:t>These institutions include: </a:t>
          </a:r>
        </a:p>
      </dgm:t>
    </dgm:pt>
    <dgm:pt modelId="{C50BB6D1-FEA0-4499-9113-45E204048AEE}" type="parTrans" cxnId="{00972404-4383-485C-9358-099CEFF0CC89}">
      <dgm:prSet/>
      <dgm:spPr/>
      <dgm:t>
        <a:bodyPr/>
        <a:lstStyle/>
        <a:p>
          <a:endParaRPr lang="en-US"/>
        </a:p>
      </dgm:t>
    </dgm:pt>
    <dgm:pt modelId="{02C4BCE5-3E93-4F5A-9DC6-0D7C25F11E82}" type="sibTrans" cxnId="{00972404-4383-485C-9358-099CEFF0CC89}">
      <dgm:prSet/>
      <dgm:spPr/>
      <dgm:t>
        <a:bodyPr/>
        <a:lstStyle/>
        <a:p>
          <a:endParaRPr lang="en-US"/>
        </a:p>
      </dgm:t>
    </dgm:pt>
    <dgm:pt modelId="{E7B4D4D6-0BC9-48A6-975C-2EF93F55D302}">
      <dgm:prSet phldr="0"/>
      <dgm:spPr>
        <a:xfrm>
          <a:off x="50" y="1354076"/>
          <a:ext cx="4790031" cy="2578241"/>
        </a:xfrm>
        <a:prstGeom prst="rect">
          <a:avLst/>
        </a:prstGeom>
        <a:solidFill>
          <a:srgbClr val="2683C6">
            <a:tint val="40000"/>
            <a:alpha val="90000"/>
            <a:hueOff val="0"/>
            <a:satOff val="0"/>
            <a:lumOff val="0"/>
            <a:alphaOff val="0"/>
          </a:srgbClr>
        </a:solidFill>
        <a:ln w="15875" cap="flat" cmpd="sng" algn="ctr">
          <a:solidFill>
            <a:srgbClr val="2683C6">
              <a:tint val="40000"/>
              <a:alpha val="90000"/>
              <a:hueOff val="0"/>
              <a:satOff val="0"/>
              <a:lumOff val="0"/>
              <a:alphaOff val="0"/>
            </a:srgbClr>
          </a:solidFill>
          <a:prstDash val="solid"/>
        </a:ln>
        <a:effectLst/>
      </dgm:spPr>
      <dgm:t>
        <a:bodyPr/>
        <a:lstStyle/>
        <a:p>
          <a:pPr rtl="0">
            <a:buChar char="•"/>
          </a:pPr>
          <a:r>
            <a:rPr lang="en-US">
              <a:solidFill>
                <a:sysClr val="windowText" lastClr="000000">
                  <a:hueOff val="0"/>
                  <a:satOff val="0"/>
                  <a:lumOff val="0"/>
                  <a:alphaOff val="0"/>
                </a:sysClr>
              </a:solidFill>
              <a:latin typeface="Tw Cen MT Condensed" panose="020B0606020104020203"/>
              <a:ea typeface="+mn-ea"/>
              <a:cs typeface="+mn-cs"/>
            </a:rPr>
            <a:t>NFs (both in-state and out-of-state facilities like Braintree Manor)</a:t>
          </a:r>
        </a:p>
      </dgm:t>
    </dgm:pt>
    <dgm:pt modelId="{6673F835-0F19-4EC2-8003-681D6B811C20}" type="parTrans" cxnId="{58E191EB-8813-4865-8BF3-84FD0B3F0274}">
      <dgm:prSet/>
      <dgm:spPr/>
      <dgm:t>
        <a:bodyPr/>
        <a:lstStyle/>
        <a:p>
          <a:endParaRPr lang="en-US"/>
        </a:p>
      </dgm:t>
    </dgm:pt>
    <dgm:pt modelId="{2432FA40-8147-452F-B742-0E8A28724A70}" type="sibTrans" cxnId="{58E191EB-8813-4865-8BF3-84FD0B3F0274}">
      <dgm:prSet/>
      <dgm:spPr/>
      <dgm:t>
        <a:bodyPr/>
        <a:lstStyle/>
        <a:p>
          <a:endParaRPr lang="en-US"/>
        </a:p>
      </dgm:t>
    </dgm:pt>
    <dgm:pt modelId="{CCDAE1F2-90BE-41AF-9C32-5F9D8769E26D}">
      <dgm:prSet phldr="0"/>
      <dgm:spPr>
        <a:xfrm>
          <a:off x="50" y="1354076"/>
          <a:ext cx="4790031" cy="2578241"/>
        </a:xfrm>
        <a:prstGeom prst="rect">
          <a:avLst/>
        </a:prstGeom>
        <a:solidFill>
          <a:srgbClr val="2683C6">
            <a:tint val="40000"/>
            <a:alpha val="90000"/>
            <a:hueOff val="0"/>
            <a:satOff val="0"/>
            <a:lumOff val="0"/>
            <a:alphaOff val="0"/>
          </a:srgbClr>
        </a:solidFill>
        <a:ln w="15875" cap="flat" cmpd="sng" algn="ctr">
          <a:solidFill>
            <a:srgbClr val="2683C6">
              <a:tint val="40000"/>
              <a:alpha val="90000"/>
              <a:hueOff val="0"/>
              <a:satOff val="0"/>
              <a:lumOff val="0"/>
              <a:alphaOff val="0"/>
            </a:srgbClr>
          </a:solidFill>
          <a:prstDash val="solid"/>
        </a:ln>
        <a:effectLst/>
      </dgm:spPr>
      <dgm:t>
        <a:bodyPr/>
        <a:lstStyle/>
        <a:p>
          <a:pPr rtl="0">
            <a:buChar char="•"/>
          </a:pPr>
          <a:r>
            <a:rPr lang="en-US">
              <a:solidFill>
                <a:sysClr val="windowText" lastClr="000000">
                  <a:hueOff val="0"/>
                  <a:satOff val="0"/>
                  <a:lumOff val="0"/>
                  <a:alphaOff val="0"/>
                </a:sysClr>
              </a:solidFill>
              <a:latin typeface="Tw Cen MT Condensed" panose="020B0606020104020203"/>
              <a:ea typeface="+mn-ea"/>
              <a:cs typeface="+mn-cs"/>
            </a:rPr>
            <a:t>psychiatric hospitals</a:t>
          </a:r>
        </a:p>
      </dgm:t>
    </dgm:pt>
    <dgm:pt modelId="{CBD4DDB0-BC1E-46EC-B5ED-F3D594C1926B}" type="parTrans" cxnId="{B4FE00CC-9D49-471B-998E-417D9634D038}">
      <dgm:prSet/>
      <dgm:spPr/>
      <dgm:t>
        <a:bodyPr/>
        <a:lstStyle/>
        <a:p>
          <a:endParaRPr lang="en-US"/>
        </a:p>
      </dgm:t>
    </dgm:pt>
    <dgm:pt modelId="{4AF5A530-CB40-4ACB-8208-52EB6D815243}" type="sibTrans" cxnId="{B4FE00CC-9D49-471B-998E-417D9634D038}">
      <dgm:prSet/>
      <dgm:spPr/>
      <dgm:t>
        <a:bodyPr/>
        <a:lstStyle/>
        <a:p>
          <a:endParaRPr lang="en-US"/>
        </a:p>
      </dgm:t>
    </dgm:pt>
    <dgm:pt modelId="{D2BB2AC9-34AB-4816-ACB6-43B45326CE5C}">
      <dgm:prSet phldr="0"/>
      <dgm:spPr>
        <a:xfrm>
          <a:off x="5460686" y="167571"/>
          <a:ext cx="4790031" cy="1186504"/>
        </a:xfrm>
        <a:prstGeom prst="rect">
          <a:avLst/>
        </a:prstGeom>
        <a:solidFill>
          <a:srgbClr val="2683C6">
            <a:hueOff val="-1323373"/>
            <a:satOff val="1492"/>
            <a:lumOff val="3530"/>
            <a:alphaOff val="0"/>
          </a:srgbClr>
        </a:solidFill>
        <a:ln w="15875" cap="flat" cmpd="sng" algn="ctr">
          <a:solidFill>
            <a:srgbClr val="2683C6">
              <a:hueOff val="-1323373"/>
              <a:satOff val="1492"/>
              <a:lumOff val="3530"/>
              <a:alphaOff val="0"/>
            </a:srgbClr>
          </a:solidFill>
          <a:prstDash val="solid"/>
        </a:ln>
        <a:effectLst/>
      </dgm:spPr>
      <dgm:t>
        <a:bodyPr/>
        <a:lstStyle/>
        <a:p>
          <a:pPr rtl="0">
            <a:buNone/>
          </a:pPr>
          <a:r>
            <a:rPr lang="en-US">
              <a:solidFill>
                <a:sysClr val="window" lastClr="FFFFFF"/>
              </a:solidFill>
              <a:latin typeface="Tw Cen MT Condensed" panose="020B0606020104020203"/>
              <a:ea typeface="+mn-ea"/>
              <a:cs typeface="+mn-cs"/>
            </a:rPr>
            <a:t>All of Virginia's Medicaid waivers include "transition services" which are: </a:t>
          </a:r>
        </a:p>
      </dgm:t>
    </dgm:pt>
    <dgm:pt modelId="{64A98F96-39F4-46E2-8D10-2D20FE7C7AE6}" type="parTrans" cxnId="{683C23A0-5796-49B4-A383-A1BE5E6FDD9F}">
      <dgm:prSet/>
      <dgm:spPr/>
      <dgm:t>
        <a:bodyPr/>
        <a:lstStyle/>
        <a:p>
          <a:endParaRPr lang="en-US"/>
        </a:p>
      </dgm:t>
    </dgm:pt>
    <dgm:pt modelId="{499D5A62-8D5A-442D-8C55-0A881AB64966}" type="sibTrans" cxnId="{683C23A0-5796-49B4-A383-A1BE5E6FDD9F}">
      <dgm:prSet/>
      <dgm:spPr/>
      <dgm:t>
        <a:bodyPr/>
        <a:lstStyle/>
        <a:p>
          <a:endParaRPr lang="en-US"/>
        </a:p>
      </dgm:t>
    </dgm:pt>
    <dgm:pt modelId="{95EE1AD4-659E-46D7-BDE4-2D92AB58963A}">
      <dgm:prSet phldr="0"/>
      <dgm:spPr>
        <a:xfrm>
          <a:off x="5460686" y="1354076"/>
          <a:ext cx="4790031" cy="2578241"/>
        </a:xfrm>
        <a:prstGeom prst="rect">
          <a:avLst/>
        </a:prstGeom>
        <a:solidFill>
          <a:srgbClr val="2683C6">
            <a:tint val="40000"/>
            <a:alpha val="90000"/>
            <a:hueOff val="-1841865"/>
            <a:satOff val="12270"/>
            <a:lumOff val="1122"/>
            <a:alphaOff val="0"/>
          </a:srgbClr>
        </a:solidFill>
        <a:ln w="15875" cap="flat" cmpd="sng" algn="ctr">
          <a:solidFill>
            <a:srgbClr val="2683C6">
              <a:tint val="40000"/>
              <a:alpha val="90000"/>
              <a:hueOff val="-1841865"/>
              <a:satOff val="12270"/>
              <a:lumOff val="1122"/>
              <a:alphaOff val="0"/>
            </a:srgbClr>
          </a:solidFill>
          <a:prstDash val="solid"/>
        </a:ln>
        <a:effectLst/>
      </dgm:spPr>
      <dgm:t>
        <a:bodyPr/>
        <a:lstStyle/>
        <a:p>
          <a:pPr rtl="0">
            <a:buChar char="•"/>
          </a:pPr>
          <a:r>
            <a:rPr lang="en-US">
              <a:solidFill>
                <a:sysClr val="windowText" lastClr="000000">
                  <a:hueOff val="0"/>
                  <a:satOff val="0"/>
                  <a:lumOff val="0"/>
                  <a:alphaOff val="0"/>
                </a:sysClr>
              </a:solidFill>
              <a:latin typeface="Tw Cen MT Condensed" panose="020B0606020104020203"/>
              <a:ea typeface="+mn-ea"/>
              <a:cs typeface="+mn-cs"/>
            </a:rPr>
            <a:t>nonrecurring set-up expenses for individuals who are transitioning from an institution or provider-operated living arrangement to a living arrangement in a private residence where the person is directly responsible for his or her own living expenses</a:t>
          </a:r>
        </a:p>
      </dgm:t>
    </dgm:pt>
    <dgm:pt modelId="{92499805-D4B3-4F2F-A375-EF8C1B13B566}" type="parTrans" cxnId="{6DDFD5BE-515C-470E-A90B-59C564548028}">
      <dgm:prSet/>
      <dgm:spPr/>
      <dgm:t>
        <a:bodyPr/>
        <a:lstStyle/>
        <a:p>
          <a:endParaRPr lang="en-US"/>
        </a:p>
      </dgm:t>
    </dgm:pt>
    <dgm:pt modelId="{7ABAB9BB-B84B-4938-8B5E-6E35B9AE8C0F}" type="sibTrans" cxnId="{6DDFD5BE-515C-470E-A90B-59C564548028}">
      <dgm:prSet/>
      <dgm:spPr/>
      <dgm:t>
        <a:bodyPr/>
        <a:lstStyle/>
        <a:p>
          <a:endParaRPr lang="en-US"/>
        </a:p>
      </dgm:t>
    </dgm:pt>
    <dgm:pt modelId="{92C03B27-85BA-4F2E-9A27-9EB2A133E8CB}">
      <dgm:prSet phldr="0"/>
      <dgm:spPr>
        <a:xfrm>
          <a:off x="50" y="1354076"/>
          <a:ext cx="4790031" cy="2578241"/>
        </a:xfrm>
        <a:prstGeom prst="rect">
          <a:avLst/>
        </a:prstGeom>
        <a:solidFill>
          <a:srgbClr val="2683C6">
            <a:tint val="40000"/>
            <a:alpha val="90000"/>
            <a:hueOff val="0"/>
            <a:satOff val="0"/>
            <a:lumOff val="0"/>
            <a:alphaOff val="0"/>
          </a:srgbClr>
        </a:solidFill>
        <a:ln w="15875" cap="flat" cmpd="sng" algn="ctr">
          <a:solidFill>
            <a:srgbClr val="2683C6">
              <a:tint val="40000"/>
              <a:alpha val="90000"/>
              <a:hueOff val="0"/>
              <a:satOff val="0"/>
              <a:lumOff val="0"/>
              <a:alphaOff val="0"/>
            </a:srgbClr>
          </a:solidFill>
          <a:prstDash val="solid"/>
        </a:ln>
        <a:effectLst/>
      </dgm:spPr>
      <dgm:t>
        <a:bodyPr/>
        <a:lstStyle/>
        <a:p>
          <a:pPr>
            <a:buChar char="•"/>
          </a:pPr>
          <a:r>
            <a:rPr lang="en-US">
              <a:solidFill>
                <a:sysClr val="windowText" lastClr="000000">
                  <a:hueOff val="0"/>
                  <a:satOff val="0"/>
                  <a:lumOff val="0"/>
                  <a:alphaOff val="0"/>
                </a:sysClr>
              </a:solidFill>
              <a:latin typeface="Tw Cen MT Condensed" panose="020B0606020104020203"/>
              <a:ea typeface="+mn-ea"/>
              <a:cs typeface="+mn-cs"/>
            </a:rPr>
            <a:t>ICFs</a:t>
          </a:r>
        </a:p>
      </dgm:t>
    </dgm:pt>
    <dgm:pt modelId="{FBE24D7B-F723-4AD3-8110-2151989F5C61}" type="parTrans" cxnId="{8E950955-F13B-437D-AB83-370328C68A8F}">
      <dgm:prSet/>
      <dgm:spPr/>
      <dgm:t>
        <a:bodyPr/>
        <a:lstStyle/>
        <a:p>
          <a:endParaRPr lang="en-US"/>
        </a:p>
      </dgm:t>
    </dgm:pt>
    <dgm:pt modelId="{F190F03B-5E7A-4BB5-9B9F-0C3929FEC1F9}" type="sibTrans" cxnId="{8E950955-F13B-437D-AB83-370328C68A8F}">
      <dgm:prSet/>
      <dgm:spPr/>
      <dgm:t>
        <a:bodyPr/>
        <a:lstStyle/>
        <a:p>
          <a:endParaRPr lang="en-US"/>
        </a:p>
      </dgm:t>
    </dgm:pt>
    <dgm:pt modelId="{A7916B75-FFD5-4235-B857-FA9F7477353D}">
      <dgm:prSet phldr="0"/>
      <dgm:spPr>
        <a:xfrm>
          <a:off x="50" y="1354076"/>
          <a:ext cx="4790031" cy="2578241"/>
        </a:xfrm>
        <a:prstGeom prst="rect">
          <a:avLst/>
        </a:prstGeom>
        <a:solidFill>
          <a:srgbClr val="2683C6">
            <a:tint val="40000"/>
            <a:alpha val="90000"/>
            <a:hueOff val="0"/>
            <a:satOff val="0"/>
            <a:lumOff val="0"/>
            <a:alphaOff val="0"/>
          </a:srgbClr>
        </a:solidFill>
        <a:ln w="15875" cap="flat" cmpd="sng" algn="ctr">
          <a:solidFill>
            <a:srgbClr val="2683C6">
              <a:tint val="40000"/>
              <a:alpha val="90000"/>
              <a:hueOff val="0"/>
              <a:satOff val="0"/>
              <a:lumOff val="0"/>
              <a:alphaOff val="0"/>
            </a:srgbClr>
          </a:solidFill>
          <a:prstDash val="solid"/>
        </a:ln>
        <a:effectLst/>
      </dgm:spPr>
      <dgm:t>
        <a:bodyPr/>
        <a:lstStyle/>
        <a:p>
          <a:pPr rtl="0">
            <a:buChar char="•"/>
          </a:pPr>
          <a:r>
            <a:rPr lang="en-US">
              <a:solidFill>
                <a:sysClr val="windowText" lastClr="000000">
                  <a:hueOff val="0"/>
                  <a:satOff val="0"/>
                  <a:lumOff val="0"/>
                  <a:alphaOff val="0"/>
                </a:sysClr>
              </a:solidFill>
              <a:latin typeface="Tw Cen MT Condensed" panose="020B0606020104020203"/>
              <a:ea typeface="+mn-ea"/>
              <a:cs typeface="+mn-cs"/>
            </a:rPr>
            <a:t>psychiatric residential treatment facilities (PRTFs)</a:t>
          </a:r>
        </a:p>
      </dgm:t>
    </dgm:pt>
    <dgm:pt modelId="{BB0496D4-B142-4480-922D-91992B422064}" type="parTrans" cxnId="{C482200E-7369-4900-8735-B9492C2A54E2}">
      <dgm:prSet/>
      <dgm:spPr/>
      <dgm:t>
        <a:bodyPr/>
        <a:lstStyle/>
        <a:p>
          <a:endParaRPr lang="en-US"/>
        </a:p>
      </dgm:t>
    </dgm:pt>
    <dgm:pt modelId="{1CA2F340-2061-4F0F-B133-871C5497EE8B}" type="sibTrans" cxnId="{C482200E-7369-4900-8735-B9492C2A54E2}">
      <dgm:prSet/>
      <dgm:spPr/>
      <dgm:t>
        <a:bodyPr/>
        <a:lstStyle/>
        <a:p>
          <a:endParaRPr lang="en-US"/>
        </a:p>
      </dgm:t>
    </dgm:pt>
    <dgm:pt modelId="{ADD0DBE2-1B26-4FD3-8BBC-C7901FE46C1F}" type="pres">
      <dgm:prSet presAssocID="{4EA234D3-0DE8-4C03-8EC1-92B46FC53AD5}" presName="Name0" presStyleCnt="0">
        <dgm:presLayoutVars>
          <dgm:dir/>
          <dgm:animLvl val="lvl"/>
          <dgm:resizeHandles val="exact"/>
        </dgm:presLayoutVars>
      </dgm:prSet>
      <dgm:spPr/>
    </dgm:pt>
    <dgm:pt modelId="{C620FBC7-CDC8-4924-B4A3-C13BD0C0D5C1}" type="pres">
      <dgm:prSet presAssocID="{52EB1642-180B-4CA1-8E24-FF5CDEECB254}" presName="composite" presStyleCnt="0"/>
      <dgm:spPr/>
    </dgm:pt>
    <dgm:pt modelId="{430A97E4-1132-4C31-AB36-4FA891EBB494}" type="pres">
      <dgm:prSet presAssocID="{52EB1642-180B-4CA1-8E24-FF5CDEECB254}" presName="parTx" presStyleLbl="alignNode1" presStyleIdx="0" presStyleCnt="2">
        <dgm:presLayoutVars>
          <dgm:chMax val="0"/>
          <dgm:chPref val="0"/>
          <dgm:bulletEnabled val="1"/>
        </dgm:presLayoutVars>
      </dgm:prSet>
      <dgm:spPr/>
    </dgm:pt>
    <dgm:pt modelId="{E0308383-A057-4E4C-8CD5-3426F30CFB25}" type="pres">
      <dgm:prSet presAssocID="{52EB1642-180B-4CA1-8E24-FF5CDEECB254}" presName="desTx" presStyleLbl="alignAccFollowNode1" presStyleIdx="0" presStyleCnt="2">
        <dgm:presLayoutVars>
          <dgm:bulletEnabled val="1"/>
        </dgm:presLayoutVars>
      </dgm:prSet>
      <dgm:spPr/>
    </dgm:pt>
    <dgm:pt modelId="{7AB4E092-1EA2-45D1-8414-21E7AF57E2D2}" type="pres">
      <dgm:prSet presAssocID="{02C4BCE5-3E93-4F5A-9DC6-0D7C25F11E82}" presName="space" presStyleCnt="0"/>
      <dgm:spPr/>
    </dgm:pt>
    <dgm:pt modelId="{FC46C689-2FF7-4616-ADD1-55CD220D05D9}" type="pres">
      <dgm:prSet presAssocID="{D2BB2AC9-34AB-4816-ACB6-43B45326CE5C}" presName="composite" presStyleCnt="0"/>
      <dgm:spPr/>
    </dgm:pt>
    <dgm:pt modelId="{1F39A581-EC22-421A-B7D6-D564831F1E60}" type="pres">
      <dgm:prSet presAssocID="{D2BB2AC9-34AB-4816-ACB6-43B45326CE5C}" presName="parTx" presStyleLbl="alignNode1" presStyleIdx="1" presStyleCnt="2">
        <dgm:presLayoutVars>
          <dgm:chMax val="0"/>
          <dgm:chPref val="0"/>
          <dgm:bulletEnabled val="1"/>
        </dgm:presLayoutVars>
      </dgm:prSet>
      <dgm:spPr/>
    </dgm:pt>
    <dgm:pt modelId="{68050CEF-2FA1-44C7-9948-05E07456922C}" type="pres">
      <dgm:prSet presAssocID="{D2BB2AC9-34AB-4816-ACB6-43B45326CE5C}" presName="desTx" presStyleLbl="alignAccFollowNode1" presStyleIdx="1" presStyleCnt="2">
        <dgm:presLayoutVars>
          <dgm:bulletEnabled val="1"/>
        </dgm:presLayoutVars>
      </dgm:prSet>
      <dgm:spPr/>
    </dgm:pt>
  </dgm:ptLst>
  <dgm:cxnLst>
    <dgm:cxn modelId="{00972404-4383-485C-9358-099CEFF0CC89}" srcId="{4EA234D3-0DE8-4C03-8EC1-92B46FC53AD5}" destId="{52EB1642-180B-4CA1-8E24-FF5CDEECB254}" srcOrd="0" destOrd="0" parTransId="{C50BB6D1-FEA0-4499-9113-45E204048AEE}" sibTransId="{02C4BCE5-3E93-4F5A-9DC6-0D7C25F11E82}"/>
    <dgm:cxn modelId="{FA230208-EFC6-430A-9552-382B62BD5E87}" type="presOf" srcId="{4EA234D3-0DE8-4C03-8EC1-92B46FC53AD5}" destId="{ADD0DBE2-1B26-4FD3-8BBC-C7901FE46C1F}" srcOrd="0" destOrd="0" presId="urn:microsoft.com/office/officeart/2005/8/layout/hList1"/>
    <dgm:cxn modelId="{C482200E-7369-4900-8735-B9492C2A54E2}" srcId="{52EB1642-180B-4CA1-8E24-FF5CDEECB254}" destId="{A7916B75-FFD5-4235-B857-FA9F7477353D}" srcOrd="3" destOrd="0" parTransId="{BB0496D4-B142-4480-922D-91992B422064}" sibTransId="{1CA2F340-2061-4F0F-B133-871C5497EE8B}"/>
    <dgm:cxn modelId="{CB4DD93F-E53F-4454-8C8A-63639D999295}" type="presOf" srcId="{CCDAE1F2-90BE-41AF-9C32-5F9D8769E26D}" destId="{E0308383-A057-4E4C-8CD5-3426F30CFB25}" srcOrd="0" destOrd="2" presId="urn:microsoft.com/office/officeart/2005/8/layout/hList1"/>
    <dgm:cxn modelId="{75F4046D-D031-4A26-AA61-B75AC0A7D8FD}" type="presOf" srcId="{52EB1642-180B-4CA1-8E24-FF5CDEECB254}" destId="{430A97E4-1132-4C31-AB36-4FA891EBB494}" srcOrd="0" destOrd="0" presId="urn:microsoft.com/office/officeart/2005/8/layout/hList1"/>
    <dgm:cxn modelId="{F1471650-6307-4609-B643-D7BCB654A325}" type="presOf" srcId="{E7B4D4D6-0BC9-48A6-975C-2EF93F55D302}" destId="{E0308383-A057-4E4C-8CD5-3426F30CFB25}" srcOrd="0" destOrd="0" presId="urn:microsoft.com/office/officeart/2005/8/layout/hList1"/>
    <dgm:cxn modelId="{8E950955-F13B-437D-AB83-370328C68A8F}" srcId="{52EB1642-180B-4CA1-8E24-FF5CDEECB254}" destId="{92C03B27-85BA-4F2E-9A27-9EB2A133E8CB}" srcOrd="1" destOrd="0" parTransId="{FBE24D7B-F723-4AD3-8110-2151989F5C61}" sibTransId="{F190F03B-5E7A-4BB5-9B9F-0C3929FEC1F9}"/>
    <dgm:cxn modelId="{29895B55-4462-4A85-82E6-ACB6ADE3A361}" type="presOf" srcId="{D2BB2AC9-34AB-4816-ACB6-43B45326CE5C}" destId="{1F39A581-EC22-421A-B7D6-D564831F1E60}" srcOrd="0" destOrd="0" presId="urn:microsoft.com/office/officeart/2005/8/layout/hList1"/>
    <dgm:cxn modelId="{BDDB3589-D198-43F8-B85A-79A768567736}" type="presOf" srcId="{A7916B75-FFD5-4235-B857-FA9F7477353D}" destId="{E0308383-A057-4E4C-8CD5-3426F30CFB25}" srcOrd="0" destOrd="3" presId="urn:microsoft.com/office/officeart/2005/8/layout/hList1"/>
    <dgm:cxn modelId="{452AD68A-DAB7-48A1-A5BA-71A28360C250}" type="presOf" srcId="{95EE1AD4-659E-46D7-BDE4-2D92AB58963A}" destId="{68050CEF-2FA1-44C7-9948-05E07456922C}" srcOrd="0" destOrd="0" presId="urn:microsoft.com/office/officeart/2005/8/layout/hList1"/>
    <dgm:cxn modelId="{DA63F098-7E6C-4BBA-832C-6B70DDDB2308}" type="presOf" srcId="{92C03B27-85BA-4F2E-9A27-9EB2A133E8CB}" destId="{E0308383-A057-4E4C-8CD5-3426F30CFB25}" srcOrd="0" destOrd="1" presId="urn:microsoft.com/office/officeart/2005/8/layout/hList1"/>
    <dgm:cxn modelId="{683C23A0-5796-49B4-A383-A1BE5E6FDD9F}" srcId="{4EA234D3-0DE8-4C03-8EC1-92B46FC53AD5}" destId="{D2BB2AC9-34AB-4816-ACB6-43B45326CE5C}" srcOrd="1" destOrd="0" parTransId="{64A98F96-39F4-46E2-8D10-2D20FE7C7AE6}" sibTransId="{499D5A62-8D5A-442D-8C55-0A881AB64966}"/>
    <dgm:cxn modelId="{6DDFD5BE-515C-470E-A90B-59C564548028}" srcId="{D2BB2AC9-34AB-4816-ACB6-43B45326CE5C}" destId="{95EE1AD4-659E-46D7-BDE4-2D92AB58963A}" srcOrd="0" destOrd="0" parTransId="{92499805-D4B3-4F2F-A375-EF8C1B13B566}" sibTransId="{7ABAB9BB-B84B-4938-8B5E-6E35B9AE8C0F}"/>
    <dgm:cxn modelId="{B4FE00CC-9D49-471B-998E-417D9634D038}" srcId="{52EB1642-180B-4CA1-8E24-FF5CDEECB254}" destId="{CCDAE1F2-90BE-41AF-9C32-5F9D8769E26D}" srcOrd="2" destOrd="0" parTransId="{CBD4DDB0-BC1E-46EC-B5ED-F3D594C1926B}" sibTransId="{4AF5A530-CB40-4ACB-8208-52EB6D815243}"/>
    <dgm:cxn modelId="{58E191EB-8813-4865-8BF3-84FD0B3F0274}" srcId="{52EB1642-180B-4CA1-8E24-FF5CDEECB254}" destId="{E7B4D4D6-0BC9-48A6-975C-2EF93F55D302}" srcOrd="0" destOrd="0" parTransId="{6673F835-0F19-4EC2-8003-681D6B811C20}" sibTransId="{2432FA40-8147-452F-B742-0E8A28724A70}"/>
    <dgm:cxn modelId="{C1638FE4-7952-40D9-A2CE-8EBA8AAF0584}" type="presParOf" srcId="{ADD0DBE2-1B26-4FD3-8BBC-C7901FE46C1F}" destId="{C620FBC7-CDC8-4924-B4A3-C13BD0C0D5C1}" srcOrd="0" destOrd="0" presId="urn:microsoft.com/office/officeart/2005/8/layout/hList1"/>
    <dgm:cxn modelId="{3EAEE0F6-6AEE-4AD8-BC54-AB5843D130F5}" type="presParOf" srcId="{C620FBC7-CDC8-4924-B4A3-C13BD0C0D5C1}" destId="{430A97E4-1132-4C31-AB36-4FA891EBB494}" srcOrd="0" destOrd="0" presId="urn:microsoft.com/office/officeart/2005/8/layout/hList1"/>
    <dgm:cxn modelId="{8B89C508-B69C-43DE-90A2-4773AA5F58CE}" type="presParOf" srcId="{C620FBC7-CDC8-4924-B4A3-C13BD0C0D5C1}" destId="{E0308383-A057-4E4C-8CD5-3426F30CFB25}" srcOrd="1" destOrd="0" presId="urn:microsoft.com/office/officeart/2005/8/layout/hList1"/>
    <dgm:cxn modelId="{75196226-F632-423B-9299-E5416EB25635}" type="presParOf" srcId="{ADD0DBE2-1B26-4FD3-8BBC-C7901FE46C1F}" destId="{7AB4E092-1EA2-45D1-8414-21E7AF57E2D2}" srcOrd="1" destOrd="0" presId="urn:microsoft.com/office/officeart/2005/8/layout/hList1"/>
    <dgm:cxn modelId="{8B997E54-5BAE-41B0-B500-760FF17AF435}" type="presParOf" srcId="{ADD0DBE2-1B26-4FD3-8BBC-C7901FE46C1F}" destId="{FC46C689-2FF7-4616-ADD1-55CD220D05D9}" srcOrd="2" destOrd="0" presId="urn:microsoft.com/office/officeart/2005/8/layout/hList1"/>
    <dgm:cxn modelId="{B12CFEB5-0C77-4989-91C8-EEA42AECFDF0}" type="presParOf" srcId="{FC46C689-2FF7-4616-ADD1-55CD220D05D9}" destId="{1F39A581-EC22-421A-B7D6-D564831F1E60}" srcOrd="0" destOrd="0" presId="urn:microsoft.com/office/officeart/2005/8/layout/hList1"/>
    <dgm:cxn modelId="{DFE1544B-BA42-43B2-B6B2-499194069F45}" type="presParOf" srcId="{FC46C689-2FF7-4616-ADD1-55CD220D05D9}" destId="{68050CEF-2FA1-44C7-9948-05E0745692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EF9FF-A9CB-4093-B56E-89BF770FF6DA}">
      <dsp:nvSpPr>
        <dsp:cNvPr id="0" name=""/>
        <dsp:cNvSpPr/>
      </dsp:nvSpPr>
      <dsp:spPr>
        <a:xfrm>
          <a:off x="2969" y="776997"/>
          <a:ext cx="2355502" cy="1413301"/>
        </a:xfrm>
        <a:prstGeom prst="rect">
          <a:avLst/>
        </a:prstGeom>
        <a:solidFill>
          <a:srgbClr val="2683C6">
            <a:hueOff val="0"/>
            <a:satOff val="0"/>
            <a:lumOff val="0"/>
            <a:alphaOff val="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ysClr val="window" lastClr="FFFFFF"/>
              </a:solidFill>
              <a:latin typeface="Tw Cen MT Condensed" panose="020B0606020104020203"/>
              <a:ea typeface="+mn-ea"/>
              <a:cs typeface="+mn-cs"/>
            </a:rPr>
            <a:t>Private Duty Nursing (RN &amp; LPN)</a:t>
          </a:r>
          <a:endParaRPr lang="en-US" sz="2800" kern="1200">
            <a:solidFill>
              <a:sysClr val="window" lastClr="FFFFFF"/>
            </a:solidFill>
            <a:latin typeface="Tw Cen MT" panose="020B0602020104020603"/>
            <a:ea typeface="+mn-ea"/>
            <a:cs typeface="+mn-cs"/>
          </a:endParaRPr>
        </a:p>
      </dsp:txBody>
      <dsp:txXfrm>
        <a:off x="2969" y="776997"/>
        <a:ext cx="2355502" cy="1413301"/>
      </dsp:txXfrm>
    </dsp:sp>
    <dsp:sp modelId="{43705C29-3670-49D5-B72D-0E3CF57DECC7}">
      <dsp:nvSpPr>
        <dsp:cNvPr id="0" name=""/>
        <dsp:cNvSpPr/>
      </dsp:nvSpPr>
      <dsp:spPr>
        <a:xfrm>
          <a:off x="2594022" y="776997"/>
          <a:ext cx="2355502" cy="1413301"/>
        </a:xfrm>
        <a:prstGeom prst="rect">
          <a:avLst/>
        </a:prstGeom>
        <a:solidFill>
          <a:srgbClr val="27CED7">
            <a:hueOff val="0"/>
            <a:satOff val="0"/>
            <a:lumOff val="0"/>
            <a:alphaOff val="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ysClr val="window" lastClr="FFFFFF"/>
              </a:solidFill>
              <a:latin typeface="TW Cen MT"/>
              <a:ea typeface="+mn-ea"/>
              <a:cs typeface="+mn-cs"/>
            </a:rPr>
            <a:t>Personal Care Services</a:t>
          </a:r>
          <a:endParaRPr lang="en-US" sz="2800" kern="1200">
            <a:solidFill>
              <a:sysClr val="window" lastClr="FFFFFF"/>
            </a:solidFill>
            <a:latin typeface="Tw Cen MT" panose="020B0602020104020603"/>
            <a:ea typeface="+mn-ea"/>
            <a:cs typeface="+mn-cs"/>
          </a:endParaRPr>
        </a:p>
      </dsp:txBody>
      <dsp:txXfrm>
        <a:off x="2594022" y="776997"/>
        <a:ext cx="2355502" cy="1413301"/>
      </dsp:txXfrm>
    </dsp:sp>
    <dsp:sp modelId="{7943C463-E76B-4C6D-89A1-9538191C472E}">
      <dsp:nvSpPr>
        <dsp:cNvPr id="0" name=""/>
        <dsp:cNvSpPr/>
      </dsp:nvSpPr>
      <dsp:spPr>
        <a:xfrm>
          <a:off x="5185075" y="776997"/>
          <a:ext cx="2355502" cy="1413301"/>
        </a:xfrm>
        <a:prstGeom prst="rect">
          <a:avLst/>
        </a:prstGeom>
        <a:solidFill>
          <a:srgbClr val="42BA97">
            <a:hueOff val="0"/>
            <a:satOff val="0"/>
            <a:lumOff val="0"/>
            <a:alphaOff val="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ysClr val="window" lastClr="FFFFFF"/>
              </a:solidFill>
              <a:latin typeface="TW Cen MT"/>
              <a:ea typeface="+mn-ea"/>
              <a:cs typeface="+mn-cs"/>
            </a:rPr>
            <a:t>Environmental Modifications</a:t>
          </a:r>
        </a:p>
      </dsp:txBody>
      <dsp:txXfrm>
        <a:off x="5185075" y="776997"/>
        <a:ext cx="2355502" cy="1413301"/>
      </dsp:txXfrm>
    </dsp:sp>
    <dsp:sp modelId="{B1262BE3-B620-4EFF-99D4-E06101D0D844}">
      <dsp:nvSpPr>
        <dsp:cNvPr id="0" name=""/>
        <dsp:cNvSpPr/>
      </dsp:nvSpPr>
      <dsp:spPr>
        <a:xfrm>
          <a:off x="7776128" y="776997"/>
          <a:ext cx="2355502" cy="1413301"/>
        </a:xfrm>
        <a:prstGeom prst="rect">
          <a:avLst/>
        </a:prstGeom>
        <a:solidFill>
          <a:srgbClr val="3E8853">
            <a:hueOff val="0"/>
            <a:satOff val="0"/>
            <a:lumOff val="0"/>
            <a:alphaOff val="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ysClr val="window" lastClr="FFFFFF"/>
              </a:solidFill>
              <a:latin typeface="Tw Cen MT Condensed" panose="020B0606020104020203"/>
              <a:ea typeface="+mn-ea"/>
              <a:cs typeface="+mn-cs"/>
            </a:rPr>
            <a:t>Assistive Technology</a:t>
          </a:r>
          <a:endParaRPr lang="en-US" sz="2800" kern="1200">
            <a:solidFill>
              <a:sysClr val="window" lastClr="FFFFFF"/>
            </a:solidFill>
            <a:latin typeface="Tw Cen MT" panose="020B0602020104020603"/>
            <a:ea typeface="+mn-ea"/>
            <a:cs typeface="+mn-cs"/>
          </a:endParaRPr>
        </a:p>
      </dsp:txBody>
      <dsp:txXfrm>
        <a:off x="7776128" y="776997"/>
        <a:ext cx="2355502" cy="1413301"/>
      </dsp:txXfrm>
    </dsp:sp>
    <dsp:sp modelId="{8F442B18-0E9C-4F86-9120-D4BFB44FC44F}">
      <dsp:nvSpPr>
        <dsp:cNvPr id="0" name=""/>
        <dsp:cNvSpPr/>
      </dsp:nvSpPr>
      <dsp:spPr>
        <a:xfrm>
          <a:off x="2969" y="2425849"/>
          <a:ext cx="2355502" cy="1413301"/>
        </a:xfrm>
        <a:prstGeom prst="rect">
          <a:avLst/>
        </a:prstGeom>
        <a:solidFill>
          <a:srgbClr val="62A39F">
            <a:hueOff val="0"/>
            <a:satOff val="0"/>
            <a:lumOff val="0"/>
            <a:alphaOff val="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ysClr val="window" lastClr="FFFFFF"/>
              </a:solidFill>
              <a:latin typeface="Tw Cen MT Condensed" panose="020B0606020104020203"/>
              <a:ea typeface="+mn-ea"/>
              <a:cs typeface="+mn-cs"/>
            </a:rPr>
            <a:t>Adult Day Health Care</a:t>
          </a:r>
        </a:p>
      </dsp:txBody>
      <dsp:txXfrm>
        <a:off x="2969" y="2425849"/>
        <a:ext cx="2355502" cy="1413301"/>
      </dsp:txXfrm>
    </dsp:sp>
    <dsp:sp modelId="{18F941DE-B9D1-46C8-BED8-AFAE375404BB}">
      <dsp:nvSpPr>
        <dsp:cNvPr id="0" name=""/>
        <dsp:cNvSpPr/>
      </dsp:nvSpPr>
      <dsp:spPr>
        <a:xfrm>
          <a:off x="2594022" y="2425849"/>
          <a:ext cx="2355502" cy="1413301"/>
        </a:xfrm>
        <a:prstGeom prst="rect">
          <a:avLst/>
        </a:prstGeom>
        <a:solidFill>
          <a:srgbClr val="2683C6">
            <a:hueOff val="0"/>
            <a:satOff val="0"/>
            <a:lumOff val="0"/>
            <a:alphaOff val="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ysClr val="window" lastClr="FFFFFF"/>
              </a:solidFill>
              <a:latin typeface="Tw Cen MT Condensed" panose="020B0606020104020203"/>
              <a:ea typeface="+mn-ea"/>
              <a:cs typeface="+mn-cs"/>
            </a:rPr>
            <a:t>Respite Services</a:t>
          </a:r>
        </a:p>
      </dsp:txBody>
      <dsp:txXfrm>
        <a:off x="2594022" y="2425849"/>
        <a:ext cx="2355502" cy="1413301"/>
      </dsp:txXfrm>
    </dsp:sp>
    <dsp:sp modelId="{6DA1D4A7-9DCA-4DF1-82BF-EE405D250240}">
      <dsp:nvSpPr>
        <dsp:cNvPr id="0" name=""/>
        <dsp:cNvSpPr/>
      </dsp:nvSpPr>
      <dsp:spPr>
        <a:xfrm>
          <a:off x="5185075" y="2425849"/>
          <a:ext cx="2355502" cy="1413301"/>
        </a:xfrm>
        <a:prstGeom prst="rect">
          <a:avLst/>
        </a:prstGeom>
        <a:solidFill>
          <a:srgbClr val="27CED7">
            <a:hueOff val="0"/>
            <a:satOff val="0"/>
            <a:lumOff val="0"/>
            <a:alphaOff val="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ysClr val="window" lastClr="FFFFFF"/>
              </a:solidFill>
              <a:latin typeface="Tw Cen MT Condensed" panose="020B0606020104020203"/>
              <a:ea typeface="+mn-ea"/>
              <a:cs typeface="+mn-cs"/>
            </a:rPr>
            <a:t>Personal Emergency Response System (PERS)*</a:t>
          </a:r>
        </a:p>
      </dsp:txBody>
      <dsp:txXfrm>
        <a:off x="5185075" y="2425849"/>
        <a:ext cx="2355502" cy="1413301"/>
      </dsp:txXfrm>
    </dsp:sp>
    <dsp:sp modelId="{ED360203-6E53-43DD-9948-CA26CB9992CE}">
      <dsp:nvSpPr>
        <dsp:cNvPr id="0" name=""/>
        <dsp:cNvSpPr/>
      </dsp:nvSpPr>
      <dsp:spPr>
        <a:xfrm>
          <a:off x="7776128" y="2425849"/>
          <a:ext cx="2355502" cy="1413301"/>
        </a:xfrm>
        <a:prstGeom prst="rect">
          <a:avLst/>
        </a:prstGeom>
        <a:solidFill>
          <a:srgbClr val="42BA97">
            <a:hueOff val="0"/>
            <a:satOff val="0"/>
            <a:lumOff val="0"/>
            <a:alphaOff val="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ysClr val="window" lastClr="FFFFFF"/>
              </a:solidFill>
              <a:latin typeface="Tw Cen MT Condensed" panose="020B0606020104020203"/>
              <a:ea typeface="+mn-ea"/>
              <a:cs typeface="+mn-cs"/>
            </a:rPr>
            <a:t>Transition Services</a:t>
          </a:r>
        </a:p>
      </dsp:txBody>
      <dsp:txXfrm>
        <a:off x="7776128" y="2425849"/>
        <a:ext cx="2355502" cy="1413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A97E4-1132-4C31-AB36-4FA891EBB494}">
      <dsp:nvSpPr>
        <dsp:cNvPr id="0" name=""/>
        <dsp:cNvSpPr/>
      </dsp:nvSpPr>
      <dsp:spPr>
        <a:xfrm>
          <a:off x="50" y="167571"/>
          <a:ext cx="4790031" cy="1186504"/>
        </a:xfrm>
        <a:prstGeom prst="rect">
          <a:avLst/>
        </a:prstGeom>
        <a:solidFill>
          <a:srgbClr val="2683C6">
            <a:hueOff val="0"/>
            <a:satOff val="0"/>
            <a:lumOff val="0"/>
            <a:alphaOff val="0"/>
          </a:srgbClr>
        </a:solidFill>
        <a:ln w="15875" cap="flat" cmpd="sng" algn="ctr">
          <a:solidFill>
            <a:srgbClr val="2683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a:solidFill>
                <a:sysClr val="window" lastClr="FFFFFF"/>
              </a:solidFill>
              <a:latin typeface="Tw Cen MT Condensed" panose="020B0606020104020203"/>
              <a:ea typeface="+mn-ea"/>
              <a:cs typeface="+mn-cs"/>
            </a:rPr>
            <a:t>Virginians with BI who reside in institutions can use Medicaid waivers to transition to community care. </a:t>
          </a:r>
          <a:r>
            <a:rPr lang="en-US" sz="2600" kern="1200" dirty="0">
              <a:solidFill>
                <a:sysClr val="window" lastClr="FFFFFF"/>
              </a:solidFill>
              <a:latin typeface="Tw Cen MT Condensed" panose="020B0606020104020203"/>
              <a:ea typeface="+mn-ea"/>
              <a:cs typeface="+mn-cs"/>
            </a:rPr>
            <a:t>These institutions include: </a:t>
          </a:r>
        </a:p>
      </dsp:txBody>
      <dsp:txXfrm>
        <a:off x="50" y="167571"/>
        <a:ext cx="4790031" cy="1186504"/>
      </dsp:txXfrm>
    </dsp:sp>
    <dsp:sp modelId="{E0308383-A057-4E4C-8CD5-3426F30CFB25}">
      <dsp:nvSpPr>
        <dsp:cNvPr id="0" name=""/>
        <dsp:cNvSpPr/>
      </dsp:nvSpPr>
      <dsp:spPr>
        <a:xfrm>
          <a:off x="50" y="1354076"/>
          <a:ext cx="4790031" cy="2578241"/>
        </a:xfrm>
        <a:prstGeom prst="rect">
          <a:avLst/>
        </a:prstGeom>
        <a:solidFill>
          <a:srgbClr val="2683C6">
            <a:tint val="40000"/>
            <a:alpha val="90000"/>
            <a:hueOff val="0"/>
            <a:satOff val="0"/>
            <a:lumOff val="0"/>
            <a:alphaOff val="0"/>
          </a:srgbClr>
        </a:solidFill>
        <a:ln w="15875" cap="flat" cmpd="sng" algn="ctr">
          <a:solidFill>
            <a:srgbClr val="2683C6">
              <a:tint val="40000"/>
              <a:alpha val="9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a:solidFill>
                <a:sysClr val="windowText" lastClr="000000">
                  <a:hueOff val="0"/>
                  <a:satOff val="0"/>
                  <a:lumOff val="0"/>
                  <a:alphaOff val="0"/>
                </a:sysClr>
              </a:solidFill>
              <a:latin typeface="Tw Cen MT Condensed" panose="020B0606020104020203"/>
              <a:ea typeface="+mn-ea"/>
              <a:cs typeface="+mn-cs"/>
            </a:rPr>
            <a:t>NFs (both in-state and out-of-state facilities like Braintree Manor)</a:t>
          </a:r>
        </a:p>
        <a:p>
          <a:pPr marL="228600" lvl="1" indent="-228600" algn="l" defTabSz="1155700">
            <a:lnSpc>
              <a:spcPct val="90000"/>
            </a:lnSpc>
            <a:spcBef>
              <a:spcPct val="0"/>
            </a:spcBef>
            <a:spcAft>
              <a:spcPct val="15000"/>
            </a:spcAft>
            <a:buChar char="•"/>
          </a:pPr>
          <a:r>
            <a:rPr lang="en-US" sz="2600" kern="1200">
              <a:solidFill>
                <a:sysClr val="windowText" lastClr="000000">
                  <a:hueOff val="0"/>
                  <a:satOff val="0"/>
                  <a:lumOff val="0"/>
                  <a:alphaOff val="0"/>
                </a:sysClr>
              </a:solidFill>
              <a:latin typeface="Tw Cen MT Condensed" panose="020B0606020104020203"/>
              <a:ea typeface="+mn-ea"/>
              <a:cs typeface="+mn-cs"/>
            </a:rPr>
            <a:t>ICFs</a:t>
          </a:r>
        </a:p>
        <a:p>
          <a:pPr marL="228600" lvl="1" indent="-228600" algn="l" defTabSz="1155700" rtl="0">
            <a:lnSpc>
              <a:spcPct val="90000"/>
            </a:lnSpc>
            <a:spcBef>
              <a:spcPct val="0"/>
            </a:spcBef>
            <a:spcAft>
              <a:spcPct val="15000"/>
            </a:spcAft>
            <a:buChar char="•"/>
          </a:pPr>
          <a:r>
            <a:rPr lang="en-US" sz="2600" kern="1200">
              <a:solidFill>
                <a:sysClr val="windowText" lastClr="000000">
                  <a:hueOff val="0"/>
                  <a:satOff val="0"/>
                  <a:lumOff val="0"/>
                  <a:alphaOff val="0"/>
                </a:sysClr>
              </a:solidFill>
              <a:latin typeface="Tw Cen MT Condensed" panose="020B0606020104020203"/>
              <a:ea typeface="+mn-ea"/>
              <a:cs typeface="+mn-cs"/>
            </a:rPr>
            <a:t>psychiatric hospitals</a:t>
          </a:r>
        </a:p>
        <a:p>
          <a:pPr marL="228600" lvl="1" indent="-228600" algn="l" defTabSz="1155700" rtl="0">
            <a:lnSpc>
              <a:spcPct val="90000"/>
            </a:lnSpc>
            <a:spcBef>
              <a:spcPct val="0"/>
            </a:spcBef>
            <a:spcAft>
              <a:spcPct val="15000"/>
            </a:spcAft>
            <a:buChar char="•"/>
          </a:pPr>
          <a:r>
            <a:rPr lang="en-US" sz="2600" kern="1200">
              <a:solidFill>
                <a:sysClr val="windowText" lastClr="000000">
                  <a:hueOff val="0"/>
                  <a:satOff val="0"/>
                  <a:lumOff val="0"/>
                  <a:alphaOff val="0"/>
                </a:sysClr>
              </a:solidFill>
              <a:latin typeface="Tw Cen MT Condensed" panose="020B0606020104020203"/>
              <a:ea typeface="+mn-ea"/>
              <a:cs typeface="+mn-cs"/>
            </a:rPr>
            <a:t>psychiatric residential treatment facilities (PRTFs)</a:t>
          </a:r>
        </a:p>
      </dsp:txBody>
      <dsp:txXfrm>
        <a:off x="50" y="1354076"/>
        <a:ext cx="4790031" cy="2578241"/>
      </dsp:txXfrm>
    </dsp:sp>
    <dsp:sp modelId="{1F39A581-EC22-421A-B7D6-D564831F1E60}">
      <dsp:nvSpPr>
        <dsp:cNvPr id="0" name=""/>
        <dsp:cNvSpPr/>
      </dsp:nvSpPr>
      <dsp:spPr>
        <a:xfrm>
          <a:off x="5460686" y="167571"/>
          <a:ext cx="4790031" cy="1186504"/>
        </a:xfrm>
        <a:prstGeom prst="rect">
          <a:avLst/>
        </a:prstGeom>
        <a:solidFill>
          <a:srgbClr val="2683C6">
            <a:hueOff val="-1323373"/>
            <a:satOff val="1492"/>
            <a:lumOff val="3530"/>
            <a:alphaOff val="0"/>
          </a:srgbClr>
        </a:solidFill>
        <a:ln w="15875" cap="flat" cmpd="sng" algn="ctr">
          <a:solidFill>
            <a:srgbClr val="2683C6">
              <a:hueOff val="-1323373"/>
              <a:satOff val="1492"/>
              <a:lumOff val="353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a:solidFill>
                <a:sysClr val="window" lastClr="FFFFFF"/>
              </a:solidFill>
              <a:latin typeface="Tw Cen MT Condensed" panose="020B0606020104020203"/>
              <a:ea typeface="+mn-ea"/>
              <a:cs typeface="+mn-cs"/>
            </a:rPr>
            <a:t>All of Virginia's Medicaid waivers include "transition services" which are: </a:t>
          </a:r>
        </a:p>
      </dsp:txBody>
      <dsp:txXfrm>
        <a:off x="5460686" y="167571"/>
        <a:ext cx="4790031" cy="1186504"/>
      </dsp:txXfrm>
    </dsp:sp>
    <dsp:sp modelId="{68050CEF-2FA1-44C7-9948-05E07456922C}">
      <dsp:nvSpPr>
        <dsp:cNvPr id="0" name=""/>
        <dsp:cNvSpPr/>
      </dsp:nvSpPr>
      <dsp:spPr>
        <a:xfrm>
          <a:off x="5460686" y="1354076"/>
          <a:ext cx="4790031" cy="2578241"/>
        </a:xfrm>
        <a:prstGeom prst="rect">
          <a:avLst/>
        </a:prstGeom>
        <a:solidFill>
          <a:srgbClr val="2683C6">
            <a:tint val="40000"/>
            <a:alpha val="90000"/>
            <a:hueOff val="-1841865"/>
            <a:satOff val="12270"/>
            <a:lumOff val="1122"/>
            <a:alphaOff val="0"/>
          </a:srgbClr>
        </a:solidFill>
        <a:ln w="15875" cap="flat" cmpd="sng" algn="ctr">
          <a:solidFill>
            <a:srgbClr val="2683C6">
              <a:tint val="40000"/>
              <a:alpha val="90000"/>
              <a:hueOff val="-1841865"/>
              <a:satOff val="12270"/>
              <a:lumOff val="1122"/>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kern="1200">
              <a:solidFill>
                <a:sysClr val="windowText" lastClr="000000">
                  <a:hueOff val="0"/>
                  <a:satOff val="0"/>
                  <a:lumOff val="0"/>
                  <a:alphaOff val="0"/>
                </a:sysClr>
              </a:solidFill>
              <a:latin typeface="Tw Cen MT Condensed" panose="020B0606020104020203"/>
              <a:ea typeface="+mn-ea"/>
              <a:cs typeface="+mn-cs"/>
            </a:rPr>
            <a:t>nonrecurring set-up expenses for individuals who are transitioning from an institution or provider-operated living arrangement to a living arrangement in a private residence where the person is directly responsible for his or her own living expenses</a:t>
          </a:r>
        </a:p>
      </dsp:txBody>
      <dsp:txXfrm>
        <a:off x="5460686" y="1354076"/>
        <a:ext cx="4790031" cy="25782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1"/>
            <a:ext cx="3011699" cy="463408"/>
          </a:xfrm>
          <a:prstGeom prst="rect">
            <a:avLst/>
          </a:prstGeom>
        </p:spPr>
        <p:txBody>
          <a:bodyPr vert="horz" lIns="92492" tIns="46246" rIns="92492" bIns="46246" rtlCol="0"/>
          <a:lstStyle>
            <a:lvl1pPr algn="r">
              <a:defRPr sz="1200"/>
            </a:lvl1pPr>
          </a:lstStyle>
          <a:p>
            <a:fld id="{6480F210-2DEB-4BD8-8476-6C60ED50D74E}" type="datetimeFigureOut">
              <a:rPr lang="en-US" smtClean="0"/>
              <a:t>8/2/2022</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2"/>
            <a:ext cx="5560060" cy="3636704"/>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9"/>
            <a:ext cx="3011699" cy="463407"/>
          </a:xfrm>
          <a:prstGeom prst="rect">
            <a:avLst/>
          </a:prstGeom>
        </p:spPr>
        <p:txBody>
          <a:bodyPr vert="horz" lIns="92492" tIns="46246" rIns="92492" bIns="46246" rtlCol="0" anchor="b"/>
          <a:lstStyle>
            <a:lvl1pPr algn="r">
              <a:defRPr sz="1200"/>
            </a:lvl1pPr>
          </a:lstStyle>
          <a:p>
            <a:fld id="{7AB0004C-2444-4164-BA0C-7F451E12531E}" type="slidenum">
              <a:rPr lang="en-US" smtClean="0"/>
              <a:t>‹#›</a:t>
            </a:fld>
            <a:endParaRPr lang="en-US"/>
          </a:p>
        </p:txBody>
      </p:sp>
    </p:spTree>
    <p:extLst>
      <p:ext uri="{BB962C8B-B14F-4D97-AF65-F5344CB8AC3E}">
        <p14:creationId xmlns:p14="http://schemas.microsoft.com/office/powerpoint/2010/main" val="3759148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mas.virginia.gov/media/1178/dd-waivers-list-of-services-jan-2019.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hearcofnova.org/programs/waivers/all-about-waiver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aw.lis.virginia.gov/admincode/title12/agency30/chapter122/section9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bhds.virginia.gov/same-day-access-to-mh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vacil.org/"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hvacil.org/our-services" TargetMode="External"/><Relationship Id="rId5" Type="http://schemas.openxmlformats.org/officeDocument/2006/relationships/hyperlink" Target="http://endependence.org/deinstitutionalization/" TargetMode="External"/><Relationship Id="rId4" Type="http://schemas.openxmlformats.org/officeDocument/2006/relationships/hyperlink" Target="https://www.ecnv.org/content.asp?contentid=256"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bhds.app.box.com/s/409r8thvbruz18d2ocfj9azo9iiwc565"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youtube.com/watch?v=8VT9JyvtBI4" TargetMode="External"/><Relationship Id="rId4" Type="http://schemas.openxmlformats.org/officeDocument/2006/relationships/hyperlink" Target="https://dbhds.virginia.gov/developmental-services/ifsp"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dmas.virginia.gov/for-providers/long-term-care/programs-and-initiatives/program-of-all-inclusive-care/"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law.lis.virginia.gov/admincode/title12/agency30/chapter50/section320/"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cccplusva.com/sites/default/files/Documents/VPA%20Information%20Sheet%2010-26-2018_.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cmtraining.partnership.vcu.edu/supportcoordination/chapter5/downloadables/Ch%205%20Diagnostic%20Eligibility%20Review%204%2019%2016.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law.lis.virginia.gov/vacode/title37.2/chapter1/section37.2-10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0004C-2444-4164-BA0C-7F451E12531E}" type="slidenum">
              <a:rPr lang="en-US" smtClean="0"/>
              <a:t>1</a:t>
            </a:fld>
            <a:endParaRPr lang="en-US"/>
          </a:p>
        </p:txBody>
      </p:sp>
    </p:spTree>
    <p:extLst>
      <p:ext uri="{BB962C8B-B14F-4D97-AF65-F5344CB8AC3E}">
        <p14:creationId xmlns:p14="http://schemas.microsoft.com/office/powerpoint/2010/main" val="259653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10</a:t>
            </a:fld>
            <a:endParaRPr lang="en-US"/>
          </a:p>
        </p:txBody>
      </p:sp>
    </p:spTree>
    <p:extLst>
      <p:ext uri="{BB962C8B-B14F-4D97-AF65-F5344CB8AC3E}">
        <p14:creationId xmlns:p14="http://schemas.microsoft.com/office/powerpoint/2010/main" val="294782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r>
              <a:rPr lang="en-US" dirty="0"/>
              <a:t>Social Security benefits planning is important if you want to work while maintaining a SS benefit</a:t>
            </a:r>
          </a:p>
          <a:p>
            <a:endParaRPr lang="en-US" dirty="0"/>
          </a:p>
          <a:p>
            <a:r>
              <a:rPr lang="en-US" dirty="0"/>
              <a:t>Complete DD Waiver Service List: </a:t>
            </a:r>
            <a:r>
              <a:rPr lang="en-US" dirty="0">
                <a:hlinkClick r:id="rId3"/>
              </a:rPr>
              <a:t>https://www.dmas.virginia.gov/media/1178/dd-waivers-list-of-services-jan-2019.pdf</a:t>
            </a:r>
            <a:r>
              <a:rPr lang="en-US" dirty="0"/>
              <a:t>  </a:t>
            </a:r>
            <a:endParaRPr lang="en-US" dirty="0">
              <a:cs typeface="Calibri"/>
            </a:endParaRPr>
          </a:p>
          <a:p>
            <a:endParaRPr lang="en-US" dirty="0"/>
          </a:p>
          <a:p>
            <a:r>
              <a:rPr lang="en-US" dirty="0"/>
              <a:t>The Arc of Northern Virginia's All About Waivers: </a:t>
            </a:r>
            <a:r>
              <a:rPr lang="en-US" u="sng" dirty="0">
                <a:hlinkClick r:id="rId4"/>
              </a:rPr>
              <a:t>https://thearcofnova.org/programs/waivers/all-about-waivers/</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7AB0004C-2444-4164-BA0C-7F451E12531E}" type="slidenum">
              <a:rPr lang="en-US" smtClean="0"/>
              <a:t>11</a:t>
            </a:fld>
            <a:endParaRPr lang="en-US"/>
          </a:p>
        </p:txBody>
      </p:sp>
    </p:spTree>
    <p:extLst>
      <p:ext uri="{BB962C8B-B14F-4D97-AF65-F5344CB8AC3E}">
        <p14:creationId xmlns:p14="http://schemas.microsoft.com/office/powerpoint/2010/main" val="4273196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12</a:t>
            </a:fld>
            <a:endParaRPr lang="en-US"/>
          </a:p>
        </p:txBody>
      </p:sp>
    </p:spTree>
    <p:extLst>
      <p:ext uri="{BB962C8B-B14F-4D97-AF65-F5344CB8AC3E}">
        <p14:creationId xmlns:p14="http://schemas.microsoft.com/office/powerpoint/2010/main" val="374741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p:txBody>
      </p:sp>
      <p:sp>
        <p:nvSpPr>
          <p:cNvPr id="4" name="Slide Number Placeholder 3"/>
          <p:cNvSpPr>
            <a:spLocks noGrp="1"/>
          </p:cNvSpPr>
          <p:nvPr>
            <p:ph type="sldNum" sz="quarter" idx="5"/>
          </p:nvPr>
        </p:nvSpPr>
        <p:spPr/>
        <p:txBody>
          <a:bodyPr/>
          <a:lstStyle/>
          <a:p>
            <a:fld id="{7AB0004C-2444-4164-BA0C-7F451E12531E}" type="slidenum">
              <a:rPr lang="en-US" smtClean="0"/>
              <a:t>13</a:t>
            </a:fld>
            <a:endParaRPr lang="en-US"/>
          </a:p>
        </p:txBody>
      </p:sp>
    </p:spTree>
    <p:extLst>
      <p:ext uri="{BB962C8B-B14F-4D97-AF65-F5344CB8AC3E}">
        <p14:creationId xmlns:p14="http://schemas.microsoft.com/office/powerpoint/2010/main" val="795162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 discuss how the state arrives at these priorities (e.g. having aging parents) and how people can move between priorities (parent dying, graduating high school, etc.)</a:t>
            </a:r>
          </a:p>
          <a:p>
            <a:endParaRPr lang="en-US" dirty="0"/>
          </a:p>
          <a:p>
            <a:pPr>
              <a:buFont typeface="Wingdings" panose="020B0602020104020603" pitchFamily="34" charset="0"/>
              <a:buChar char="Ø"/>
            </a:pPr>
            <a:r>
              <a:rPr lang="en-US" dirty="0">
                <a:ea typeface="+mn-lt"/>
                <a:cs typeface="+mn-lt"/>
              </a:rPr>
              <a:t>The DD waivers have a combined waiting list with over 10,000 individuals waiting for a waiver slot</a:t>
            </a:r>
          </a:p>
          <a:p>
            <a:pPr>
              <a:buFont typeface="Wingdings" panose="020B0602020104020603" pitchFamily="34" charset="0"/>
              <a:buChar char="Ø"/>
            </a:pPr>
            <a:r>
              <a:rPr lang="en-US" dirty="0">
                <a:ea typeface="+mn-lt"/>
                <a:cs typeface="+mn-lt"/>
              </a:rPr>
              <a:t>Community Service Boards (CSBs) throughout Virginia help enroll individuals in the DD waivers and manage the waiting list in collaboration with DBHDS and local Waiver Slot Assignment Committees (</a:t>
            </a:r>
            <a:r>
              <a:rPr lang="en-US" dirty="0" err="1">
                <a:ea typeface="+mn-lt"/>
                <a:cs typeface="+mn-lt"/>
              </a:rPr>
              <a:t>WSACs</a:t>
            </a:r>
            <a:r>
              <a:rPr lang="en-US" dirty="0">
                <a:ea typeface="+mn-lt"/>
                <a:cs typeface="+mn-lt"/>
              </a:rPr>
              <a:t>)</a:t>
            </a:r>
          </a:p>
          <a:p>
            <a:endParaRPr lang="en-US" dirty="0"/>
          </a:p>
          <a:p>
            <a:r>
              <a:rPr lang="en-US" dirty="0"/>
              <a:t>*12VAC30-122-90. Waiting list; criteria; slot assignment; emergency access; reserve slots: </a:t>
            </a:r>
            <a:r>
              <a:rPr lang="en-US" dirty="0">
                <a:hlinkClick r:id="rId3"/>
              </a:rPr>
              <a:t>https://law.lis.virginia.gov/admincode/title12/agency30/chapter122/section90/</a:t>
            </a:r>
            <a:r>
              <a:rPr lang="en-US" dirty="0"/>
              <a:t> </a:t>
            </a:r>
            <a:endParaRPr lang="en-US" dirty="0">
              <a:cs typeface="Calibri"/>
            </a:endParaRPr>
          </a:p>
          <a:p>
            <a:endParaRPr lang="en-US" dirty="0">
              <a:cs typeface="Calibri"/>
            </a:endParaRPr>
          </a:p>
          <a:p>
            <a:r>
              <a:rPr lang="en-US" dirty="0"/>
              <a:t>About a third of people on the DD waiver waiting list also qualify for the CCC Plus waiver.</a:t>
            </a:r>
          </a:p>
          <a:p>
            <a:endParaRPr lang="en-US" dirty="0">
              <a:cs typeface="Calibri"/>
            </a:endParaRPr>
          </a:p>
          <a:p>
            <a:r>
              <a:rPr lang="en-US" dirty="0"/>
              <a:t>1. Priority One shall include individuals who require a waiver service within one year and are determined to meet at least one of the following criteria: </a:t>
            </a:r>
          </a:p>
          <a:p>
            <a:pPr lvl="1"/>
            <a:r>
              <a:rPr lang="en-US" dirty="0"/>
              <a:t>a. An immediate jeopardy exists to the health and safety of the individual due to the unpaid primary caregiver having a chronic or long-term physical or psychiatric condition that currently significantly limits the ability of the primary caregiver to care for the individual; or there are no other unpaid caregivers available to provide supports;</a:t>
            </a:r>
            <a:endParaRPr lang="en-US" dirty="0">
              <a:cs typeface="Calibri" panose="020F0502020204030204"/>
            </a:endParaRPr>
          </a:p>
          <a:p>
            <a:pPr lvl="1"/>
            <a:r>
              <a:rPr lang="en-US" dirty="0"/>
              <a:t>b. There is immediate risk to the health or safety of the individual, primary caregiver, or other person living in the home due to either of the following conditions:</a:t>
            </a:r>
            <a:endParaRPr lang="en-US" dirty="0">
              <a:cs typeface="Calibri" panose="020F0502020204030204"/>
            </a:endParaRPr>
          </a:p>
          <a:p>
            <a:pPr lvl="2"/>
            <a:r>
              <a:rPr lang="en-US" dirty="0"/>
              <a:t>(1) The individual's behavior, presenting a risk to himself or others, cannot be effectively managed even with support coordinator-arranged generic or specialized supports; or </a:t>
            </a:r>
            <a:endParaRPr lang="en-US" dirty="0">
              <a:cs typeface="Calibri" panose="020F0502020204030204"/>
            </a:endParaRPr>
          </a:p>
          <a:p>
            <a:pPr lvl="2"/>
            <a:r>
              <a:rPr lang="en-US" dirty="0"/>
              <a:t>(2) There are physical care needs or medical needs that cannot be managed even with support coordinator-arranged generic or specialized supports;</a:t>
            </a:r>
            <a:endParaRPr lang="en-US" dirty="0">
              <a:cs typeface="Calibri" panose="020F0502020204030204"/>
            </a:endParaRPr>
          </a:p>
          <a:p>
            <a:pPr lvl="1"/>
            <a:r>
              <a:rPr lang="en-US" dirty="0"/>
              <a:t>c. The individual lives in an institutional setting and has a viable discharge plan; or</a:t>
            </a:r>
            <a:endParaRPr lang="en-US" dirty="0">
              <a:cs typeface="Calibri" panose="020F0502020204030204"/>
            </a:endParaRPr>
          </a:p>
          <a:p>
            <a:pPr lvl="1"/>
            <a:r>
              <a:rPr lang="en-US" dirty="0"/>
              <a:t>d. The individual is a young adult who is no longer eligible for IDEA services and has expressed a desire to live independently. After individuals attain 27 years of age, this criterion shall no longer apply.</a:t>
            </a:r>
            <a:endParaRPr lang="en-US" dirty="0">
              <a:cs typeface="Calibri" panose="020F0502020204030204"/>
            </a:endParaRPr>
          </a:p>
          <a:p>
            <a:endParaRPr lang="en-US" dirty="0">
              <a:cs typeface="Calibri" panose="020F0502020204030204"/>
            </a:endParaRPr>
          </a:p>
          <a:p>
            <a:r>
              <a:rPr lang="en-US" dirty="0"/>
              <a:t>2. Priority Two shall include individuals who will need a waiver service in one to five years and are determined to meet at least one of the following criteria:</a:t>
            </a:r>
          </a:p>
          <a:p>
            <a:pPr lvl="1"/>
            <a:r>
              <a:rPr lang="en-US" dirty="0"/>
              <a:t>a. The health and safety of the individual is likely to be in future jeopardy due to:</a:t>
            </a:r>
            <a:endParaRPr lang="en-US" dirty="0">
              <a:cs typeface="Calibri" panose="020F0502020204030204"/>
            </a:endParaRPr>
          </a:p>
          <a:p>
            <a:pPr lvl="2"/>
            <a:r>
              <a:rPr lang="en-US" dirty="0"/>
              <a:t>(1) The unpaid primary caregiver having a declining chronic or long-term physical or psychiatric condition that currently significantly limits his ability to care for the individual;</a:t>
            </a:r>
            <a:endParaRPr lang="en-US" dirty="0">
              <a:cs typeface="Calibri" panose="020F0502020204030204"/>
            </a:endParaRPr>
          </a:p>
          <a:p>
            <a:pPr lvl="2"/>
            <a:r>
              <a:rPr lang="en-US" dirty="0"/>
              <a:t>(2) There are currently no other unpaid caregivers available to provide supports; or</a:t>
            </a:r>
            <a:endParaRPr lang="en-US" dirty="0">
              <a:cs typeface="Calibri" panose="020F0502020204030204"/>
            </a:endParaRPr>
          </a:p>
          <a:p>
            <a:pPr lvl="2"/>
            <a:r>
              <a:rPr lang="en-US" dirty="0"/>
              <a:t>(3) The individual's skills are declining as a result of lack of supports;</a:t>
            </a:r>
            <a:endParaRPr lang="en-US" dirty="0">
              <a:cs typeface="Calibri" panose="020F0502020204030204"/>
            </a:endParaRPr>
          </a:p>
          <a:p>
            <a:pPr lvl="1"/>
            <a:r>
              <a:rPr lang="en-US" dirty="0"/>
              <a:t>b. The individual is at risk of losing employment supports; </a:t>
            </a:r>
            <a:endParaRPr lang="en-US" dirty="0">
              <a:cs typeface="Calibri" panose="020F0502020204030204"/>
            </a:endParaRPr>
          </a:p>
          <a:p>
            <a:pPr lvl="1"/>
            <a:r>
              <a:rPr lang="en-US" dirty="0"/>
              <a:t>c. The individual is at risk of losing current housing due to a lack of adequate supports and services; or</a:t>
            </a:r>
            <a:endParaRPr lang="en-US" dirty="0">
              <a:cs typeface="Calibri" panose="020F0502020204030204"/>
            </a:endParaRPr>
          </a:p>
          <a:p>
            <a:pPr lvl="1"/>
            <a:r>
              <a:rPr lang="en-US" dirty="0"/>
              <a:t>d. The individual has needs or desired outcomes that with adequate supports will result in a significantly improved quality of life. </a:t>
            </a:r>
            <a:endParaRPr lang="en-US" dirty="0">
              <a:cs typeface="Calibri" panose="020F0502020204030204"/>
            </a:endParaRPr>
          </a:p>
          <a:p>
            <a:endParaRPr lang="en-US" dirty="0">
              <a:cs typeface="Calibri" panose="020F0502020204030204"/>
            </a:endParaRPr>
          </a:p>
          <a:p>
            <a:r>
              <a:rPr lang="en-US" dirty="0"/>
              <a:t>3. Priority Three shall include individuals who will need a waiver slot in five years or longer as long as the current supports and services remain and have been determined to meet at least one of the following criteria:</a:t>
            </a:r>
          </a:p>
          <a:p>
            <a:pPr lvl="1"/>
            <a:r>
              <a:rPr lang="en-US" dirty="0"/>
              <a:t>a. The individual is receiving a service through another funding source that meets current needs;</a:t>
            </a:r>
            <a:endParaRPr lang="en-US" dirty="0">
              <a:cs typeface="Calibri" panose="020F0502020204030204"/>
            </a:endParaRPr>
          </a:p>
          <a:p>
            <a:pPr lvl="1"/>
            <a:r>
              <a:rPr lang="en-US" dirty="0"/>
              <a:t>b. The individual is not currently receiving a service but is likely to need a service in five or more years; or</a:t>
            </a:r>
            <a:endParaRPr lang="en-US" dirty="0">
              <a:cs typeface="Calibri" panose="020F0502020204030204"/>
            </a:endParaRPr>
          </a:p>
          <a:p>
            <a:pPr lvl="1"/>
            <a:r>
              <a:rPr lang="en-US" dirty="0"/>
              <a:t>c. The individual has needs or desired outcomes that with adequate supports will result in a significantly improved quality of life.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AB0004C-2444-4164-BA0C-7F451E12531E}" type="slidenum">
              <a:rPr lang="en-US" smtClean="0"/>
              <a:t>14</a:t>
            </a:fld>
            <a:endParaRPr lang="en-US"/>
          </a:p>
        </p:txBody>
      </p:sp>
    </p:spTree>
    <p:extLst>
      <p:ext uri="{BB962C8B-B14F-4D97-AF65-F5344CB8AC3E}">
        <p14:creationId xmlns:p14="http://schemas.microsoft.com/office/powerpoint/2010/main" val="3282847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p:txBody>
      </p:sp>
      <p:sp>
        <p:nvSpPr>
          <p:cNvPr id="4" name="Slide Number Placeholder 3"/>
          <p:cNvSpPr>
            <a:spLocks noGrp="1"/>
          </p:cNvSpPr>
          <p:nvPr>
            <p:ph type="sldNum" sz="quarter" idx="5"/>
          </p:nvPr>
        </p:nvSpPr>
        <p:spPr/>
        <p:txBody>
          <a:bodyPr/>
          <a:lstStyle/>
          <a:p>
            <a:fld id="{7AB0004C-2444-4164-BA0C-7F451E12531E}" type="slidenum">
              <a:rPr lang="en-US" smtClean="0"/>
              <a:t>15</a:t>
            </a:fld>
            <a:endParaRPr lang="en-US"/>
          </a:p>
        </p:txBody>
      </p:sp>
    </p:spTree>
    <p:extLst>
      <p:ext uri="{BB962C8B-B14F-4D97-AF65-F5344CB8AC3E}">
        <p14:creationId xmlns:p14="http://schemas.microsoft.com/office/powerpoint/2010/main" val="204839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t>
            </a:r>
          </a:p>
          <a:p>
            <a:endParaRPr lang="en-US" dirty="0"/>
          </a:p>
          <a:p>
            <a:pPr defTabSz="924916">
              <a:defRPr/>
            </a:pPr>
            <a:r>
              <a:rPr lang="en-US" dirty="0"/>
              <a:t>Your brain injury case manager can also help you access your CSB via </a:t>
            </a:r>
            <a:r>
              <a:rPr lang="en-US" dirty="0">
                <a:latin typeface="TW Cen MT"/>
                <a:hlinkClick r:id="rId3"/>
              </a:rPr>
              <a:t>Same Day Access</a:t>
            </a:r>
            <a:r>
              <a:rPr lang="en-US" dirty="0">
                <a:latin typeface="TW Cen MT"/>
              </a:rPr>
              <a:t> </a:t>
            </a:r>
            <a:r>
              <a:rPr lang="en-US" dirty="0">
                <a:solidFill>
                  <a:schemeClr val="bg1"/>
                </a:solidFill>
              </a:rPr>
              <a:t>when there is a brain injury with mental health concerns</a:t>
            </a:r>
          </a:p>
          <a:p>
            <a:endParaRPr lang="en-US" dirty="0"/>
          </a:p>
        </p:txBody>
      </p:sp>
      <p:sp>
        <p:nvSpPr>
          <p:cNvPr id="4" name="Slide Number Placeholder 3"/>
          <p:cNvSpPr>
            <a:spLocks noGrp="1"/>
          </p:cNvSpPr>
          <p:nvPr>
            <p:ph type="sldNum" sz="quarter" idx="5"/>
          </p:nvPr>
        </p:nvSpPr>
        <p:spPr/>
        <p:txBody>
          <a:bodyPr/>
          <a:lstStyle/>
          <a:p>
            <a:fld id="{7AB0004C-2444-4164-BA0C-7F451E12531E}" type="slidenum">
              <a:rPr lang="en-US" smtClean="0"/>
              <a:t>16</a:t>
            </a:fld>
            <a:endParaRPr lang="en-US"/>
          </a:p>
        </p:txBody>
      </p:sp>
    </p:spTree>
    <p:extLst>
      <p:ext uri="{BB962C8B-B14F-4D97-AF65-F5344CB8AC3E}">
        <p14:creationId xmlns:p14="http://schemas.microsoft.com/office/powerpoint/2010/main" val="356264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17</a:t>
            </a:fld>
            <a:endParaRPr lang="en-US"/>
          </a:p>
        </p:txBody>
      </p:sp>
    </p:spTree>
    <p:extLst>
      <p:ext uri="{BB962C8B-B14F-4D97-AF65-F5344CB8AC3E}">
        <p14:creationId xmlns:p14="http://schemas.microsoft.com/office/powerpoint/2010/main" val="383940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18</a:t>
            </a:fld>
            <a:endParaRPr lang="en-US"/>
          </a:p>
        </p:txBody>
      </p:sp>
    </p:spTree>
    <p:extLst>
      <p:ext uri="{BB962C8B-B14F-4D97-AF65-F5344CB8AC3E}">
        <p14:creationId xmlns:p14="http://schemas.microsoft.com/office/powerpoint/2010/main" val="350898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19</a:t>
            </a:fld>
            <a:endParaRPr lang="en-US"/>
          </a:p>
        </p:txBody>
      </p:sp>
    </p:spTree>
    <p:extLst>
      <p:ext uri="{BB962C8B-B14F-4D97-AF65-F5344CB8AC3E}">
        <p14:creationId xmlns:p14="http://schemas.microsoft.com/office/powerpoint/2010/main" val="2960665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a:t>
            </a:r>
          </a:p>
        </p:txBody>
      </p:sp>
      <p:sp>
        <p:nvSpPr>
          <p:cNvPr id="4" name="Slide Number Placeholder 3"/>
          <p:cNvSpPr>
            <a:spLocks noGrp="1"/>
          </p:cNvSpPr>
          <p:nvPr>
            <p:ph type="sldNum" sz="quarter" idx="5"/>
          </p:nvPr>
        </p:nvSpPr>
        <p:spPr/>
        <p:txBody>
          <a:bodyPr/>
          <a:lstStyle/>
          <a:p>
            <a:fld id="{7AB0004C-2444-4164-BA0C-7F451E12531E}" type="slidenum">
              <a:rPr lang="en-US" smtClean="0"/>
              <a:t>2</a:t>
            </a:fld>
            <a:endParaRPr lang="en-US"/>
          </a:p>
        </p:txBody>
      </p:sp>
    </p:spTree>
    <p:extLst>
      <p:ext uri="{BB962C8B-B14F-4D97-AF65-F5344CB8AC3E}">
        <p14:creationId xmlns:p14="http://schemas.microsoft.com/office/powerpoint/2010/main" val="413579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20</a:t>
            </a:fld>
            <a:endParaRPr lang="en-US"/>
          </a:p>
        </p:txBody>
      </p:sp>
    </p:spTree>
    <p:extLst>
      <p:ext uri="{BB962C8B-B14F-4D97-AF65-F5344CB8AC3E}">
        <p14:creationId xmlns:p14="http://schemas.microsoft.com/office/powerpoint/2010/main" val="3341462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 includes both agency and consumer directed options </a:t>
            </a:r>
          </a:p>
          <a:p>
            <a:endParaRPr lang="en-US" dirty="0"/>
          </a:p>
          <a:p>
            <a:r>
              <a:rPr lang="en-US" dirty="0">
                <a:cs typeface="Calibri" panose="020F0502020204030204"/>
              </a:rPr>
              <a:t>*Including for Medication Monitoring</a:t>
            </a:r>
          </a:p>
          <a:p>
            <a:endParaRPr lang="en-US" dirty="0">
              <a:cs typeface="Calibri" panose="020F0502020204030204"/>
            </a:endParaRPr>
          </a:p>
          <a:p>
            <a:r>
              <a:rPr lang="en-US" dirty="0">
                <a:cs typeface="Calibri" panose="020F0502020204030204"/>
              </a:rPr>
              <a:t>Service Limitations: </a:t>
            </a:r>
          </a:p>
          <a:p>
            <a:endParaRPr lang="en-US" dirty="0">
              <a:cs typeface="Calibri" panose="020F0502020204030204"/>
            </a:endParaRPr>
          </a:p>
          <a:p>
            <a:r>
              <a:rPr lang="en-US" dirty="0"/>
              <a:t>• Personal Care—Soft cap of 56 hours per week, exceptions available based on criteria</a:t>
            </a:r>
            <a:endParaRPr lang="en-US" dirty="0">
              <a:cs typeface="Calibri"/>
            </a:endParaRPr>
          </a:p>
          <a:p>
            <a:r>
              <a:rPr lang="en-US" dirty="0"/>
              <a:t>• Respite –480 hours per State fiscal year</a:t>
            </a:r>
            <a:endParaRPr lang="en-US" dirty="0">
              <a:cs typeface="Calibri"/>
            </a:endParaRPr>
          </a:p>
          <a:p>
            <a:r>
              <a:rPr lang="en-US" dirty="0"/>
              <a:t>• Environmental Modifications  -$5,000 per individual per calendar year</a:t>
            </a:r>
            <a:endParaRPr lang="en-US" dirty="0">
              <a:cs typeface="Calibri"/>
            </a:endParaRPr>
          </a:p>
          <a:p>
            <a:r>
              <a:rPr lang="en-US" dirty="0"/>
              <a:t>• Assistive Technology -$5,000 per individual per calendar year</a:t>
            </a:r>
            <a:endParaRPr lang="en-US" dirty="0">
              <a:cs typeface="Calibri"/>
            </a:endParaRPr>
          </a:p>
          <a:p>
            <a:r>
              <a:rPr lang="en-US" dirty="0"/>
              <a:t>• Private Duty Nursing –cannot exceed more than 112 hours per week</a:t>
            </a:r>
            <a:endParaRPr lang="en-US" dirty="0">
              <a:cs typeface="Calibri"/>
            </a:endParaRPr>
          </a:p>
          <a:p>
            <a:r>
              <a:rPr lang="en-US" dirty="0"/>
              <a:t>• Transition Services -$5,000 per individual per lifetime</a:t>
            </a:r>
            <a:endParaRPr lang="en-US" b="1" dirty="0"/>
          </a:p>
        </p:txBody>
      </p:sp>
      <p:sp>
        <p:nvSpPr>
          <p:cNvPr id="4" name="Slide Number Placeholder 3"/>
          <p:cNvSpPr>
            <a:spLocks noGrp="1"/>
          </p:cNvSpPr>
          <p:nvPr>
            <p:ph type="sldNum" sz="quarter" idx="5"/>
          </p:nvPr>
        </p:nvSpPr>
        <p:spPr/>
        <p:txBody>
          <a:bodyPr/>
          <a:lstStyle/>
          <a:p>
            <a:fld id="{7AB0004C-2444-4164-BA0C-7F451E12531E}" type="slidenum">
              <a:rPr lang="en-US" smtClean="0"/>
              <a:t>21</a:t>
            </a:fld>
            <a:endParaRPr lang="en-US"/>
          </a:p>
        </p:txBody>
      </p:sp>
    </p:spTree>
    <p:extLst>
      <p:ext uri="{BB962C8B-B14F-4D97-AF65-F5344CB8AC3E}">
        <p14:creationId xmlns:p14="http://schemas.microsoft.com/office/powerpoint/2010/main" val="3904939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pPr>
              <a:lnSpc>
                <a:spcPct val="90000"/>
              </a:lnSpc>
              <a:spcBef>
                <a:spcPts val="1214"/>
              </a:spcBef>
              <a:spcAft>
                <a:spcPts val="202"/>
              </a:spcAft>
            </a:pPr>
            <a:r>
              <a:rPr lang="en-US" dirty="0">
                <a:cs typeface="Calibri" panose="020F0502020204030204"/>
              </a:rPr>
              <a:t>Transition services are capped at $5,000 per individual per lifetime. </a:t>
            </a:r>
          </a:p>
          <a:p>
            <a:pPr>
              <a:lnSpc>
                <a:spcPct val="90000"/>
              </a:lnSpc>
              <a:spcBef>
                <a:spcPts val="1214"/>
              </a:spcBef>
              <a:spcAft>
                <a:spcPts val="202"/>
              </a:spcAft>
            </a:pPr>
            <a:endParaRPr lang="en-US" dirty="0"/>
          </a:p>
          <a:p>
            <a:pPr>
              <a:lnSpc>
                <a:spcPct val="90000"/>
              </a:lnSpc>
              <a:spcBef>
                <a:spcPts val="1214"/>
              </a:spcBef>
              <a:spcAft>
                <a:spcPts val="202"/>
              </a:spcAft>
            </a:pPr>
            <a:r>
              <a:rPr lang="en-US" dirty="0">
                <a:cs typeface="Calibri"/>
              </a:rPr>
              <a:t>Some Centers for Independent Living (</a:t>
            </a:r>
            <a:r>
              <a:rPr lang="en-US" dirty="0" err="1">
                <a:cs typeface="Calibri"/>
              </a:rPr>
              <a:t>CILs</a:t>
            </a:r>
            <a:r>
              <a:rPr lang="en-US" dirty="0">
                <a:cs typeface="Calibri"/>
              </a:rPr>
              <a:t>) will assist with institutional to community transitions as well. Find your local </a:t>
            </a:r>
            <a:r>
              <a:rPr lang="en-US" dirty="0" err="1">
                <a:cs typeface="Calibri"/>
              </a:rPr>
              <a:t>CIL</a:t>
            </a:r>
            <a:r>
              <a:rPr lang="en-US" dirty="0">
                <a:cs typeface="Calibri"/>
              </a:rPr>
              <a:t> </a:t>
            </a:r>
            <a:r>
              <a:rPr lang="en-US" dirty="0">
                <a:cs typeface="Calibri"/>
                <a:hlinkClick r:id="rId3"/>
              </a:rPr>
              <a:t>here</a:t>
            </a:r>
            <a:r>
              <a:rPr lang="en-US" dirty="0">
                <a:cs typeface="Calibri"/>
              </a:rPr>
              <a:t>. Examples include, but are not limited to: </a:t>
            </a:r>
            <a:endParaRPr lang="en-US" dirty="0"/>
          </a:p>
          <a:p>
            <a:pPr marL="173422" indent="-173422">
              <a:lnSpc>
                <a:spcPct val="90000"/>
              </a:lnSpc>
              <a:spcBef>
                <a:spcPts val="1214"/>
              </a:spcBef>
              <a:spcAft>
                <a:spcPts val="202"/>
              </a:spcAft>
              <a:buFont typeface="Arial"/>
              <a:buChar char="•"/>
            </a:pPr>
            <a:r>
              <a:rPr lang="en-US" dirty="0" err="1">
                <a:cs typeface="Calibri" panose="020F0502020204030204"/>
              </a:rPr>
              <a:t>ENDependence</a:t>
            </a:r>
            <a:r>
              <a:rPr lang="en-US" dirty="0">
                <a:cs typeface="Calibri" panose="020F0502020204030204"/>
              </a:rPr>
              <a:t> Center of Northern Virginia: </a:t>
            </a:r>
            <a:r>
              <a:rPr lang="en-US" dirty="0">
                <a:hlinkClick r:id="rId4"/>
              </a:rPr>
              <a:t>https://www.ecnv.org/content.asp?contentid=256</a:t>
            </a:r>
            <a:endParaRPr lang="en-US" dirty="0">
              <a:cs typeface="Calibri" panose="020F0502020204030204"/>
            </a:endParaRPr>
          </a:p>
          <a:p>
            <a:pPr marL="173422" indent="-173422">
              <a:lnSpc>
                <a:spcPct val="90000"/>
              </a:lnSpc>
              <a:spcBef>
                <a:spcPts val="1214"/>
              </a:spcBef>
              <a:spcAft>
                <a:spcPts val="202"/>
              </a:spcAft>
              <a:buFont typeface="Arial"/>
              <a:buChar char="•"/>
            </a:pPr>
            <a:r>
              <a:rPr lang="en-US" dirty="0" err="1">
                <a:cs typeface="Calibri" panose="020F0502020204030204"/>
              </a:rPr>
              <a:t>Endependence</a:t>
            </a:r>
            <a:r>
              <a:rPr lang="en-US" dirty="0">
                <a:cs typeface="Calibri" panose="020F0502020204030204"/>
              </a:rPr>
              <a:t> Center, Inc: </a:t>
            </a:r>
            <a:r>
              <a:rPr lang="en-US" dirty="0">
                <a:hlinkClick r:id="rId5"/>
              </a:rPr>
              <a:t>http://endependence.org/deinstitutionalization/</a:t>
            </a:r>
            <a:endParaRPr lang="en-US" dirty="0"/>
          </a:p>
          <a:p>
            <a:pPr marL="173422" indent="-173422">
              <a:lnSpc>
                <a:spcPct val="90000"/>
              </a:lnSpc>
              <a:spcBef>
                <a:spcPts val="1214"/>
              </a:spcBef>
              <a:spcAft>
                <a:spcPts val="202"/>
              </a:spcAft>
              <a:buFont typeface="Arial"/>
              <a:buChar char="•"/>
            </a:pPr>
            <a:r>
              <a:rPr lang="en-US" dirty="0">
                <a:cs typeface="Calibri" panose="020F0502020204030204"/>
              </a:rPr>
              <a:t>The Peninsula Center for Independent Living: </a:t>
            </a:r>
            <a:r>
              <a:rPr lang="en-US" dirty="0">
                <a:hlinkClick r:id="rId6"/>
              </a:rPr>
              <a:t>https://www.hvacil.org/our-services</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7AB0004C-2444-4164-BA0C-7F451E12531E}" type="slidenum">
              <a:rPr lang="en-US" smtClean="0"/>
              <a:t>22</a:t>
            </a:fld>
            <a:endParaRPr lang="en-US"/>
          </a:p>
        </p:txBody>
      </p:sp>
    </p:spTree>
    <p:extLst>
      <p:ext uri="{BB962C8B-B14F-4D97-AF65-F5344CB8AC3E}">
        <p14:creationId xmlns:p14="http://schemas.microsoft.com/office/powerpoint/2010/main" val="502543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23</a:t>
            </a:fld>
            <a:endParaRPr lang="en-US"/>
          </a:p>
        </p:txBody>
      </p:sp>
    </p:spTree>
    <p:extLst>
      <p:ext uri="{BB962C8B-B14F-4D97-AF65-F5344CB8AC3E}">
        <p14:creationId xmlns:p14="http://schemas.microsoft.com/office/powerpoint/2010/main" val="566743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a:t>
            </a:r>
          </a:p>
        </p:txBody>
      </p:sp>
      <p:sp>
        <p:nvSpPr>
          <p:cNvPr id="4" name="Slide Number Placeholder 3"/>
          <p:cNvSpPr>
            <a:spLocks noGrp="1"/>
          </p:cNvSpPr>
          <p:nvPr>
            <p:ph type="sldNum" sz="quarter" idx="5"/>
          </p:nvPr>
        </p:nvSpPr>
        <p:spPr/>
        <p:txBody>
          <a:bodyPr/>
          <a:lstStyle/>
          <a:p>
            <a:fld id="{7AB0004C-2444-4164-BA0C-7F451E12531E}" type="slidenum">
              <a:rPr lang="en-US" smtClean="0"/>
              <a:t>24</a:t>
            </a:fld>
            <a:endParaRPr lang="en-US"/>
          </a:p>
        </p:txBody>
      </p:sp>
    </p:spTree>
    <p:extLst>
      <p:ext uri="{BB962C8B-B14F-4D97-AF65-F5344CB8AC3E}">
        <p14:creationId xmlns:p14="http://schemas.microsoft.com/office/powerpoint/2010/main" val="270945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25</a:t>
            </a:fld>
            <a:endParaRPr lang="en-US"/>
          </a:p>
        </p:txBody>
      </p:sp>
    </p:spTree>
    <p:extLst>
      <p:ext uri="{BB962C8B-B14F-4D97-AF65-F5344CB8AC3E}">
        <p14:creationId xmlns:p14="http://schemas.microsoft.com/office/powerpoint/2010/main" val="4266765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26</a:t>
            </a:fld>
            <a:endParaRPr lang="en-US"/>
          </a:p>
        </p:txBody>
      </p:sp>
    </p:spTree>
    <p:extLst>
      <p:ext uri="{BB962C8B-B14F-4D97-AF65-F5344CB8AC3E}">
        <p14:creationId xmlns:p14="http://schemas.microsoft.com/office/powerpoint/2010/main" val="2047131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27</a:t>
            </a:fld>
            <a:endParaRPr lang="en-US"/>
          </a:p>
        </p:txBody>
      </p:sp>
    </p:spTree>
    <p:extLst>
      <p:ext uri="{BB962C8B-B14F-4D97-AF65-F5344CB8AC3E}">
        <p14:creationId xmlns:p14="http://schemas.microsoft.com/office/powerpoint/2010/main" val="2459164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a:t>
            </a:r>
          </a:p>
        </p:txBody>
      </p:sp>
      <p:sp>
        <p:nvSpPr>
          <p:cNvPr id="4" name="Slide Number Placeholder 3"/>
          <p:cNvSpPr>
            <a:spLocks noGrp="1"/>
          </p:cNvSpPr>
          <p:nvPr>
            <p:ph type="sldNum" sz="quarter" idx="5"/>
          </p:nvPr>
        </p:nvSpPr>
        <p:spPr/>
        <p:txBody>
          <a:bodyPr/>
          <a:lstStyle/>
          <a:p>
            <a:fld id="{7AB0004C-2444-4164-BA0C-7F451E12531E}" type="slidenum">
              <a:rPr lang="en-US" smtClean="0"/>
              <a:t>28</a:t>
            </a:fld>
            <a:endParaRPr lang="en-US"/>
          </a:p>
        </p:txBody>
      </p:sp>
    </p:spTree>
    <p:extLst>
      <p:ext uri="{BB962C8B-B14F-4D97-AF65-F5344CB8AC3E}">
        <p14:creationId xmlns:p14="http://schemas.microsoft.com/office/powerpoint/2010/main" val="2173948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29</a:t>
            </a:fld>
            <a:endParaRPr lang="en-US"/>
          </a:p>
        </p:txBody>
      </p:sp>
    </p:spTree>
    <p:extLst>
      <p:ext uri="{BB962C8B-B14F-4D97-AF65-F5344CB8AC3E}">
        <p14:creationId xmlns:p14="http://schemas.microsoft.com/office/powerpoint/2010/main" val="145226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3</a:t>
            </a:fld>
            <a:endParaRPr lang="en-US"/>
          </a:p>
        </p:txBody>
      </p:sp>
    </p:spTree>
    <p:extLst>
      <p:ext uri="{BB962C8B-B14F-4D97-AF65-F5344CB8AC3E}">
        <p14:creationId xmlns:p14="http://schemas.microsoft.com/office/powerpoint/2010/main" val="3055633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Erin </a:t>
            </a:r>
          </a:p>
          <a:p>
            <a:pPr defTabSz="924916">
              <a:defRPr/>
            </a:pPr>
            <a:endParaRPr lang="en-US" dirty="0"/>
          </a:p>
          <a:p>
            <a:pPr defTabSz="924916">
              <a:defRPr/>
            </a:pPr>
            <a:r>
              <a:rPr lang="en-US" dirty="0">
                <a:cs typeface="Calibri"/>
              </a:rPr>
              <a:t>Full list of covered and non-covered services is available here: </a:t>
            </a:r>
            <a:r>
              <a:rPr lang="en-US" dirty="0">
                <a:hlinkClick r:id="rId3"/>
              </a:rPr>
              <a:t>https://dbhds.app.box.com/s/409r8thvbruz18d2ocfj9azo9iiwc565</a:t>
            </a:r>
            <a:r>
              <a:rPr lang="en-US" dirty="0"/>
              <a:t> </a:t>
            </a:r>
          </a:p>
          <a:p>
            <a:pPr defTabSz="924916">
              <a:defRPr/>
            </a:pPr>
            <a:endParaRPr lang="en-US" dirty="0">
              <a:cs typeface="Calibri"/>
            </a:endParaRPr>
          </a:p>
          <a:p>
            <a:r>
              <a:rPr lang="en-US" dirty="0"/>
              <a:t>DBHDS IFSP page: </a:t>
            </a:r>
            <a:r>
              <a:rPr lang="en-US" dirty="0">
                <a:hlinkClick r:id="rId4"/>
              </a:rPr>
              <a:t>https://dbhds.virginia.gov/developmental-services/ifsp</a:t>
            </a:r>
            <a:r>
              <a:rPr lang="en-US" dirty="0"/>
              <a:t>  </a:t>
            </a:r>
            <a:endParaRPr lang="en-US" dirty="0">
              <a:cs typeface="Calibri"/>
            </a:endParaRPr>
          </a:p>
          <a:p>
            <a:endParaRPr lang="en-US" dirty="0">
              <a:cs typeface="Calibri"/>
            </a:endParaRPr>
          </a:p>
          <a:p>
            <a:r>
              <a:rPr lang="en-US" dirty="0">
                <a:cs typeface="Calibri"/>
              </a:rPr>
              <a:t>DBHDS IFSP Guidelines: </a:t>
            </a:r>
            <a:r>
              <a:rPr lang="en-US" dirty="0">
                <a:hlinkClick r:id="rId3"/>
              </a:rPr>
              <a:t>https://dbhds.app.box.com/s/409r8thvbruz18d2ocfj9azo9iiwc565</a:t>
            </a:r>
            <a:r>
              <a:rPr lang="en-US" dirty="0"/>
              <a:t> </a:t>
            </a:r>
            <a:endParaRPr lang="en-US" dirty="0">
              <a:cs typeface="Calibri"/>
            </a:endParaRPr>
          </a:p>
          <a:p>
            <a:endParaRPr lang="en-US" dirty="0">
              <a:cs typeface="Calibri"/>
            </a:endParaRPr>
          </a:p>
          <a:p>
            <a:r>
              <a:rPr lang="en-US" dirty="0">
                <a:cs typeface="Calibri"/>
              </a:rPr>
              <a:t>DBHDS IFSP Video: </a:t>
            </a:r>
            <a:r>
              <a:rPr lang="en-US" dirty="0">
                <a:hlinkClick r:id="rId5"/>
              </a:rPr>
              <a:t>https://www.youtube.com/watch?v=8VT9JyvtBI4</a:t>
            </a:r>
            <a:r>
              <a:rPr lang="en-US" dirty="0"/>
              <a:t> </a:t>
            </a:r>
            <a:endParaRPr lang="en-US" dirty="0">
              <a:cs typeface="Calibri"/>
            </a:endParaRPr>
          </a:p>
          <a:p>
            <a:pPr defTabSz="924916">
              <a:defRPr/>
            </a:pPr>
            <a:endParaRPr lang="en-US" dirty="0"/>
          </a:p>
        </p:txBody>
      </p:sp>
      <p:sp>
        <p:nvSpPr>
          <p:cNvPr id="4" name="Slide Number Placeholder 3"/>
          <p:cNvSpPr>
            <a:spLocks noGrp="1"/>
          </p:cNvSpPr>
          <p:nvPr>
            <p:ph type="sldNum" sz="quarter" idx="5"/>
          </p:nvPr>
        </p:nvSpPr>
        <p:spPr/>
        <p:txBody>
          <a:bodyPr/>
          <a:lstStyle/>
          <a:p>
            <a:fld id="{7AB0004C-2444-4164-BA0C-7F451E12531E}" type="slidenum">
              <a:rPr lang="en-US" smtClean="0"/>
              <a:t>30</a:t>
            </a:fld>
            <a:endParaRPr lang="en-US"/>
          </a:p>
        </p:txBody>
      </p:sp>
    </p:spTree>
    <p:extLst>
      <p:ext uri="{BB962C8B-B14F-4D97-AF65-F5344CB8AC3E}">
        <p14:creationId xmlns:p14="http://schemas.microsoft.com/office/powerpoint/2010/main" val="931001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pPr defTabSz="924916">
              <a:defRPr/>
            </a:pPr>
            <a:r>
              <a:rPr lang="en-US" dirty="0"/>
              <a:t>Camp Bruce McCoy – BI specific summer camp </a:t>
            </a:r>
          </a:p>
          <a:p>
            <a:endParaRPr lang="en-US" dirty="0"/>
          </a:p>
        </p:txBody>
      </p:sp>
      <p:sp>
        <p:nvSpPr>
          <p:cNvPr id="4" name="Slide Number Placeholder 3"/>
          <p:cNvSpPr>
            <a:spLocks noGrp="1"/>
          </p:cNvSpPr>
          <p:nvPr>
            <p:ph type="sldNum" sz="quarter" idx="5"/>
          </p:nvPr>
        </p:nvSpPr>
        <p:spPr/>
        <p:txBody>
          <a:bodyPr/>
          <a:lstStyle/>
          <a:p>
            <a:fld id="{7AB0004C-2444-4164-BA0C-7F451E12531E}" type="slidenum">
              <a:rPr lang="en-US" smtClean="0"/>
              <a:t>31</a:t>
            </a:fld>
            <a:endParaRPr lang="en-US"/>
          </a:p>
        </p:txBody>
      </p:sp>
    </p:spTree>
    <p:extLst>
      <p:ext uri="{BB962C8B-B14F-4D97-AF65-F5344CB8AC3E}">
        <p14:creationId xmlns:p14="http://schemas.microsoft.com/office/powerpoint/2010/main" val="356232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32</a:t>
            </a:fld>
            <a:endParaRPr lang="en-US"/>
          </a:p>
        </p:txBody>
      </p:sp>
    </p:spTree>
    <p:extLst>
      <p:ext uri="{BB962C8B-B14F-4D97-AF65-F5344CB8AC3E}">
        <p14:creationId xmlns:p14="http://schemas.microsoft.com/office/powerpoint/2010/main" val="674997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33</a:t>
            </a:fld>
            <a:endParaRPr lang="en-US"/>
          </a:p>
        </p:txBody>
      </p:sp>
    </p:spTree>
    <p:extLst>
      <p:ext uri="{BB962C8B-B14F-4D97-AF65-F5344CB8AC3E}">
        <p14:creationId xmlns:p14="http://schemas.microsoft.com/office/powerpoint/2010/main" val="1483882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pPr marL="173422" indent="-173422">
              <a:buFont typeface="Arial" panose="020B0604020202020204" pitchFamily="34" charset="0"/>
              <a:buChar char="•"/>
            </a:pPr>
            <a:r>
              <a:rPr lang="en-US" dirty="0">
                <a:ea typeface="+mn-lt"/>
                <a:cs typeface="+mn-lt"/>
              </a:rPr>
              <a:t>Services are provided at no cost to the individual, their family, and their providers</a:t>
            </a:r>
          </a:p>
          <a:p>
            <a:pPr marL="173422" indent="-173422">
              <a:buFont typeface="Arial" panose="020B0604020202020204" pitchFamily="34" charset="0"/>
              <a:buChar char="•"/>
            </a:pPr>
            <a:r>
              <a:rPr lang="en-US" dirty="0">
                <a:ea typeface="+mn-lt"/>
                <a:cs typeface="+mn-lt"/>
              </a:rPr>
              <a:t>You don't have to have Medicaid, a Medicaid waiver, or be on a Medicaid waiver waiting list to access REACH services</a:t>
            </a:r>
          </a:p>
          <a:p>
            <a:pPr marL="173422" indent="-173422">
              <a:buFont typeface="Arial" panose="020B0604020202020204" pitchFamily="34" charset="0"/>
              <a:buChar char="•"/>
            </a:pPr>
            <a:r>
              <a:rPr lang="en-US" dirty="0">
                <a:ea typeface="+mn-lt"/>
                <a:cs typeface="+mn-lt"/>
              </a:rPr>
              <a:t>REACH does not have any immigration or income restrictions</a:t>
            </a:r>
          </a:p>
          <a:p>
            <a:pPr marL="173422" indent="-173422">
              <a:buFont typeface="Arial" panose="020B0604020202020204" pitchFamily="34" charset="0"/>
              <a:buChar char="•"/>
            </a:pPr>
            <a:r>
              <a:rPr lang="en-US" dirty="0"/>
              <a:t>Referrals and requests for REACH services can be made by individuals, families, and service providers</a:t>
            </a:r>
          </a:p>
          <a:p>
            <a:pPr marL="173422" indent="-173422">
              <a:buFont typeface="Arial" panose="020B0604020202020204" pitchFamily="34" charset="0"/>
              <a:buChar char="•"/>
            </a:pPr>
            <a:r>
              <a:rPr lang="en-US" dirty="0">
                <a:ea typeface="+mn-lt"/>
                <a:cs typeface="+mn-lt"/>
              </a:rPr>
              <a:t>To apply for REACH, simply call the appropriate regional program's crisis hotline to request services </a:t>
            </a:r>
          </a:p>
          <a:p>
            <a:endParaRPr lang="en-US" dirty="0"/>
          </a:p>
          <a:p>
            <a:r>
              <a:rPr lang="en-US" cap="all" dirty="0"/>
              <a:t>24x7 regional REACH crisis hotline numbers:</a:t>
            </a:r>
          </a:p>
          <a:p>
            <a:endParaRPr lang="en-US" cap="all" dirty="0"/>
          </a:p>
          <a:p>
            <a:pPr marL="173422" indent="-173422">
              <a:lnSpc>
                <a:spcPct val="90000"/>
              </a:lnSpc>
              <a:spcBef>
                <a:spcPts val="1214"/>
              </a:spcBef>
              <a:spcAft>
                <a:spcPts val="202"/>
              </a:spcAft>
              <a:buFont typeface="Arial,Sans-Serif"/>
              <a:buChar char="•"/>
            </a:pPr>
            <a:r>
              <a:rPr lang="en-US" b="1" cap="all" dirty="0"/>
              <a:t>Region I: Charlottesville and Surrounding Areas</a:t>
            </a:r>
            <a:br>
              <a:rPr lang="en-US" b="1" cap="all" dirty="0">
                <a:cs typeface="+mn-lt"/>
              </a:rPr>
            </a:br>
            <a:r>
              <a:rPr lang="en-US" cap="all" dirty="0"/>
              <a:t>(855) 917-8278 (adult)</a:t>
            </a:r>
          </a:p>
          <a:p>
            <a:pPr>
              <a:lnSpc>
                <a:spcPct val="90000"/>
              </a:lnSpc>
              <a:spcBef>
                <a:spcPts val="1214"/>
              </a:spcBef>
              <a:spcAft>
                <a:spcPts val="202"/>
              </a:spcAft>
            </a:pPr>
            <a:r>
              <a:rPr lang="en-US" cap="all" dirty="0"/>
              <a:t>     (888) 908-0486 (child)</a:t>
            </a:r>
          </a:p>
          <a:p>
            <a:pPr marL="173422" indent="-173422">
              <a:lnSpc>
                <a:spcPct val="90000"/>
              </a:lnSpc>
              <a:spcBef>
                <a:spcPts val="1214"/>
              </a:spcBef>
              <a:spcAft>
                <a:spcPts val="202"/>
              </a:spcAft>
              <a:buFont typeface="Arial,Sans-Serif"/>
              <a:buChar char="•"/>
            </a:pPr>
            <a:r>
              <a:rPr lang="en-US" b="1" cap="all" dirty="0"/>
              <a:t>Region II: Northern Virginia</a:t>
            </a:r>
            <a:endParaRPr lang="en-US" cap="all" dirty="0"/>
          </a:p>
          <a:p>
            <a:pPr>
              <a:lnSpc>
                <a:spcPct val="90000"/>
              </a:lnSpc>
              <a:spcBef>
                <a:spcPts val="1214"/>
              </a:spcBef>
              <a:spcAft>
                <a:spcPts val="202"/>
              </a:spcAft>
            </a:pPr>
            <a:r>
              <a:rPr lang="en-US" cap="all" dirty="0"/>
              <a:t>     (855) 897-8278 (adult &amp; child) </a:t>
            </a:r>
          </a:p>
          <a:p>
            <a:pPr marL="173422" indent="-173422">
              <a:lnSpc>
                <a:spcPct val="90000"/>
              </a:lnSpc>
              <a:spcBef>
                <a:spcPts val="1214"/>
              </a:spcBef>
              <a:spcAft>
                <a:spcPts val="202"/>
              </a:spcAft>
              <a:buFont typeface="Arial,Sans-Serif"/>
              <a:buChar char="•"/>
            </a:pPr>
            <a:r>
              <a:rPr lang="en-US" b="1" cap="all" dirty="0"/>
              <a:t>Region III: Southwest Virginia</a:t>
            </a:r>
            <a:br>
              <a:rPr lang="en-US" b="1" cap="all" dirty="0">
                <a:cs typeface="+mn-lt"/>
              </a:rPr>
            </a:br>
            <a:r>
              <a:rPr lang="en-US" cap="all" dirty="0"/>
              <a:t>(855) 887-8278 (adult &amp; child)</a:t>
            </a:r>
          </a:p>
          <a:p>
            <a:pPr marL="173422" indent="-173422">
              <a:lnSpc>
                <a:spcPct val="90000"/>
              </a:lnSpc>
              <a:spcBef>
                <a:spcPts val="1214"/>
              </a:spcBef>
              <a:spcAft>
                <a:spcPts val="202"/>
              </a:spcAft>
              <a:buFont typeface="Arial,Sans-Serif"/>
              <a:buChar char="•"/>
            </a:pPr>
            <a:r>
              <a:rPr lang="en-US" b="1" cap="all" dirty="0"/>
              <a:t>Region IV: Richmond and Surrounding Areas</a:t>
            </a:r>
            <a:br>
              <a:rPr lang="en-US" b="1" cap="all" dirty="0">
                <a:cs typeface="+mn-lt"/>
              </a:rPr>
            </a:br>
            <a:r>
              <a:rPr lang="en-US" cap="all" dirty="0"/>
              <a:t>(855) 282-1006 (adult &amp; child)</a:t>
            </a:r>
          </a:p>
          <a:p>
            <a:pPr marL="173422" indent="-173422">
              <a:lnSpc>
                <a:spcPct val="90000"/>
              </a:lnSpc>
              <a:spcBef>
                <a:spcPts val="1214"/>
              </a:spcBef>
              <a:spcAft>
                <a:spcPts val="202"/>
              </a:spcAft>
              <a:buFont typeface="Arial,Sans-Serif"/>
              <a:buChar char="•"/>
            </a:pPr>
            <a:r>
              <a:rPr lang="en-US" b="1" cap="all" dirty="0"/>
              <a:t>Region V: Southeast Virginia/Tidewater Area</a:t>
            </a:r>
            <a:br>
              <a:rPr lang="en-US" b="1" cap="all" dirty="0">
                <a:cs typeface="+mn-lt"/>
              </a:rPr>
            </a:br>
            <a:r>
              <a:rPr lang="en-US" cap="all" dirty="0"/>
              <a:t>(888) 255-2989 (adult &amp; child) </a:t>
            </a:r>
            <a:endParaRPr lang="en-US" dirty="0"/>
          </a:p>
        </p:txBody>
      </p:sp>
      <p:sp>
        <p:nvSpPr>
          <p:cNvPr id="4" name="Slide Number Placeholder 3"/>
          <p:cNvSpPr>
            <a:spLocks noGrp="1"/>
          </p:cNvSpPr>
          <p:nvPr>
            <p:ph type="sldNum" sz="quarter" idx="5"/>
          </p:nvPr>
        </p:nvSpPr>
        <p:spPr/>
        <p:txBody>
          <a:bodyPr/>
          <a:lstStyle/>
          <a:p>
            <a:fld id="{7AB0004C-2444-4164-BA0C-7F451E12531E}" type="slidenum">
              <a:rPr lang="en-US" smtClean="0"/>
              <a:t>34</a:t>
            </a:fld>
            <a:endParaRPr lang="en-US"/>
          </a:p>
        </p:txBody>
      </p:sp>
    </p:spTree>
    <p:extLst>
      <p:ext uri="{BB962C8B-B14F-4D97-AF65-F5344CB8AC3E}">
        <p14:creationId xmlns:p14="http://schemas.microsoft.com/office/powerpoint/2010/main" val="2075131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a:t>
            </a:r>
          </a:p>
        </p:txBody>
      </p:sp>
      <p:sp>
        <p:nvSpPr>
          <p:cNvPr id="4" name="Slide Number Placeholder 3"/>
          <p:cNvSpPr>
            <a:spLocks noGrp="1"/>
          </p:cNvSpPr>
          <p:nvPr>
            <p:ph type="sldNum" sz="quarter" idx="5"/>
          </p:nvPr>
        </p:nvSpPr>
        <p:spPr/>
        <p:txBody>
          <a:bodyPr/>
          <a:lstStyle/>
          <a:p>
            <a:fld id="{7AB0004C-2444-4164-BA0C-7F451E12531E}" type="slidenum">
              <a:rPr lang="en-US" smtClean="0"/>
              <a:t>35</a:t>
            </a:fld>
            <a:endParaRPr lang="en-US"/>
          </a:p>
        </p:txBody>
      </p:sp>
    </p:spTree>
    <p:extLst>
      <p:ext uri="{BB962C8B-B14F-4D97-AF65-F5344CB8AC3E}">
        <p14:creationId xmlns:p14="http://schemas.microsoft.com/office/powerpoint/2010/main" val="6610214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t>
            </a:r>
          </a:p>
          <a:p>
            <a:endParaRPr lang="en-US" dirty="0"/>
          </a:p>
          <a:p>
            <a:pPr marL="173422" indent="-173422">
              <a:buFont typeface="Arial" panose="020B0604020202020204" pitchFamily="34" charset="0"/>
              <a:buChar char="•"/>
            </a:pPr>
            <a:r>
              <a:rPr lang="en-US" dirty="0"/>
              <a:t>PACE providers receive monthly Medicare and Medicaid capitation payments for each enrollee</a:t>
            </a:r>
          </a:p>
          <a:p>
            <a:pPr marL="173422" indent="-173422">
              <a:buFont typeface="Arial" panose="020B0604020202020204" pitchFamily="34" charset="0"/>
              <a:buChar char="•"/>
            </a:pPr>
            <a:r>
              <a:rPr lang="en-US" dirty="0"/>
              <a:t>Medicare enrollees who are not eligible for Medicaid pay monthly premiums equal to the Medicaid capitation amount, but no deductibles, coinsurance, or any other type of Medicare or Medicaid cost-sharing</a:t>
            </a:r>
          </a:p>
          <a:p>
            <a:pPr marL="173422" indent="-173422">
              <a:buFont typeface="Arial" panose="020B0604020202020204" pitchFamily="34" charset="0"/>
              <a:buChar char="•"/>
            </a:pPr>
            <a:endParaRPr lang="en-US" dirty="0"/>
          </a:p>
          <a:p>
            <a:r>
              <a:rPr lang="en-US" dirty="0"/>
              <a:t>DMAS PACE Website: </a:t>
            </a:r>
            <a:r>
              <a:rPr lang="en-US" dirty="0">
                <a:hlinkClick r:id="rId3"/>
              </a:rPr>
              <a:t>https://www.dmas.virginia.gov/for-providers/long-term-care/programs-and-initiatives/program-of-all-inclusive-care/</a:t>
            </a:r>
            <a:r>
              <a:rPr lang="en-US" dirty="0"/>
              <a:t> </a:t>
            </a:r>
          </a:p>
          <a:p>
            <a:endParaRPr lang="en-US" dirty="0"/>
          </a:p>
          <a:p>
            <a:r>
              <a:rPr lang="en-US" dirty="0"/>
              <a:t>Applicable state regulations: </a:t>
            </a:r>
            <a:r>
              <a:rPr lang="en-US" dirty="0">
                <a:hlinkClick r:id="rId4"/>
              </a:rPr>
              <a:t>https://law.lis.virginia.gov/admincode/title12/agency30/chapter50/section320/</a:t>
            </a:r>
            <a:r>
              <a:rPr lang="en-US" dirty="0"/>
              <a:t>  </a:t>
            </a:r>
          </a:p>
          <a:p>
            <a:endParaRPr lang="en-US" dirty="0"/>
          </a:p>
        </p:txBody>
      </p:sp>
      <p:sp>
        <p:nvSpPr>
          <p:cNvPr id="4" name="Slide Number Placeholder 3"/>
          <p:cNvSpPr>
            <a:spLocks noGrp="1"/>
          </p:cNvSpPr>
          <p:nvPr>
            <p:ph type="sldNum" sz="quarter" idx="5"/>
          </p:nvPr>
        </p:nvSpPr>
        <p:spPr/>
        <p:txBody>
          <a:bodyPr/>
          <a:lstStyle/>
          <a:p>
            <a:fld id="{7AB0004C-2444-4164-BA0C-7F451E12531E}" type="slidenum">
              <a:rPr lang="en-US" smtClean="0"/>
              <a:t>36</a:t>
            </a:fld>
            <a:endParaRPr lang="en-US"/>
          </a:p>
        </p:txBody>
      </p:sp>
    </p:spTree>
    <p:extLst>
      <p:ext uri="{BB962C8B-B14F-4D97-AF65-F5344CB8AC3E}">
        <p14:creationId xmlns:p14="http://schemas.microsoft.com/office/powerpoint/2010/main" val="4048649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t>
            </a:r>
          </a:p>
          <a:p>
            <a:endParaRPr lang="en-US" dirty="0"/>
          </a:p>
          <a:p>
            <a:r>
              <a:rPr lang="en-US" dirty="0">
                <a:cs typeface="Calibri" panose="020F0502020204030204"/>
              </a:rPr>
              <a:t>*covers specialty medical care such as audiology, dentistry, optometry, podiatry, and speech therapy</a:t>
            </a:r>
          </a:p>
          <a:p>
            <a:endParaRPr lang="en-US" dirty="0"/>
          </a:p>
          <a:p>
            <a:r>
              <a:rPr lang="en-US" dirty="0"/>
              <a:t>PACE Fact Sheet: </a:t>
            </a:r>
            <a:r>
              <a:rPr lang="en-US" dirty="0">
                <a:hlinkClick r:id="rId3"/>
              </a:rPr>
              <a:t>https://www.cccplusva.com/sites/default/files/Documents/VPA%20Information%20Sheet%2010-26-2018_.pdf</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7AB0004C-2444-4164-BA0C-7F451E12531E}" type="slidenum">
              <a:rPr lang="en-US" smtClean="0"/>
              <a:t>37</a:t>
            </a:fld>
            <a:endParaRPr lang="en-US"/>
          </a:p>
        </p:txBody>
      </p:sp>
    </p:spTree>
    <p:extLst>
      <p:ext uri="{BB962C8B-B14F-4D97-AF65-F5344CB8AC3E}">
        <p14:creationId xmlns:p14="http://schemas.microsoft.com/office/powerpoint/2010/main" val="2015920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&amp; Elizabeth </a:t>
            </a:r>
          </a:p>
        </p:txBody>
      </p:sp>
      <p:sp>
        <p:nvSpPr>
          <p:cNvPr id="4" name="Slide Number Placeholder 3"/>
          <p:cNvSpPr>
            <a:spLocks noGrp="1"/>
          </p:cNvSpPr>
          <p:nvPr>
            <p:ph type="sldNum" sz="quarter" idx="5"/>
          </p:nvPr>
        </p:nvSpPr>
        <p:spPr/>
        <p:txBody>
          <a:bodyPr/>
          <a:lstStyle/>
          <a:p>
            <a:fld id="{7AB0004C-2444-4164-BA0C-7F451E12531E}" type="slidenum">
              <a:rPr lang="en-US" smtClean="0"/>
              <a:t>38</a:t>
            </a:fld>
            <a:endParaRPr lang="en-US"/>
          </a:p>
        </p:txBody>
      </p:sp>
    </p:spTree>
    <p:extLst>
      <p:ext uri="{BB962C8B-B14F-4D97-AF65-F5344CB8AC3E}">
        <p14:creationId xmlns:p14="http://schemas.microsoft.com/office/powerpoint/2010/main" val="22574377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0004C-2444-4164-BA0C-7F451E12531E}" type="slidenum">
              <a:rPr lang="en-US" smtClean="0"/>
              <a:t>39</a:t>
            </a:fld>
            <a:endParaRPr lang="en-US"/>
          </a:p>
        </p:txBody>
      </p:sp>
    </p:spTree>
    <p:extLst>
      <p:ext uri="{BB962C8B-B14F-4D97-AF65-F5344CB8AC3E}">
        <p14:creationId xmlns:p14="http://schemas.microsoft.com/office/powerpoint/2010/main" val="37768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pPr defTabSz="924916">
              <a:defRPr/>
            </a:pPr>
            <a:r>
              <a:rPr lang="en-US" dirty="0">
                <a:ea typeface="+mn-lt"/>
                <a:cs typeface="+mn-lt"/>
              </a:rPr>
              <a:t>Medicaid waivers offer an important pathway to general Medicaid health care coverage for children and married adults who otherwise would not be eligible based on their family's combined income</a:t>
            </a:r>
            <a:endParaRPr lang="en-US" dirty="0"/>
          </a:p>
        </p:txBody>
      </p:sp>
      <p:sp>
        <p:nvSpPr>
          <p:cNvPr id="4" name="Slide Number Placeholder 3"/>
          <p:cNvSpPr>
            <a:spLocks noGrp="1"/>
          </p:cNvSpPr>
          <p:nvPr>
            <p:ph type="sldNum" sz="quarter" idx="5"/>
          </p:nvPr>
        </p:nvSpPr>
        <p:spPr/>
        <p:txBody>
          <a:bodyPr/>
          <a:lstStyle/>
          <a:p>
            <a:fld id="{7AB0004C-2444-4164-BA0C-7F451E12531E}" type="slidenum">
              <a:rPr lang="en-US" smtClean="0"/>
              <a:t>4</a:t>
            </a:fld>
            <a:endParaRPr lang="en-US"/>
          </a:p>
        </p:txBody>
      </p:sp>
    </p:spTree>
    <p:extLst>
      <p:ext uri="{BB962C8B-B14F-4D97-AF65-F5344CB8AC3E}">
        <p14:creationId xmlns:p14="http://schemas.microsoft.com/office/powerpoint/2010/main" val="456762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a:p>
            <a:endParaRPr lang="en-US" dirty="0"/>
          </a:p>
          <a:p>
            <a:r>
              <a:rPr lang="en-US" dirty="0"/>
              <a:t>*formerly known as the Elderly and Disabled with Consumer Direction (EDCD) waiver </a:t>
            </a:r>
          </a:p>
        </p:txBody>
      </p:sp>
      <p:sp>
        <p:nvSpPr>
          <p:cNvPr id="4" name="Slide Number Placeholder 3"/>
          <p:cNvSpPr>
            <a:spLocks noGrp="1"/>
          </p:cNvSpPr>
          <p:nvPr>
            <p:ph type="sldNum" sz="quarter" idx="5"/>
          </p:nvPr>
        </p:nvSpPr>
        <p:spPr/>
        <p:txBody>
          <a:bodyPr/>
          <a:lstStyle/>
          <a:p>
            <a:fld id="{7AB0004C-2444-4164-BA0C-7F451E12531E}" type="slidenum">
              <a:rPr lang="en-US" smtClean="0"/>
              <a:t>5</a:t>
            </a:fld>
            <a:endParaRPr lang="en-US"/>
          </a:p>
        </p:txBody>
      </p:sp>
    </p:spTree>
    <p:extLst>
      <p:ext uri="{BB962C8B-B14F-4D97-AF65-F5344CB8AC3E}">
        <p14:creationId xmlns:p14="http://schemas.microsoft.com/office/powerpoint/2010/main" val="3087665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t>
            </a:r>
          </a:p>
          <a:p>
            <a:endParaRPr lang="en-US" dirty="0"/>
          </a:p>
          <a:p>
            <a:r>
              <a:rPr lang="en-US" dirty="0"/>
              <a:t>…let’s start with the “Developmental Disability” waivers...</a:t>
            </a:r>
          </a:p>
          <a:p>
            <a:endParaRPr lang="en-US" dirty="0"/>
          </a:p>
          <a:p>
            <a:r>
              <a:rPr lang="en-US" dirty="0"/>
              <a:t>how is a “developmental disability” or DD defined?</a:t>
            </a:r>
          </a:p>
          <a:p>
            <a:endParaRPr lang="en-US" dirty="0"/>
          </a:p>
        </p:txBody>
      </p:sp>
      <p:sp>
        <p:nvSpPr>
          <p:cNvPr id="4" name="Slide Number Placeholder 3"/>
          <p:cNvSpPr>
            <a:spLocks noGrp="1"/>
          </p:cNvSpPr>
          <p:nvPr>
            <p:ph type="sldNum" sz="quarter" idx="5"/>
          </p:nvPr>
        </p:nvSpPr>
        <p:spPr/>
        <p:txBody>
          <a:bodyPr/>
          <a:lstStyle/>
          <a:p>
            <a:fld id="{7AB0004C-2444-4164-BA0C-7F451E12531E}" type="slidenum">
              <a:rPr lang="en-US" smtClean="0"/>
              <a:t>6</a:t>
            </a:fld>
            <a:endParaRPr lang="en-US"/>
          </a:p>
        </p:txBody>
      </p:sp>
    </p:spTree>
    <p:extLst>
      <p:ext uri="{BB962C8B-B14F-4D97-AF65-F5344CB8AC3E}">
        <p14:creationId xmlns:p14="http://schemas.microsoft.com/office/powerpoint/2010/main" val="226545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a:t>
            </a:r>
          </a:p>
          <a:p>
            <a:endParaRPr lang="en-US" dirty="0"/>
          </a:p>
          <a:p>
            <a:r>
              <a:rPr lang="en-US" dirty="0">
                <a:cs typeface="Calibri"/>
              </a:rPr>
              <a:t>Diagnostic Eligibility Review form: </a:t>
            </a:r>
            <a:r>
              <a:rPr lang="en-US" dirty="0">
                <a:hlinkClick r:id="rId3"/>
              </a:rPr>
              <a:t>https://sccmtraining.partnership.vcu.edu/supportcoordination/chapter5/downloadables/Ch%205%20Diagnostic%20Eligibility%20Review%204%2019%2016.pdf</a:t>
            </a:r>
            <a:r>
              <a:rPr lang="en-US" dirty="0"/>
              <a:t> </a:t>
            </a:r>
          </a:p>
          <a:p>
            <a:endParaRPr lang="en-US" dirty="0"/>
          </a:p>
          <a:p>
            <a:r>
              <a:rPr lang="en-US" dirty="0"/>
              <a:t>Definition comes from: </a:t>
            </a:r>
            <a:r>
              <a:rPr lang="en-US" dirty="0">
                <a:hlinkClick r:id="rId4"/>
              </a:rPr>
              <a:t>https://law.lis.virginia.gov/vacode/title37.2/chapter1/section37.2-100/</a:t>
            </a:r>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AB0004C-2444-4164-BA0C-7F451E12531E}" type="slidenum">
              <a:rPr lang="en-US" smtClean="0"/>
              <a:t>7</a:t>
            </a:fld>
            <a:endParaRPr lang="en-US"/>
          </a:p>
        </p:txBody>
      </p:sp>
    </p:spTree>
    <p:extLst>
      <p:ext uri="{BB962C8B-B14F-4D97-AF65-F5344CB8AC3E}">
        <p14:creationId xmlns:p14="http://schemas.microsoft.com/office/powerpoint/2010/main" val="3993502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5"/>
          </p:nvPr>
        </p:nvSpPr>
        <p:spPr/>
        <p:txBody>
          <a:bodyPr/>
          <a:lstStyle/>
          <a:p>
            <a:fld id="{7AB0004C-2444-4164-BA0C-7F451E12531E}" type="slidenum">
              <a:rPr lang="en-US" smtClean="0"/>
              <a:t>8</a:t>
            </a:fld>
            <a:endParaRPr lang="en-US"/>
          </a:p>
        </p:txBody>
      </p:sp>
    </p:spTree>
    <p:extLst>
      <p:ext uri="{BB962C8B-B14F-4D97-AF65-F5344CB8AC3E}">
        <p14:creationId xmlns:p14="http://schemas.microsoft.com/office/powerpoint/2010/main" val="1554263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Elizabeth </a:t>
            </a:r>
          </a:p>
        </p:txBody>
      </p:sp>
      <p:sp>
        <p:nvSpPr>
          <p:cNvPr id="4" name="Slide Number Placeholder 3"/>
          <p:cNvSpPr>
            <a:spLocks noGrp="1"/>
          </p:cNvSpPr>
          <p:nvPr>
            <p:ph type="sldNum" sz="quarter" idx="5"/>
          </p:nvPr>
        </p:nvSpPr>
        <p:spPr/>
        <p:txBody>
          <a:bodyPr/>
          <a:lstStyle/>
          <a:p>
            <a:fld id="{7AB0004C-2444-4164-BA0C-7F451E12531E}" type="slidenum">
              <a:rPr lang="en-US" smtClean="0"/>
              <a:t>9</a:t>
            </a:fld>
            <a:endParaRPr lang="en-US"/>
          </a:p>
        </p:txBody>
      </p:sp>
    </p:spTree>
    <p:extLst>
      <p:ext uri="{BB962C8B-B14F-4D97-AF65-F5344CB8AC3E}">
        <p14:creationId xmlns:p14="http://schemas.microsoft.com/office/powerpoint/2010/main" val="2576814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E544-8381-49BC-87F0-3A5C305D8B4D}"/>
              </a:ext>
            </a:extLst>
          </p:cNvPr>
          <p:cNvSpPr>
            <a:spLocks noGrp="1"/>
          </p:cNvSpPr>
          <p:nvPr>
            <p:ph type="ctrTitle"/>
          </p:nvPr>
        </p:nvSpPr>
        <p:spPr>
          <a:xfrm>
            <a:off x="4482790" y="1858963"/>
            <a:ext cx="7556810" cy="2387600"/>
          </a:xfrm>
        </p:spPr>
        <p:txBody>
          <a:bodyPr anchor="b"/>
          <a:lstStyle>
            <a:lvl1pPr algn="ctr">
              <a:defRPr sz="6000">
                <a:solidFill>
                  <a:schemeClr val="bg1"/>
                </a:solidFill>
                <a:latin typeface="Roboto Medium" panose="02000000000000000000" pitchFamily="2" charset="0"/>
                <a:ea typeface="Roboto Medium" panose="02000000000000000000"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FB388F9-FC99-4828-9D29-09AD3C23B551}"/>
              </a:ext>
            </a:extLst>
          </p:cNvPr>
          <p:cNvSpPr>
            <a:spLocks noGrp="1"/>
          </p:cNvSpPr>
          <p:nvPr>
            <p:ph type="subTitle" idx="1"/>
          </p:nvPr>
        </p:nvSpPr>
        <p:spPr>
          <a:xfrm>
            <a:off x="3997569" y="4246563"/>
            <a:ext cx="8049393" cy="1655762"/>
          </a:xfrm>
        </p:spPr>
        <p:txBody>
          <a:bodyPr/>
          <a:lstStyle>
            <a:lvl1pPr marL="0" indent="0" algn="ctr">
              <a:buNone/>
              <a:defRPr sz="2400">
                <a:solidFill>
                  <a:schemeClr val="bg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F37E6AD-2F14-49EC-BBC4-0621BD90306E}"/>
              </a:ext>
            </a:extLst>
          </p:cNvPr>
          <p:cNvSpPr>
            <a:spLocks noGrp="1"/>
          </p:cNvSpPr>
          <p:nvPr>
            <p:ph type="dt" sz="half" idx="10"/>
          </p:nvPr>
        </p:nvSpPr>
        <p:spPr/>
        <p:txBody>
          <a:bodyPr/>
          <a:lstStyle/>
          <a:p>
            <a:fld id="{C45D1FCC-284F-4C3C-BA40-CB1D1CEDBBD3}" type="datetimeFigureOut">
              <a:rPr lang="en-US" smtClean="0"/>
              <a:t>8/2/2022</a:t>
            </a:fld>
            <a:endParaRPr lang="en-US"/>
          </a:p>
        </p:txBody>
      </p:sp>
      <p:sp>
        <p:nvSpPr>
          <p:cNvPr id="5" name="Footer Placeholder 4">
            <a:extLst>
              <a:ext uri="{FF2B5EF4-FFF2-40B4-BE49-F238E27FC236}">
                <a16:creationId xmlns:a16="http://schemas.microsoft.com/office/drawing/2014/main" id="{5F85D137-4453-4306-84DA-967336A99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15BFA-FC03-49FE-88D1-3B3C3185C912}"/>
              </a:ext>
            </a:extLst>
          </p:cNvPr>
          <p:cNvSpPr>
            <a:spLocks noGrp="1"/>
          </p:cNvSpPr>
          <p:nvPr>
            <p:ph type="sldNum" sz="quarter" idx="12"/>
          </p:nvPr>
        </p:nvSpPr>
        <p:spPr/>
        <p:txBody>
          <a:bodyPr/>
          <a:lstStyle/>
          <a:p>
            <a:fld id="{E7549034-8FEB-4CC2-88A9-C5653FCAF810}" type="slidenum">
              <a:rPr lang="en-US" smtClean="0"/>
              <a:t>‹#›</a:t>
            </a:fld>
            <a:endParaRPr lang="en-US"/>
          </a:p>
        </p:txBody>
      </p:sp>
    </p:spTree>
    <p:extLst>
      <p:ext uri="{BB962C8B-B14F-4D97-AF65-F5344CB8AC3E}">
        <p14:creationId xmlns:p14="http://schemas.microsoft.com/office/powerpoint/2010/main" val="230530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03F3-8DA1-4EFE-BDD9-5222369B1843}"/>
              </a:ext>
            </a:extLst>
          </p:cNvPr>
          <p:cNvSpPr>
            <a:spLocks noGrp="1"/>
          </p:cNvSpPr>
          <p:nvPr>
            <p:ph type="title"/>
          </p:nvPr>
        </p:nvSpPr>
        <p:spPr>
          <a:xfrm>
            <a:off x="1927123" y="381000"/>
            <a:ext cx="9937953"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B4AA497-EBFB-4110-8479-ADBF01AF1370}"/>
              </a:ext>
            </a:extLst>
          </p:cNvPr>
          <p:cNvSpPr>
            <a:spLocks noGrp="1"/>
          </p:cNvSpPr>
          <p:nvPr>
            <p:ph idx="1"/>
          </p:nvPr>
        </p:nvSpPr>
        <p:spPr>
          <a:xfrm>
            <a:off x="1927122" y="2125662"/>
            <a:ext cx="9937953" cy="41473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AD0B90-AEEF-4CA0-9562-4BE2B440BF56}"/>
              </a:ext>
            </a:extLst>
          </p:cNvPr>
          <p:cNvSpPr>
            <a:spLocks noGrp="1"/>
          </p:cNvSpPr>
          <p:nvPr>
            <p:ph type="dt" sz="half" idx="10"/>
          </p:nvPr>
        </p:nvSpPr>
        <p:spPr/>
        <p:txBody>
          <a:bodyPr/>
          <a:lstStyle/>
          <a:p>
            <a:fld id="{C45D1FCC-284F-4C3C-BA40-CB1D1CEDBBD3}" type="datetimeFigureOut">
              <a:rPr lang="en-US" smtClean="0"/>
              <a:t>8/2/2022</a:t>
            </a:fld>
            <a:endParaRPr lang="en-US" dirty="0"/>
          </a:p>
        </p:txBody>
      </p:sp>
      <p:sp>
        <p:nvSpPr>
          <p:cNvPr id="5" name="Footer Placeholder 4">
            <a:extLst>
              <a:ext uri="{FF2B5EF4-FFF2-40B4-BE49-F238E27FC236}">
                <a16:creationId xmlns:a16="http://schemas.microsoft.com/office/drawing/2014/main" id="{939006D6-3390-4DC7-8F2E-6F3088ED9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33CD0-94F3-4920-A81C-60F4EDAE0CAB}"/>
              </a:ext>
            </a:extLst>
          </p:cNvPr>
          <p:cNvSpPr>
            <a:spLocks noGrp="1"/>
          </p:cNvSpPr>
          <p:nvPr>
            <p:ph type="sldNum" sz="quarter" idx="12"/>
          </p:nvPr>
        </p:nvSpPr>
        <p:spPr/>
        <p:txBody>
          <a:bodyPr/>
          <a:lstStyle/>
          <a:p>
            <a:fld id="{E7549034-8FEB-4CC2-88A9-C5653FCAF810}" type="slidenum">
              <a:rPr lang="en-US" smtClean="0"/>
              <a:t>‹#›</a:t>
            </a:fld>
            <a:endParaRPr lang="en-US" dirty="0"/>
          </a:p>
        </p:txBody>
      </p:sp>
    </p:spTree>
    <p:extLst>
      <p:ext uri="{BB962C8B-B14F-4D97-AF65-F5344CB8AC3E}">
        <p14:creationId xmlns:p14="http://schemas.microsoft.com/office/powerpoint/2010/main" val="35945690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C57B-C01C-4EA9-B79A-A451ECC1EDBE}"/>
              </a:ext>
            </a:extLst>
          </p:cNvPr>
          <p:cNvSpPr>
            <a:spLocks noGrp="1"/>
          </p:cNvSpPr>
          <p:nvPr>
            <p:ph type="title"/>
          </p:nvPr>
        </p:nvSpPr>
        <p:spPr>
          <a:xfrm>
            <a:off x="385916" y="365125"/>
            <a:ext cx="10134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FB3C3C36-D062-443A-A5A8-706C1AAAE450}"/>
              </a:ext>
            </a:extLst>
          </p:cNvPr>
          <p:cNvSpPr>
            <a:spLocks noGrp="1"/>
          </p:cNvSpPr>
          <p:nvPr>
            <p:ph type="dt" sz="half" idx="10"/>
          </p:nvPr>
        </p:nvSpPr>
        <p:spPr/>
        <p:txBody>
          <a:bodyPr/>
          <a:lstStyle/>
          <a:p>
            <a:fld id="{C45D1FCC-284F-4C3C-BA40-CB1D1CEDBBD3}" type="datetimeFigureOut">
              <a:rPr lang="en-US" smtClean="0"/>
              <a:t>8/2/2022</a:t>
            </a:fld>
            <a:endParaRPr lang="en-US"/>
          </a:p>
        </p:txBody>
      </p:sp>
      <p:sp>
        <p:nvSpPr>
          <p:cNvPr id="4" name="Footer Placeholder 3">
            <a:extLst>
              <a:ext uri="{FF2B5EF4-FFF2-40B4-BE49-F238E27FC236}">
                <a16:creationId xmlns:a16="http://schemas.microsoft.com/office/drawing/2014/main" id="{BD93F53C-8891-45CE-A908-66E7222981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418DB5-618A-46DA-B86D-BDF9212D4D3C}"/>
              </a:ext>
            </a:extLst>
          </p:cNvPr>
          <p:cNvSpPr>
            <a:spLocks noGrp="1"/>
          </p:cNvSpPr>
          <p:nvPr>
            <p:ph type="sldNum" sz="quarter" idx="12"/>
          </p:nvPr>
        </p:nvSpPr>
        <p:spPr/>
        <p:txBody>
          <a:bodyPr/>
          <a:lstStyle/>
          <a:p>
            <a:fld id="{E7549034-8FEB-4CC2-88A9-C5653FCAF810}" type="slidenum">
              <a:rPr lang="en-US" smtClean="0"/>
              <a:t>‹#›</a:t>
            </a:fld>
            <a:endParaRPr lang="en-US"/>
          </a:p>
        </p:txBody>
      </p:sp>
      <p:sp>
        <p:nvSpPr>
          <p:cNvPr id="7" name="Text Placeholder 6">
            <a:extLst>
              <a:ext uri="{FF2B5EF4-FFF2-40B4-BE49-F238E27FC236}">
                <a16:creationId xmlns:a16="http://schemas.microsoft.com/office/drawing/2014/main" id="{55A4FAB3-9772-4199-BAFE-9CA06C38D9E5}"/>
              </a:ext>
            </a:extLst>
          </p:cNvPr>
          <p:cNvSpPr>
            <a:spLocks noGrp="1"/>
          </p:cNvSpPr>
          <p:nvPr>
            <p:ph type="body" sz="quarter" idx="13"/>
          </p:nvPr>
        </p:nvSpPr>
        <p:spPr>
          <a:xfrm>
            <a:off x="385763" y="2133600"/>
            <a:ext cx="10134600" cy="375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118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0A5D-9D4E-482A-82BB-76386CD0266B}"/>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AC10C9-1A05-47FB-83DA-783D82F03390}"/>
              </a:ext>
            </a:extLst>
          </p:cNvPr>
          <p:cNvSpPr>
            <a:spLocks noGrp="1"/>
          </p:cNvSpPr>
          <p:nvPr>
            <p:ph sz="half" idx="1"/>
          </p:nvPr>
        </p:nvSpPr>
        <p:spPr>
          <a:xfrm>
            <a:off x="838200" y="1984784"/>
            <a:ext cx="2101645" cy="2018788"/>
          </a:xfrm>
          <a:prstGeom prst="ellipse">
            <a:avLst/>
          </a:prstGeom>
        </p:spPr>
        <p:txBody>
          <a:bodyPr/>
          <a:lstStyle>
            <a:lvl1pPr marL="0" indent="0" algn="ctr">
              <a:buNone/>
              <a:defRPr/>
            </a:lvl1pPr>
          </a:lstStyle>
          <a:p>
            <a:pPr lvl="0"/>
            <a:r>
              <a:rPr lang="en-US"/>
              <a:t>Edit Master text styles</a:t>
            </a:r>
          </a:p>
        </p:txBody>
      </p:sp>
      <p:sp>
        <p:nvSpPr>
          <p:cNvPr id="5" name="Date Placeholder 4">
            <a:extLst>
              <a:ext uri="{FF2B5EF4-FFF2-40B4-BE49-F238E27FC236}">
                <a16:creationId xmlns:a16="http://schemas.microsoft.com/office/drawing/2014/main" id="{FE69BF1A-D2BB-4E8E-8253-7E3AC7936EC0}"/>
              </a:ext>
            </a:extLst>
          </p:cNvPr>
          <p:cNvSpPr>
            <a:spLocks noGrp="1"/>
          </p:cNvSpPr>
          <p:nvPr>
            <p:ph type="dt" sz="half" idx="10"/>
          </p:nvPr>
        </p:nvSpPr>
        <p:spPr/>
        <p:txBody>
          <a:bodyPr/>
          <a:lstStyle/>
          <a:p>
            <a:fld id="{C45D1FCC-284F-4C3C-BA40-CB1D1CEDBBD3}" type="datetimeFigureOut">
              <a:rPr lang="en-US" smtClean="0"/>
              <a:t>8/2/2022</a:t>
            </a:fld>
            <a:endParaRPr lang="en-US"/>
          </a:p>
        </p:txBody>
      </p:sp>
      <p:sp>
        <p:nvSpPr>
          <p:cNvPr id="6" name="Footer Placeholder 5">
            <a:extLst>
              <a:ext uri="{FF2B5EF4-FFF2-40B4-BE49-F238E27FC236}">
                <a16:creationId xmlns:a16="http://schemas.microsoft.com/office/drawing/2014/main" id="{D2472FDA-57A9-45CC-B8DD-F640108545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B2E62-66DC-494B-81B8-482424AC8662}"/>
              </a:ext>
            </a:extLst>
          </p:cNvPr>
          <p:cNvSpPr>
            <a:spLocks noGrp="1"/>
          </p:cNvSpPr>
          <p:nvPr>
            <p:ph type="sldNum" sz="quarter" idx="12"/>
          </p:nvPr>
        </p:nvSpPr>
        <p:spPr/>
        <p:txBody>
          <a:bodyPr/>
          <a:lstStyle/>
          <a:p>
            <a:fld id="{E7549034-8FEB-4CC2-88A9-C5653FCAF810}" type="slidenum">
              <a:rPr lang="en-US" smtClean="0"/>
              <a:t>‹#›</a:t>
            </a:fld>
            <a:endParaRPr lang="en-US"/>
          </a:p>
        </p:txBody>
      </p:sp>
      <p:sp>
        <p:nvSpPr>
          <p:cNvPr id="14" name="Content Placeholder 2">
            <a:extLst>
              <a:ext uri="{FF2B5EF4-FFF2-40B4-BE49-F238E27FC236}">
                <a16:creationId xmlns:a16="http://schemas.microsoft.com/office/drawing/2014/main" id="{D85A96EC-9C35-4AB4-BA58-69ED63D1C429}"/>
              </a:ext>
            </a:extLst>
          </p:cNvPr>
          <p:cNvSpPr>
            <a:spLocks noGrp="1"/>
          </p:cNvSpPr>
          <p:nvPr>
            <p:ph sz="half" idx="13"/>
          </p:nvPr>
        </p:nvSpPr>
        <p:spPr>
          <a:xfrm>
            <a:off x="5045177" y="1984784"/>
            <a:ext cx="2101645" cy="2018788"/>
          </a:xfrm>
          <a:prstGeom prst="ellipse">
            <a:avLst/>
          </a:prstGeom>
        </p:spPr>
        <p:txBody>
          <a:bodyPr/>
          <a:lstStyle>
            <a:lvl2pPr marL="457200" indent="0" algn="ctr">
              <a:buNone/>
              <a:defRPr/>
            </a:lvl2pPr>
          </a:lstStyle>
          <a:p>
            <a:pPr lvl="0"/>
            <a:r>
              <a:rPr lang="en-US"/>
              <a:t>Edit Master text styles</a:t>
            </a:r>
          </a:p>
        </p:txBody>
      </p:sp>
      <p:sp>
        <p:nvSpPr>
          <p:cNvPr id="15" name="Content Placeholder 2">
            <a:extLst>
              <a:ext uri="{FF2B5EF4-FFF2-40B4-BE49-F238E27FC236}">
                <a16:creationId xmlns:a16="http://schemas.microsoft.com/office/drawing/2014/main" id="{4DD83939-CC46-4171-92C9-9A719D205B99}"/>
              </a:ext>
            </a:extLst>
          </p:cNvPr>
          <p:cNvSpPr>
            <a:spLocks noGrp="1"/>
          </p:cNvSpPr>
          <p:nvPr>
            <p:ph sz="half" idx="14"/>
          </p:nvPr>
        </p:nvSpPr>
        <p:spPr>
          <a:xfrm>
            <a:off x="9252155" y="1984784"/>
            <a:ext cx="2101645" cy="2018788"/>
          </a:xfrm>
          <a:prstGeom prst="ellipse">
            <a:avLst/>
          </a:prstGeom>
        </p:spPr>
        <p:txBody>
          <a:bodyPr/>
          <a:lstStyle>
            <a:lvl1pPr marL="0" indent="0" algn="ctr">
              <a:buNone/>
              <a:defRPr/>
            </a:lvl1pPr>
          </a:lstStyle>
          <a:p>
            <a:pPr lvl="0"/>
            <a:r>
              <a:rPr lang="en-US"/>
              <a:t>Edit Master text styles</a:t>
            </a:r>
          </a:p>
        </p:txBody>
      </p:sp>
      <p:sp>
        <p:nvSpPr>
          <p:cNvPr id="21" name="Text Placeholder 20">
            <a:extLst>
              <a:ext uri="{FF2B5EF4-FFF2-40B4-BE49-F238E27FC236}">
                <a16:creationId xmlns:a16="http://schemas.microsoft.com/office/drawing/2014/main" id="{87C6DA1E-2BDB-4E20-9958-A4D751813193}"/>
              </a:ext>
            </a:extLst>
          </p:cNvPr>
          <p:cNvSpPr>
            <a:spLocks noGrp="1"/>
          </p:cNvSpPr>
          <p:nvPr>
            <p:ph type="body" sz="quarter" idx="15"/>
          </p:nvPr>
        </p:nvSpPr>
        <p:spPr>
          <a:xfrm>
            <a:off x="357033" y="4033479"/>
            <a:ext cx="3063978" cy="2305460"/>
          </a:xfrm>
          <a:solidFill>
            <a:schemeClr val="bg2"/>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0">
            <a:extLst>
              <a:ext uri="{FF2B5EF4-FFF2-40B4-BE49-F238E27FC236}">
                <a16:creationId xmlns:a16="http://schemas.microsoft.com/office/drawing/2014/main" id="{5A6D5740-EF4D-45EC-B238-918CF4437BF7}"/>
              </a:ext>
            </a:extLst>
          </p:cNvPr>
          <p:cNvSpPr>
            <a:spLocks noGrp="1"/>
          </p:cNvSpPr>
          <p:nvPr>
            <p:ph type="body" sz="quarter" idx="16"/>
          </p:nvPr>
        </p:nvSpPr>
        <p:spPr>
          <a:xfrm>
            <a:off x="4564010" y="4034810"/>
            <a:ext cx="3063978" cy="2305460"/>
          </a:xfrm>
          <a:solidFill>
            <a:schemeClr val="bg2"/>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0">
            <a:extLst>
              <a:ext uri="{FF2B5EF4-FFF2-40B4-BE49-F238E27FC236}">
                <a16:creationId xmlns:a16="http://schemas.microsoft.com/office/drawing/2014/main" id="{F95B9529-DA76-4967-8E53-B2C0F85D0456}"/>
              </a:ext>
            </a:extLst>
          </p:cNvPr>
          <p:cNvSpPr>
            <a:spLocks noGrp="1"/>
          </p:cNvSpPr>
          <p:nvPr>
            <p:ph type="body" sz="quarter" idx="17"/>
          </p:nvPr>
        </p:nvSpPr>
        <p:spPr>
          <a:xfrm>
            <a:off x="8770989" y="4027231"/>
            <a:ext cx="3063978" cy="2305460"/>
          </a:xfrm>
          <a:solidFill>
            <a:schemeClr val="bg2"/>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78868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D6293E-4446-4C2B-9F0D-F8790EB68029}"/>
              </a:ext>
            </a:extLst>
          </p:cNvPr>
          <p:cNvSpPr>
            <a:spLocks noGrp="1"/>
          </p:cNvSpPr>
          <p:nvPr>
            <p:ph type="title"/>
          </p:nvPr>
        </p:nvSpPr>
        <p:spPr>
          <a:xfrm>
            <a:off x="2035276" y="1377848"/>
            <a:ext cx="8111613" cy="3911907"/>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49925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C1C7B-9F9B-4B22-A566-F2E704BD933C}"/>
              </a:ext>
            </a:extLst>
          </p:cNvPr>
          <p:cNvSpPr>
            <a:spLocks noGrp="1"/>
          </p:cNvSpPr>
          <p:nvPr>
            <p:ph type="title"/>
          </p:nvPr>
        </p:nvSpPr>
        <p:spPr>
          <a:xfrm>
            <a:off x="838200" y="13652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AB2E7EA4-0FEB-4F42-874C-63D9EBBC2D01}"/>
              </a:ext>
            </a:extLst>
          </p:cNvPr>
          <p:cNvSpPr>
            <a:spLocks noGrp="1"/>
          </p:cNvSpPr>
          <p:nvPr>
            <p:ph type="pic" idx="1"/>
          </p:nvPr>
        </p:nvSpPr>
        <p:spPr>
          <a:xfrm>
            <a:off x="5733794" y="45720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E1F77EF-1473-4D15-BF04-2CE8A5452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CFFAB5-B8CE-4770-B1C7-C6117741B220}"/>
              </a:ext>
            </a:extLst>
          </p:cNvPr>
          <p:cNvSpPr>
            <a:spLocks noGrp="1"/>
          </p:cNvSpPr>
          <p:nvPr>
            <p:ph type="dt" sz="half" idx="10"/>
          </p:nvPr>
        </p:nvSpPr>
        <p:spPr/>
        <p:txBody>
          <a:bodyPr/>
          <a:lstStyle/>
          <a:p>
            <a:fld id="{C45D1FCC-284F-4C3C-BA40-CB1D1CEDBBD3}" type="datetimeFigureOut">
              <a:rPr lang="en-US" smtClean="0"/>
              <a:t>8/2/2022</a:t>
            </a:fld>
            <a:endParaRPr lang="en-US"/>
          </a:p>
        </p:txBody>
      </p:sp>
      <p:sp>
        <p:nvSpPr>
          <p:cNvPr id="6" name="Footer Placeholder 5">
            <a:extLst>
              <a:ext uri="{FF2B5EF4-FFF2-40B4-BE49-F238E27FC236}">
                <a16:creationId xmlns:a16="http://schemas.microsoft.com/office/drawing/2014/main" id="{5AB1894A-F81C-4146-820B-B8EFEC6361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9E3380-6FD5-48FB-976D-124186AB64F9}"/>
              </a:ext>
            </a:extLst>
          </p:cNvPr>
          <p:cNvSpPr>
            <a:spLocks noGrp="1"/>
          </p:cNvSpPr>
          <p:nvPr>
            <p:ph type="sldNum" sz="quarter" idx="12"/>
          </p:nvPr>
        </p:nvSpPr>
        <p:spPr/>
        <p:txBody>
          <a:bodyPr/>
          <a:lstStyle/>
          <a:p>
            <a:fld id="{E7549034-8FEB-4CC2-88A9-C5653FCAF810}" type="slidenum">
              <a:rPr lang="en-US" smtClean="0"/>
              <a:t>‹#›</a:t>
            </a:fld>
            <a:endParaRPr lang="en-US"/>
          </a:p>
        </p:txBody>
      </p:sp>
    </p:spTree>
    <p:extLst>
      <p:ext uri="{BB962C8B-B14F-4D97-AF65-F5344CB8AC3E}">
        <p14:creationId xmlns:p14="http://schemas.microsoft.com/office/powerpoint/2010/main" val="417557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65-0068-4728-AF26-C0305B8DCA69}"/>
              </a:ext>
            </a:extLst>
          </p:cNvPr>
          <p:cNvSpPr>
            <a:spLocks noGrp="1"/>
          </p:cNvSpPr>
          <p:nvPr>
            <p:ph type="title"/>
          </p:nvPr>
        </p:nvSpPr>
        <p:spPr>
          <a:xfrm>
            <a:off x="969707" y="276636"/>
            <a:ext cx="6260690" cy="3018502"/>
          </a:xfrm>
        </p:spPr>
        <p:txBody>
          <a:bodyPr>
            <a:noAutofit/>
          </a:bodyPr>
          <a:lstStyle>
            <a:lvl1pPr>
              <a:defRPr sz="8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EA15C4A-7EE2-4F09-A81C-FABFBAA4F2E5}"/>
              </a:ext>
            </a:extLst>
          </p:cNvPr>
          <p:cNvSpPr>
            <a:spLocks noGrp="1"/>
          </p:cNvSpPr>
          <p:nvPr>
            <p:ph type="dt" sz="half" idx="10"/>
          </p:nvPr>
        </p:nvSpPr>
        <p:spPr/>
        <p:txBody>
          <a:bodyPr/>
          <a:lstStyle/>
          <a:p>
            <a:fld id="{C45D1FCC-284F-4C3C-BA40-CB1D1CEDBBD3}" type="datetimeFigureOut">
              <a:rPr lang="en-US" smtClean="0"/>
              <a:t>8/2/2022</a:t>
            </a:fld>
            <a:endParaRPr lang="en-US"/>
          </a:p>
        </p:txBody>
      </p:sp>
      <p:sp>
        <p:nvSpPr>
          <p:cNvPr id="4" name="Footer Placeholder 3">
            <a:extLst>
              <a:ext uri="{FF2B5EF4-FFF2-40B4-BE49-F238E27FC236}">
                <a16:creationId xmlns:a16="http://schemas.microsoft.com/office/drawing/2014/main" id="{D563B9CC-5F0A-4E44-A405-7C2B7312E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F55345-76E8-4D2B-A996-9199E9A0343E}"/>
              </a:ext>
            </a:extLst>
          </p:cNvPr>
          <p:cNvSpPr>
            <a:spLocks noGrp="1"/>
          </p:cNvSpPr>
          <p:nvPr>
            <p:ph type="sldNum" sz="quarter" idx="12"/>
          </p:nvPr>
        </p:nvSpPr>
        <p:spPr/>
        <p:txBody>
          <a:bodyPr/>
          <a:lstStyle/>
          <a:p>
            <a:fld id="{E7549034-8FEB-4CC2-88A9-C5653FCAF810}" type="slidenum">
              <a:rPr lang="en-US" smtClean="0"/>
              <a:t>‹#›</a:t>
            </a:fld>
            <a:endParaRPr lang="en-US"/>
          </a:p>
        </p:txBody>
      </p:sp>
      <p:sp>
        <p:nvSpPr>
          <p:cNvPr id="7" name="Text Placeholder 6">
            <a:extLst>
              <a:ext uri="{FF2B5EF4-FFF2-40B4-BE49-F238E27FC236}">
                <a16:creationId xmlns:a16="http://schemas.microsoft.com/office/drawing/2014/main" id="{C71ADEBA-E127-4FC3-9183-364F01AE6F06}"/>
              </a:ext>
            </a:extLst>
          </p:cNvPr>
          <p:cNvSpPr>
            <a:spLocks noGrp="1"/>
          </p:cNvSpPr>
          <p:nvPr>
            <p:ph type="body" sz="quarter" idx="13"/>
          </p:nvPr>
        </p:nvSpPr>
        <p:spPr>
          <a:xfrm>
            <a:off x="757084" y="3736975"/>
            <a:ext cx="6754761" cy="2103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44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E14A7-9446-4BBB-81A3-D45AAAE328A0}"/>
              </a:ext>
            </a:extLst>
          </p:cNvPr>
          <p:cNvSpPr>
            <a:spLocks noGrp="1"/>
          </p:cNvSpPr>
          <p:nvPr>
            <p:ph type="title"/>
          </p:nvPr>
        </p:nvSpPr>
        <p:spPr>
          <a:xfrm>
            <a:off x="2123768" y="320675"/>
            <a:ext cx="958399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777395-A7EA-4FBD-BFEA-34781A7A9E00}"/>
              </a:ext>
            </a:extLst>
          </p:cNvPr>
          <p:cNvSpPr>
            <a:spLocks noGrp="1"/>
          </p:cNvSpPr>
          <p:nvPr>
            <p:ph type="body" idx="1"/>
          </p:nvPr>
        </p:nvSpPr>
        <p:spPr>
          <a:xfrm>
            <a:off x="1860754" y="2015613"/>
            <a:ext cx="10095272" cy="41613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689B6C-BEC8-4357-AC77-15E77961A5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D1FCC-284F-4C3C-BA40-CB1D1CEDBBD3}" type="datetimeFigureOut">
              <a:rPr lang="en-US" smtClean="0"/>
              <a:t>8/2/2022</a:t>
            </a:fld>
            <a:endParaRPr lang="en-US"/>
          </a:p>
        </p:txBody>
      </p:sp>
      <p:sp>
        <p:nvSpPr>
          <p:cNvPr id="5" name="Footer Placeholder 4">
            <a:extLst>
              <a:ext uri="{FF2B5EF4-FFF2-40B4-BE49-F238E27FC236}">
                <a16:creationId xmlns:a16="http://schemas.microsoft.com/office/drawing/2014/main" id="{C057B0E8-DEEA-45F9-838E-B56C3E937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F9AF29-107D-478B-939D-54722D5931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49034-8FEB-4CC2-88A9-C5653FCAF810}" type="slidenum">
              <a:rPr lang="en-US" smtClean="0"/>
              <a:t>‹#›</a:t>
            </a:fld>
            <a:endParaRPr lang="en-US"/>
          </a:p>
        </p:txBody>
      </p:sp>
    </p:spTree>
    <p:extLst>
      <p:ext uri="{BB962C8B-B14F-4D97-AF65-F5344CB8AC3E}">
        <p14:creationId xmlns:p14="http://schemas.microsoft.com/office/powerpoint/2010/main" val="905587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2" r:id="rId4"/>
    <p:sldLayoutId id="2147483655" r:id="rId5"/>
    <p:sldLayoutId id="2147483657" r:id="rId6"/>
    <p:sldLayoutId id="214748365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dbhds.virginia.gov/assets/doc/DS/rsu/VIDES-Adult-Instr-Clarification-v-12-21-2018.pdf" TargetMode="External"/><Relationship Id="rId4" Type="http://schemas.openxmlformats.org/officeDocument/2006/relationships/hyperlink" Target="https://dbhds.virginia.gov/assets/doc/DS/rsu/VIDES-Childrens-Instr-Clarification-v-1-3-2019.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iav.net/wp-content/uploads/2021/10/2021.1028-Documenting-a-BI-for-Service-Eligibility-1.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vacsb.org/csb-bha-directory/"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dmas.virginia.gov/appeals/appeals-portal-logi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dmas.virginia.gov/media/3213/client-appeal-request-form-2021-05-21.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ylifemycommunityvirginia.or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dlcv.org/get-help" TargetMode="External"/><Relationship Id="rId5" Type="http://schemas.openxmlformats.org/officeDocument/2006/relationships/hyperlink" Target="https://www.thearcofva.org/local-chapters" TargetMode="External"/><Relationship Id="rId4" Type="http://schemas.openxmlformats.org/officeDocument/2006/relationships/hyperlink" Target="https://www.thearcofva.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ccplusva.com/choose/compare-plans?location=1"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ss.virginia.gov/files/division/dfs/as/as_intro_page/forms/032-02-0168-01-eng.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hyperlink" Target="https://momsinmotion.net/commonwealth-coordinated-care-plus-eligibility-self-help-too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biav.net/wp-content/uploads/2017/06/Checklist_for_BI_symptoms.pdf"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dss.virginia.gov/localagency/index.cgi"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dmas.virginia.gov/appeals/appeals-portal-login/"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dmas.virginia.gov/media/3213/client-appeal-request-form-2021-05-21.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lderrightsva.org/ccc.htm"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hyperlink" Target="https://www.dlcv.org/get-help" TargetMode="External"/><Relationship Id="rId4" Type="http://schemas.openxmlformats.org/officeDocument/2006/relationships/hyperlink" Target="https://momsinmotion.net/waivers/ccc-plu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virginiadds.or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ssa.gov/pubs/EN-05-11005.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mylifemycommunityvirginia.org/taxonomy/mlmc-menu-zone/ifsp-community-coordination-program"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www.mylifemycommunityvirginia.org/taxonomy/mlmc-menu-zone/ifsp-fund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dbhds.virginia.gov/developmental-services/Crisis-services"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vapacealliance.org/pace-sites-in-virginia"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dlcv.org/get-help" TargetMode="External"/><Relationship Id="rId7" Type="http://schemas.openxmlformats.org/officeDocument/2006/relationships/hyperlink" Target="https://twitter.com/disabilitylawva" TargetMode="External"/><Relationship Id="rId12"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hyperlink" Target="https://open.spotify.com/show/5KmZ4m7UELghjM55p5EyPR" TargetMode="External"/><Relationship Id="rId5" Type="http://schemas.openxmlformats.org/officeDocument/2006/relationships/hyperlink" Target="https://www.facebook.com/disAbilityLawVA/" TargetMode="Externa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s://www.instagram.com/disabilitylawv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AAD6-CFE6-4640-9111-C53F4521FEF2}"/>
              </a:ext>
            </a:extLst>
          </p:cNvPr>
          <p:cNvSpPr>
            <a:spLocks noGrp="1"/>
          </p:cNvSpPr>
          <p:nvPr>
            <p:ph type="ctrTitle"/>
          </p:nvPr>
        </p:nvSpPr>
        <p:spPr>
          <a:xfrm>
            <a:off x="4171407" y="2579959"/>
            <a:ext cx="7868194" cy="2008460"/>
          </a:xfrm>
        </p:spPr>
        <p:txBody>
          <a:bodyPr anchor="t">
            <a:normAutofit/>
          </a:bodyPr>
          <a:lstStyle/>
          <a:p>
            <a:r>
              <a:rPr lang="en-US" sz="4400" b="1" dirty="0"/>
              <a:t>Accessing Medicaid Waivers</a:t>
            </a:r>
            <a:br>
              <a:rPr lang="en-US" sz="4400" dirty="0"/>
            </a:br>
            <a:r>
              <a:rPr lang="en-US" sz="3100" dirty="0">
                <a:solidFill>
                  <a:srgbClr val="FFFFFF"/>
                </a:solidFill>
              </a:rPr>
              <a:t>a training </a:t>
            </a:r>
            <a:r>
              <a:rPr lang="en-US" sz="3100" dirty="0"/>
              <a:t>designed for individuals with brain injury and the personal and professional people who support them</a:t>
            </a:r>
            <a:endParaRPr lang="en-US" dirty="0"/>
          </a:p>
        </p:txBody>
      </p:sp>
      <p:sp>
        <p:nvSpPr>
          <p:cNvPr id="3" name="Subtitle 2">
            <a:extLst>
              <a:ext uri="{FF2B5EF4-FFF2-40B4-BE49-F238E27FC236}">
                <a16:creationId xmlns:a16="http://schemas.microsoft.com/office/drawing/2014/main" id="{A658F7C0-0E09-4763-9B58-7BAA1AA13746}"/>
              </a:ext>
            </a:extLst>
          </p:cNvPr>
          <p:cNvSpPr>
            <a:spLocks noGrp="1"/>
          </p:cNvSpPr>
          <p:nvPr>
            <p:ph type="subTitle" idx="1"/>
          </p:nvPr>
        </p:nvSpPr>
        <p:spPr>
          <a:xfrm>
            <a:off x="3990208" y="5073877"/>
            <a:ext cx="8049393" cy="1655762"/>
          </a:xfrm>
        </p:spPr>
        <p:txBody>
          <a:bodyPr>
            <a:normAutofit lnSpcReduction="10000"/>
          </a:bodyPr>
          <a:lstStyle/>
          <a:p>
            <a:pPr algn="r"/>
            <a:r>
              <a:rPr lang="en-US" dirty="0"/>
              <a:t>Erin Haw &amp; Elizabeth Horn</a:t>
            </a:r>
          </a:p>
          <a:p>
            <a:pPr algn="r"/>
            <a:r>
              <a:rPr lang="en-US" dirty="0"/>
              <a:t>Senior Disability Rights Advocates </a:t>
            </a:r>
          </a:p>
          <a:p>
            <a:pPr algn="r"/>
            <a:r>
              <a:rPr lang="en-US" dirty="0"/>
              <a:t>disAbility Law Center of Virginia</a:t>
            </a:r>
          </a:p>
          <a:p>
            <a:pPr algn="r"/>
            <a:r>
              <a:rPr lang="en-US" dirty="0"/>
              <a:t>July 13, 2022</a:t>
            </a:r>
          </a:p>
        </p:txBody>
      </p:sp>
    </p:spTree>
    <p:extLst>
      <p:ext uri="{BB962C8B-B14F-4D97-AF65-F5344CB8AC3E}">
        <p14:creationId xmlns:p14="http://schemas.microsoft.com/office/powerpoint/2010/main" val="217671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281" y="714988"/>
            <a:ext cx="10551315" cy="1325563"/>
          </a:xfrm>
        </p:spPr>
        <p:txBody>
          <a:bodyPr>
            <a:normAutofit/>
          </a:bodyPr>
          <a:lstStyle/>
          <a:p>
            <a:r>
              <a:rPr lang="en-US" sz="2800" dirty="0"/>
              <a:t>VA’s 3 Developmental Disability waivers</a:t>
            </a:r>
          </a:p>
        </p:txBody>
      </p:sp>
      <p:sp>
        <p:nvSpPr>
          <p:cNvPr id="6" name="Text Placeholder 5"/>
          <p:cNvSpPr>
            <a:spLocks noGrp="1"/>
          </p:cNvSpPr>
          <p:nvPr>
            <p:ph type="body" sz="quarter" idx="15"/>
          </p:nvPr>
        </p:nvSpPr>
        <p:spPr>
          <a:xfrm>
            <a:off x="687948" y="2676311"/>
            <a:ext cx="3431205" cy="3232817"/>
          </a:xfrm>
        </p:spPr>
        <p:txBody>
          <a:bodyPr>
            <a:normAutofit/>
          </a:bodyPr>
          <a:lstStyle/>
          <a:p>
            <a:pPr marL="0" indent="0" algn="ctr">
              <a:buNone/>
            </a:pPr>
            <a:r>
              <a:rPr lang="en-US" sz="2400" b="1" dirty="0">
                <a:solidFill>
                  <a:srgbClr val="00B0F0"/>
                </a:solidFill>
              </a:rPr>
              <a:t>Community Living (CL) Waiver</a:t>
            </a:r>
          </a:p>
          <a:p>
            <a:r>
              <a:rPr lang="en-US" sz="2000" dirty="0"/>
              <a:t>For children or adults with complex medical, behavioral, or support needs that require around-the-clock nursing or active services</a:t>
            </a:r>
          </a:p>
        </p:txBody>
      </p:sp>
      <p:sp>
        <p:nvSpPr>
          <p:cNvPr id="7" name="Text Placeholder 6"/>
          <p:cNvSpPr>
            <a:spLocks noGrp="1"/>
          </p:cNvSpPr>
          <p:nvPr>
            <p:ph type="body" sz="quarter" idx="16"/>
          </p:nvPr>
        </p:nvSpPr>
        <p:spPr>
          <a:xfrm>
            <a:off x="4415604" y="2676311"/>
            <a:ext cx="3265355" cy="3271876"/>
          </a:xfrm>
        </p:spPr>
        <p:txBody>
          <a:bodyPr>
            <a:normAutofit lnSpcReduction="10000"/>
          </a:bodyPr>
          <a:lstStyle/>
          <a:p>
            <a:pPr marL="0" indent="0" algn="ctr">
              <a:buNone/>
            </a:pPr>
            <a:r>
              <a:rPr lang="en-US" sz="2400" b="1" dirty="0">
                <a:solidFill>
                  <a:srgbClr val="00B0F0"/>
                </a:solidFill>
              </a:rPr>
              <a:t>Family and Individual Supports (FIS) Waiver</a:t>
            </a:r>
          </a:p>
          <a:p>
            <a:r>
              <a:rPr lang="en-US" sz="2000" dirty="0"/>
              <a:t>For children and adults living with their families or in their own home</a:t>
            </a:r>
          </a:p>
          <a:p>
            <a:r>
              <a:rPr lang="en-US" sz="2000" dirty="0"/>
              <a:t>Can include supports for some hours of the day &amp; overnight monitoring</a:t>
            </a:r>
          </a:p>
          <a:p>
            <a:pPr marL="0" indent="0">
              <a:buNone/>
            </a:pPr>
            <a:r>
              <a:rPr lang="en-US" sz="2400" dirty="0"/>
              <a:t> </a:t>
            </a:r>
          </a:p>
        </p:txBody>
      </p:sp>
      <p:sp>
        <p:nvSpPr>
          <p:cNvPr id="8" name="Text Placeholder 7"/>
          <p:cNvSpPr>
            <a:spLocks noGrp="1"/>
          </p:cNvSpPr>
          <p:nvPr>
            <p:ph type="body" sz="quarter" idx="17"/>
          </p:nvPr>
        </p:nvSpPr>
        <p:spPr>
          <a:xfrm>
            <a:off x="7977410" y="2676311"/>
            <a:ext cx="3526641" cy="3232818"/>
          </a:xfrm>
        </p:spPr>
        <p:txBody>
          <a:bodyPr>
            <a:normAutofit/>
          </a:bodyPr>
          <a:lstStyle/>
          <a:p>
            <a:pPr marL="0" indent="0" algn="ctr">
              <a:buNone/>
            </a:pPr>
            <a:r>
              <a:rPr lang="en-US" sz="2400" b="1" dirty="0">
                <a:solidFill>
                  <a:srgbClr val="00B0F0"/>
                </a:solidFill>
              </a:rPr>
              <a:t>Building Independence (BI) Waiver</a:t>
            </a:r>
          </a:p>
          <a:p>
            <a:r>
              <a:rPr lang="en-US" sz="2000" dirty="0"/>
              <a:t>For adults who can live and work with a fair amount of independence but need periodic supports</a:t>
            </a:r>
          </a:p>
        </p:txBody>
      </p:sp>
    </p:spTree>
    <p:extLst>
      <p:ext uri="{BB962C8B-B14F-4D97-AF65-F5344CB8AC3E}">
        <p14:creationId xmlns:p14="http://schemas.microsoft.com/office/powerpoint/2010/main" val="14130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39F607-CB6D-45A8-87D7-C4334D4CA7E9}"/>
              </a:ext>
            </a:extLst>
          </p:cNvPr>
          <p:cNvSpPr>
            <a:spLocks noGrp="1"/>
          </p:cNvSpPr>
          <p:nvPr>
            <p:ph type="title"/>
          </p:nvPr>
        </p:nvSpPr>
        <p:spPr>
          <a:xfrm>
            <a:off x="1043709" y="509970"/>
            <a:ext cx="10188906" cy="1325563"/>
          </a:xfrm>
        </p:spPr>
        <p:txBody>
          <a:bodyPr>
            <a:normAutofit/>
          </a:bodyPr>
          <a:lstStyle/>
          <a:p>
            <a:r>
              <a:rPr lang="en-US" sz="3200" dirty="0"/>
              <a:t>These waivers offer a wide array of services &amp; supports</a:t>
            </a:r>
          </a:p>
        </p:txBody>
      </p:sp>
      <p:sp>
        <p:nvSpPr>
          <p:cNvPr id="5" name="Content Placeholder 4">
            <a:extLst>
              <a:ext uri="{FF2B5EF4-FFF2-40B4-BE49-F238E27FC236}">
                <a16:creationId xmlns:a16="http://schemas.microsoft.com/office/drawing/2014/main" id="{A4BCDE09-57FB-412A-B472-2252C740FB88}"/>
              </a:ext>
            </a:extLst>
          </p:cNvPr>
          <p:cNvSpPr>
            <a:spLocks noGrp="1"/>
          </p:cNvSpPr>
          <p:nvPr>
            <p:ph sz="half" idx="1"/>
          </p:nvPr>
        </p:nvSpPr>
        <p:spPr>
          <a:xfrm>
            <a:off x="687948" y="2649817"/>
            <a:ext cx="3063977" cy="1547310"/>
          </a:xfrm>
        </p:spPr>
        <p:txBody>
          <a:bodyPr>
            <a:normAutofit/>
          </a:bodyPr>
          <a:lstStyle/>
          <a:p>
            <a:r>
              <a:rPr lang="en-US" sz="2400" dirty="0">
                <a:solidFill>
                  <a:srgbClr val="FF0000"/>
                </a:solidFill>
              </a:rPr>
              <a:t>A PLACE TO CALL HOME</a:t>
            </a:r>
          </a:p>
        </p:txBody>
      </p:sp>
      <p:sp>
        <p:nvSpPr>
          <p:cNvPr id="6" name="Content Placeholder 5">
            <a:extLst>
              <a:ext uri="{FF2B5EF4-FFF2-40B4-BE49-F238E27FC236}">
                <a16:creationId xmlns:a16="http://schemas.microsoft.com/office/drawing/2014/main" id="{322D2D43-6D9E-411A-AA3E-5023232926EA}"/>
              </a:ext>
            </a:extLst>
          </p:cNvPr>
          <p:cNvSpPr>
            <a:spLocks noGrp="1"/>
          </p:cNvSpPr>
          <p:nvPr>
            <p:ph sz="half" idx="13"/>
          </p:nvPr>
        </p:nvSpPr>
        <p:spPr>
          <a:xfrm>
            <a:off x="3751926" y="1968681"/>
            <a:ext cx="4688145" cy="2018788"/>
          </a:xfrm>
        </p:spPr>
        <p:txBody>
          <a:bodyPr>
            <a:normAutofit/>
          </a:bodyPr>
          <a:lstStyle/>
          <a:p>
            <a:pPr marL="0" indent="0" algn="ctr">
              <a:buNone/>
            </a:pPr>
            <a:r>
              <a:rPr lang="en-US" sz="2400" dirty="0">
                <a:solidFill>
                  <a:srgbClr val="FF0000"/>
                </a:solidFill>
              </a:rPr>
              <a:t>SERVICES TO ENABLE MEANINGFUL WORK &amp; DAY ACTIVITIES </a:t>
            </a:r>
          </a:p>
        </p:txBody>
      </p:sp>
      <p:sp>
        <p:nvSpPr>
          <p:cNvPr id="7" name="Content Placeholder 6">
            <a:extLst>
              <a:ext uri="{FF2B5EF4-FFF2-40B4-BE49-F238E27FC236}">
                <a16:creationId xmlns:a16="http://schemas.microsoft.com/office/drawing/2014/main" id="{CD24AACB-AED5-4094-A504-41EFC9597FE4}"/>
              </a:ext>
            </a:extLst>
          </p:cNvPr>
          <p:cNvSpPr>
            <a:spLocks noGrp="1"/>
          </p:cNvSpPr>
          <p:nvPr>
            <p:ph sz="half" idx="14"/>
          </p:nvPr>
        </p:nvSpPr>
        <p:spPr>
          <a:xfrm>
            <a:off x="8677259" y="2496695"/>
            <a:ext cx="2555356" cy="1412840"/>
          </a:xfrm>
        </p:spPr>
        <p:txBody>
          <a:bodyPr>
            <a:normAutofit fontScale="92500" lnSpcReduction="20000"/>
          </a:bodyPr>
          <a:lstStyle/>
          <a:p>
            <a:endParaRPr lang="en-US" sz="2400" dirty="0"/>
          </a:p>
          <a:p>
            <a:r>
              <a:rPr lang="en-US" sz="2400" dirty="0">
                <a:solidFill>
                  <a:srgbClr val="FF0000"/>
                </a:solidFill>
              </a:rPr>
              <a:t>IMPORTANT EXTRAS</a:t>
            </a:r>
          </a:p>
        </p:txBody>
      </p:sp>
      <p:sp>
        <p:nvSpPr>
          <p:cNvPr id="8" name="Text Placeholder 7">
            <a:extLst>
              <a:ext uri="{FF2B5EF4-FFF2-40B4-BE49-F238E27FC236}">
                <a16:creationId xmlns:a16="http://schemas.microsoft.com/office/drawing/2014/main" id="{E7C69A4D-5EDF-4D2F-8972-5ECA485E4D9B}"/>
              </a:ext>
            </a:extLst>
          </p:cNvPr>
          <p:cNvSpPr>
            <a:spLocks noGrp="1"/>
          </p:cNvSpPr>
          <p:nvPr>
            <p:ph type="body" sz="quarter" idx="15"/>
          </p:nvPr>
        </p:nvSpPr>
        <p:spPr>
          <a:xfrm>
            <a:off x="687949" y="3648636"/>
            <a:ext cx="3063978" cy="1768022"/>
          </a:xfrm>
        </p:spPr>
        <p:txBody>
          <a:bodyPr/>
          <a:lstStyle/>
          <a:p>
            <a:r>
              <a:rPr lang="en-US" sz="1800" dirty="0"/>
              <a:t>Sponsored Residential</a:t>
            </a:r>
          </a:p>
          <a:p>
            <a:r>
              <a:rPr lang="en-US" sz="1800" dirty="0"/>
              <a:t>Supported Living Residential</a:t>
            </a:r>
          </a:p>
          <a:p>
            <a:r>
              <a:rPr lang="en-US" sz="1800" dirty="0"/>
              <a:t>Group Home Residential</a:t>
            </a:r>
          </a:p>
          <a:p>
            <a:r>
              <a:rPr lang="en-US" sz="1800" dirty="0"/>
              <a:t>Shared Living</a:t>
            </a:r>
          </a:p>
        </p:txBody>
      </p:sp>
      <p:sp>
        <p:nvSpPr>
          <p:cNvPr id="9" name="Text Placeholder 8">
            <a:extLst>
              <a:ext uri="{FF2B5EF4-FFF2-40B4-BE49-F238E27FC236}">
                <a16:creationId xmlns:a16="http://schemas.microsoft.com/office/drawing/2014/main" id="{FA44B97C-85A7-4AF1-AA6A-458FD1A588F3}"/>
              </a:ext>
            </a:extLst>
          </p:cNvPr>
          <p:cNvSpPr>
            <a:spLocks noGrp="1"/>
          </p:cNvSpPr>
          <p:nvPr>
            <p:ph type="body" sz="quarter" idx="16"/>
          </p:nvPr>
        </p:nvSpPr>
        <p:spPr>
          <a:xfrm>
            <a:off x="4564010" y="3648636"/>
            <a:ext cx="3063978" cy="2305460"/>
          </a:xfrm>
        </p:spPr>
        <p:txBody>
          <a:bodyPr>
            <a:normAutofit/>
          </a:bodyPr>
          <a:lstStyle/>
          <a:p>
            <a:r>
              <a:rPr lang="en-US" sz="1800" dirty="0"/>
              <a:t>Personal Support Services</a:t>
            </a:r>
          </a:p>
          <a:p>
            <a:r>
              <a:rPr lang="en-US" sz="1800" dirty="0"/>
              <a:t>Workplace Assistance</a:t>
            </a:r>
          </a:p>
          <a:p>
            <a:r>
              <a:rPr lang="en-US" sz="1800" dirty="0"/>
              <a:t>Group Day Support Services</a:t>
            </a:r>
          </a:p>
          <a:p>
            <a:r>
              <a:rPr lang="en-US" sz="1800" dirty="0"/>
              <a:t>Non-Medical Transportation</a:t>
            </a:r>
          </a:p>
          <a:p>
            <a:endParaRPr lang="en-US" sz="1800" dirty="0"/>
          </a:p>
        </p:txBody>
      </p:sp>
      <p:sp>
        <p:nvSpPr>
          <p:cNvPr id="10" name="Text Placeholder 9">
            <a:extLst>
              <a:ext uri="{FF2B5EF4-FFF2-40B4-BE49-F238E27FC236}">
                <a16:creationId xmlns:a16="http://schemas.microsoft.com/office/drawing/2014/main" id="{A2E2F786-3C4D-490A-97BD-3E99C157DA38}"/>
              </a:ext>
            </a:extLst>
          </p:cNvPr>
          <p:cNvSpPr>
            <a:spLocks noGrp="1"/>
          </p:cNvSpPr>
          <p:nvPr>
            <p:ph type="body" sz="quarter" idx="17"/>
          </p:nvPr>
        </p:nvSpPr>
        <p:spPr>
          <a:xfrm>
            <a:off x="8440071" y="3654885"/>
            <a:ext cx="3063978" cy="1761773"/>
          </a:xfrm>
        </p:spPr>
        <p:txBody>
          <a:bodyPr>
            <a:normAutofit/>
          </a:bodyPr>
          <a:lstStyle/>
          <a:p>
            <a:r>
              <a:rPr lang="en-US" sz="1800" dirty="0"/>
              <a:t>Private Duty Nursing</a:t>
            </a:r>
          </a:p>
          <a:p>
            <a:r>
              <a:rPr lang="en-US" sz="1800" dirty="0"/>
              <a:t>Therapeutic Consultation</a:t>
            </a:r>
          </a:p>
          <a:p>
            <a:r>
              <a:rPr lang="en-US" sz="1800" dirty="0"/>
              <a:t>Crisis Support Services</a:t>
            </a:r>
          </a:p>
          <a:p>
            <a:r>
              <a:rPr lang="en-US" sz="1800" dirty="0"/>
              <a:t>Benefits Planning</a:t>
            </a:r>
          </a:p>
        </p:txBody>
      </p:sp>
    </p:spTree>
    <p:extLst>
      <p:ext uri="{BB962C8B-B14F-4D97-AF65-F5344CB8AC3E}">
        <p14:creationId xmlns:p14="http://schemas.microsoft.com/office/powerpoint/2010/main" val="793536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39F607-CB6D-45A8-87D7-C4334D4CA7E9}"/>
              </a:ext>
            </a:extLst>
          </p:cNvPr>
          <p:cNvSpPr>
            <a:spLocks noGrp="1"/>
          </p:cNvSpPr>
          <p:nvPr>
            <p:ph type="title"/>
          </p:nvPr>
        </p:nvSpPr>
        <p:spPr>
          <a:xfrm>
            <a:off x="1043709" y="509970"/>
            <a:ext cx="10188906" cy="1325563"/>
          </a:xfrm>
        </p:spPr>
        <p:txBody>
          <a:bodyPr>
            <a:normAutofit/>
          </a:bodyPr>
          <a:lstStyle/>
          <a:p>
            <a:r>
              <a:rPr lang="en-US" sz="3200" dirty="0"/>
              <a:t>DD waiver screening tool</a:t>
            </a:r>
          </a:p>
        </p:txBody>
      </p:sp>
      <p:pic>
        <p:nvPicPr>
          <p:cNvPr id="15" name="Picture 14">
            <a:extLst>
              <a:ext uri="{FF2B5EF4-FFF2-40B4-BE49-F238E27FC236}">
                <a16:creationId xmlns:a16="http://schemas.microsoft.com/office/drawing/2014/main" id="{45C550B3-AB89-4295-86CB-34C46BD3D35C}"/>
              </a:ext>
            </a:extLst>
          </p:cNvPr>
          <p:cNvPicPr>
            <a:picLocks noChangeAspect="1"/>
          </p:cNvPicPr>
          <p:nvPr/>
        </p:nvPicPr>
        <p:blipFill>
          <a:blip r:embed="rId3"/>
          <a:stretch>
            <a:fillRect/>
          </a:stretch>
        </p:blipFill>
        <p:spPr>
          <a:xfrm>
            <a:off x="-332083" y="2054508"/>
            <a:ext cx="8961897" cy="4663844"/>
          </a:xfrm>
          <a:prstGeom prst="rect">
            <a:avLst/>
          </a:prstGeom>
        </p:spPr>
      </p:pic>
      <p:sp>
        <p:nvSpPr>
          <p:cNvPr id="16" name="TextBox 15">
            <a:extLst>
              <a:ext uri="{FF2B5EF4-FFF2-40B4-BE49-F238E27FC236}">
                <a16:creationId xmlns:a16="http://schemas.microsoft.com/office/drawing/2014/main" id="{A214786A-112C-4953-8114-49F1F6E72334}"/>
              </a:ext>
            </a:extLst>
          </p:cNvPr>
          <p:cNvSpPr txBox="1"/>
          <p:nvPr/>
        </p:nvSpPr>
        <p:spPr>
          <a:xfrm>
            <a:off x="7933459" y="2538602"/>
            <a:ext cx="4080291" cy="3323987"/>
          </a:xfrm>
          <a:prstGeom prst="rect">
            <a:avLst/>
          </a:prstGeom>
          <a:gradFill rotWithShape="1">
            <a:gsLst>
              <a:gs pos="0">
                <a:srgbClr val="2683C6">
                  <a:tint val="100000"/>
                  <a:shade val="85000"/>
                  <a:satMod val="100000"/>
                  <a:lumMod val="100000"/>
                </a:srgbClr>
              </a:gs>
              <a:gs pos="100000">
                <a:srgbClr val="2683C6">
                  <a:tint val="90000"/>
                  <a:shade val="100000"/>
                  <a:satMod val="150000"/>
                  <a:lumMod val="100000"/>
                </a:srgbClr>
              </a:gs>
            </a:gsLst>
            <a:path path="circle">
              <a:fillToRect l="100000" t="100000" r="100000" b="100000"/>
            </a:path>
          </a:gradFill>
          <a:ln w="9525" cap="flat" cmpd="sng" algn="ctr">
            <a:solidFill>
              <a:srgbClr val="2683C6"/>
            </a:solidFill>
            <a:prstDash val="solid"/>
          </a:ln>
          <a:effectLst>
            <a:outerShdw blurRad="50800" dist="12700" dir="5400000" algn="ctr" rotWithShape="0">
              <a:srgbClr val="000000">
                <a:alpha val="50000"/>
              </a:srgb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Roboto"/>
              </a:rPr>
              <a:t>Virginia Individual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Roboto"/>
              </a:rPr>
              <a:t>Developmental Disability Eligibility Survey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Roboto"/>
              </a:rPr>
              <a:t>(VIDES)</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Roboto"/>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Roboto"/>
              </a:rPr>
              <a:t>Child VIDES </a:t>
            </a:r>
            <a:r>
              <a:rPr kumimoji="0" lang="en-US" sz="2400" b="1" i="0" u="none" strike="noStrike" kern="0" cap="none" spc="0" normalizeH="0" baseline="0" noProof="0" dirty="0">
                <a:ln>
                  <a:noFill/>
                </a:ln>
                <a:solidFill>
                  <a:prstClr val="white"/>
                </a:solidFill>
                <a:effectLst/>
                <a:uLnTx/>
                <a:uFillTx/>
                <a:latin typeface="Roboto"/>
                <a:hlinkClick r:id="rId4">
                  <a:extLst>
                    <a:ext uri="{A12FA001-AC4F-418D-AE19-62706E023703}">
                      <ahyp:hlinkClr xmlns:ahyp="http://schemas.microsoft.com/office/drawing/2018/hyperlinkcolor" val="tx"/>
                    </a:ext>
                  </a:extLst>
                </a:hlinkClick>
              </a:rPr>
              <a:t>(click here)</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Roboto"/>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Roboto"/>
              </a:rPr>
              <a:t>Adult VIDES </a:t>
            </a:r>
            <a:r>
              <a:rPr kumimoji="0" lang="en-US" sz="2400" b="1" i="0" u="none" strike="noStrike" kern="0" cap="none" spc="0" normalizeH="0" baseline="0" noProof="0" dirty="0">
                <a:ln>
                  <a:noFill/>
                </a:ln>
                <a:solidFill>
                  <a:prstClr val="white"/>
                </a:solidFill>
                <a:effectLst/>
                <a:uLnTx/>
                <a:uFillTx/>
                <a:latin typeface="Roboto"/>
                <a:hlinkClick r:id="rId5">
                  <a:extLst>
                    <a:ext uri="{A12FA001-AC4F-418D-AE19-62706E023703}">
                      <ahyp:hlinkClr xmlns:ahyp="http://schemas.microsoft.com/office/drawing/2018/hyperlinkcolor" val="tx"/>
                    </a:ext>
                  </a:extLst>
                </a:hlinkClick>
              </a:rPr>
              <a:t>(click here)</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923940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003" y="1111589"/>
            <a:ext cx="9583994" cy="1004047"/>
          </a:xfrm>
        </p:spPr>
        <p:txBody>
          <a:bodyPr>
            <a:normAutofit/>
          </a:bodyPr>
          <a:lstStyle/>
          <a:p>
            <a:r>
              <a:rPr lang="en-US" sz="3600" dirty="0"/>
              <a:t>TIPS for DD waiver approval</a:t>
            </a:r>
            <a:br>
              <a:rPr lang="en-US" sz="3600" dirty="0"/>
            </a:br>
            <a:endParaRPr lang="en-US" sz="2400" dirty="0"/>
          </a:p>
        </p:txBody>
      </p:sp>
      <p:sp>
        <p:nvSpPr>
          <p:cNvPr id="3" name="Content Placeholder 2"/>
          <p:cNvSpPr>
            <a:spLocks noGrp="1"/>
          </p:cNvSpPr>
          <p:nvPr>
            <p:ph sz="half" idx="1"/>
          </p:nvPr>
        </p:nvSpPr>
        <p:spPr>
          <a:xfrm>
            <a:off x="598793" y="2419606"/>
            <a:ext cx="2101645" cy="2018788"/>
          </a:xfrm>
        </p:spPr>
        <p:txBody>
          <a:bodyPr/>
          <a:lstStyle/>
          <a:p>
            <a:r>
              <a:rPr lang="en-US" b="1" dirty="0">
                <a:solidFill>
                  <a:srgbClr val="FF0000"/>
                </a:solidFill>
              </a:rPr>
              <a:t>TIP 1</a:t>
            </a:r>
          </a:p>
        </p:txBody>
      </p:sp>
      <p:sp>
        <p:nvSpPr>
          <p:cNvPr id="4" name="Content Placeholder 3"/>
          <p:cNvSpPr>
            <a:spLocks noGrp="1"/>
          </p:cNvSpPr>
          <p:nvPr>
            <p:ph sz="half" idx="13"/>
          </p:nvPr>
        </p:nvSpPr>
        <p:spPr>
          <a:xfrm>
            <a:off x="3268609" y="2397226"/>
            <a:ext cx="2630382" cy="2018788"/>
          </a:xfrm>
        </p:spPr>
        <p:txBody>
          <a:bodyPr/>
          <a:lstStyle/>
          <a:p>
            <a:pPr marL="0" indent="0" algn="ctr">
              <a:buNone/>
            </a:pPr>
            <a:r>
              <a:rPr lang="en-US" b="1" dirty="0">
                <a:solidFill>
                  <a:srgbClr val="FF0000"/>
                </a:solidFill>
              </a:rPr>
              <a:t>TIP 2</a:t>
            </a:r>
          </a:p>
        </p:txBody>
      </p:sp>
      <p:sp>
        <p:nvSpPr>
          <p:cNvPr id="5" name="Content Placeholder 4"/>
          <p:cNvSpPr>
            <a:spLocks noGrp="1"/>
          </p:cNvSpPr>
          <p:nvPr>
            <p:ph sz="half" idx="14"/>
          </p:nvPr>
        </p:nvSpPr>
        <p:spPr>
          <a:xfrm>
            <a:off x="6076261" y="2439392"/>
            <a:ext cx="3173975" cy="2018788"/>
          </a:xfrm>
        </p:spPr>
        <p:txBody>
          <a:bodyPr/>
          <a:lstStyle/>
          <a:p>
            <a:r>
              <a:rPr lang="en-US" b="1" dirty="0">
                <a:solidFill>
                  <a:srgbClr val="FF0000"/>
                </a:solidFill>
              </a:rPr>
              <a:t>TIP 3</a:t>
            </a:r>
          </a:p>
        </p:txBody>
      </p:sp>
      <p:sp>
        <p:nvSpPr>
          <p:cNvPr id="6" name="Text Placeholder 5"/>
          <p:cNvSpPr>
            <a:spLocks noGrp="1"/>
          </p:cNvSpPr>
          <p:nvPr>
            <p:ph type="body" sz="quarter" idx="15"/>
          </p:nvPr>
        </p:nvSpPr>
        <p:spPr>
          <a:xfrm>
            <a:off x="182999" y="3283799"/>
            <a:ext cx="2814251" cy="3048892"/>
          </a:xfrm>
          <a:solidFill>
            <a:srgbClr val="00B0F0"/>
          </a:solidFill>
        </p:spPr>
        <p:txBody>
          <a:bodyPr anchor="ctr">
            <a:normAutofit/>
          </a:bodyPr>
          <a:lstStyle/>
          <a:p>
            <a:pPr marL="0" indent="0" algn="ctr">
              <a:buNone/>
            </a:pPr>
            <a:r>
              <a:rPr lang="en-US" sz="2000" dirty="0"/>
              <a:t>Make sure functional limitations are documented across all functional domains in </a:t>
            </a:r>
            <a:r>
              <a:rPr lang="en-US" sz="2000" dirty="0">
                <a:solidFill>
                  <a:schemeClr val="bg1"/>
                </a:solidFill>
              </a:rPr>
              <a:t>the VIDES (use the</a:t>
            </a:r>
            <a:r>
              <a:rPr lang="en-US" sz="2000" dirty="0">
                <a:solidFill>
                  <a:schemeClr val="bg1"/>
                </a:solidFill>
                <a:latin typeface="Tw Cen MT Condensed" panose="020B0606020104020203"/>
              </a:rPr>
              <a:t> </a:t>
            </a:r>
            <a:r>
              <a:rPr lang="en-US" sz="2000" u="sng" dirty="0">
                <a:solidFill>
                  <a:schemeClr val="bg1"/>
                </a:solidFill>
              </a:rPr>
              <a:t>BI Checklist</a:t>
            </a:r>
            <a:r>
              <a:rPr lang="en-US" sz="2000" dirty="0">
                <a:solidFill>
                  <a:schemeClr val="bg1"/>
                </a:solidFill>
              </a:rPr>
              <a:t> &amp; </a:t>
            </a:r>
            <a:r>
              <a:rPr lang="en-US" sz="2000" dirty="0">
                <a:solidFill>
                  <a:schemeClr val="bg1"/>
                </a:solidFill>
                <a:hlinkClick r:id="rId3">
                  <a:extLst>
                    <a:ext uri="{A12FA001-AC4F-418D-AE19-62706E023703}">
                      <ahyp:hlinkClr xmlns:ahyp="http://schemas.microsoft.com/office/drawing/2018/hyperlinkcolor" val="tx"/>
                    </a:ext>
                  </a:extLst>
                </a:hlinkClick>
              </a:rPr>
              <a:t>Quick Guide</a:t>
            </a:r>
            <a:r>
              <a:rPr lang="en-US" sz="2000" dirty="0">
                <a:solidFill>
                  <a:schemeClr val="bg1"/>
                </a:solidFill>
              </a:rPr>
              <a:t> as your roadmap!)</a:t>
            </a:r>
          </a:p>
        </p:txBody>
      </p:sp>
      <p:sp>
        <p:nvSpPr>
          <p:cNvPr id="7" name="Text Placeholder 6"/>
          <p:cNvSpPr>
            <a:spLocks noGrp="1"/>
          </p:cNvSpPr>
          <p:nvPr>
            <p:ph type="body" sz="quarter" idx="16"/>
          </p:nvPr>
        </p:nvSpPr>
        <p:spPr>
          <a:xfrm>
            <a:off x="3133856" y="3283799"/>
            <a:ext cx="2909569" cy="3042644"/>
          </a:xfrm>
          <a:solidFill>
            <a:srgbClr val="00B050"/>
          </a:solidFill>
        </p:spPr>
        <p:txBody>
          <a:bodyPr anchor="ctr">
            <a:normAutofit lnSpcReduction="10000"/>
          </a:bodyPr>
          <a:lstStyle/>
          <a:p>
            <a:pPr marL="0" indent="0" algn="ctr">
              <a:buNone/>
            </a:pPr>
            <a:r>
              <a:rPr lang="en-US" sz="2000" dirty="0"/>
              <a:t>Make sure the age the brain injury occurred is well documented along with the functional deficits at that time. If the date of injury is remote, use anything available to prove the date such as a newspaper article, family statements, etc.</a:t>
            </a:r>
          </a:p>
        </p:txBody>
      </p:sp>
      <p:sp>
        <p:nvSpPr>
          <p:cNvPr id="8" name="Text Placeholder 7"/>
          <p:cNvSpPr>
            <a:spLocks noGrp="1"/>
          </p:cNvSpPr>
          <p:nvPr>
            <p:ph type="body" sz="quarter" idx="17"/>
          </p:nvPr>
        </p:nvSpPr>
        <p:spPr>
          <a:xfrm>
            <a:off x="6195803" y="3290047"/>
            <a:ext cx="2934893" cy="3042644"/>
          </a:xfrm>
          <a:prstGeom prst="rect">
            <a:avLst/>
          </a:prstGeom>
        </p:spPr>
        <p:txBody>
          <a:bodyPr anchor="ctr">
            <a:normAutofit/>
          </a:bodyPr>
          <a:lstStyle/>
          <a:p>
            <a:pPr marL="0" indent="0" algn="ctr">
              <a:buNone/>
            </a:pPr>
            <a:r>
              <a:rPr lang="en-US" sz="2000" dirty="0"/>
              <a:t>Use objective evidence like: neuropsychological evaluations, social history, school IEPs, carefully phrased physician statements, etc.</a:t>
            </a:r>
          </a:p>
        </p:txBody>
      </p:sp>
      <p:sp>
        <p:nvSpPr>
          <p:cNvPr id="10" name="Content Placeholder 4">
            <a:extLst>
              <a:ext uri="{FF2B5EF4-FFF2-40B4-BE49-F238E27FC236}">
                <a16:creationId xmlns:a16="http://schemas.microsoft.com/office/drawing/2014/main" id="{AF5755AF-3D3D-459B-AE46-23DAE7A2CA02}"/>
              </a:ext>
            </a:extLst>
          </p:cNvPr>
          <p:cNvSpPr txBox="1">
            <a:spLocks/>
          </p:cNvSpPr>
          <p:nvPr/>
        </p:nvSpPr>
        <p:spPr>
          <a:xfrm>
            <a:off x="9018025" y="2419606"/>
            <a:ext cx="3173975" cy="2018788"/>
          </a:xfrm>
          <a:prstGeom prst="ellipse">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rgbClr val="FF0000"/>
                </a:solidFill>
              </a:rPr>
              <a:t>TIP 4</a:t>
            </a:r>
          </a:p>
        </p:txBody>
      </p:sp>
      <p:sp>
        <p:nvSpPr>
          <p:cNvPr id="12" name="Text Placeholder 7">
            <a:extLst>
              <a:ext uri="{FF2B5EF4-FFF2-40B4-BE49-F238E27FC236}">
                <a16:creationId xmlns:a16="http://schemas.microsoft.com/office/drawing/2014/main" id="{D9D4A4A5-C48D-4078-BCC2-49494FF65B8B}"/>
              </a:ext>
            </a:extLst>
          </p:cNvPr>
          <p:cNvSpPr txBox="1">
            <a:spLocks/>
          </p:cNvSpPr>
          <p:nvPr/>
        </p:nvSpPr>
        <p:spPr>
          <a:xfrm>
            <a:off x="9299708" y="3283799"/>
            <a:ext cx="2706143" cy="3042644"/>
          </a:xfrm>
          <a:prstGeom prst="rect">
            <a:avLst/>
          </a:prstGeom>
          <a:solidFill>
            <a:srgbClr val="002060"/>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a:t>If the individual is receiving Disabled Adult Child benefits on a parent’s social security record they have already proven disability onset before 22.</a:t>
            </a:r>
          </a:p>
        </p:txBody>
      </p:sp>
    </p:spTree>
    <p:extLst>
      <p:ext uri="{BB962C8B-B14F-4D97-AF65-F5344CB8AC3E}">
        <p14:creationId xmlns:p14="http://schemas.microsoft.com/office/powerpoint/2010/main" val="227044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882" y="320675"/>
            <a:ext cx="10407880" cy="1325563"/>
          </a:xfrm>
        </p:spPr>
        <p:txBody>
          <a:bodyPr>
            <a:normAutofit/>
          </a:bodyPr>
          <a:lstStyle/>
          <a:p>
            <a:r>
              <a:rPr lang="en-US" sz="3200" dirty="0"/>
              <a:t>The DD  waiver waiting list…apply NOW to get on!</a:t>
            </a:r>
          </a:p>
        </p:txBody>
      </p:sp>
      <p:sp>
        <p:nvSpPr>
          <p:cNvPr id="3" name="Content Placeholder 2"/>
          <p:cNvSpPr>
            <a:spLocks noGrp="1"/>
          </p:cNvSpPr>
          <p:nvPr>
            <p:ph sz="half" idx="1"/>
          </p:nvPr>
        </p:nvSpPr>
        <p:spPr>
          <a:xfrm>
            <a:off x="575686" y="2135391"/>
            <a:ext cx="2101645" cy="2018788"/>
          </a:xfrm>
        </p:spPr>
        <p:txBody>
          <a:bodyPr/>
          <a:lstStyle/>
          <a:p>
            <a:r>
              <a:rPr lang="en-US" dirty="0">
                <a:solidFill>
                  <a:srgbClr val="FF0000"/>
                </a:solidFill>
              </a:rPr>
              <a:t>Priority </a:t>
            </a:r>
          </a:p>
          <a:p>
            <a:r>
              <a:rPr lang="en-US" dirty="0">
                <a:solidFill>
                  <a:srgbClr val="FF0000"/>
                </a:solidFill>
              </a:rPr>
              <a:t>1</a:t>
            </a:r>
          </a:p>
        </p:txBody>
      </p:sp>
      <p:sp>
        <p:nvSpPr>
          <p:cNvPr id="4" name="Content Placeholder 3"/>
          <p:cNvSpPr>
            <a:spLocks noGrp="1"/>
          </p:cNvSpPr>
          <p:nvPr>
            <p:ph sz="half" idx="13"/>
          </p:nvPr>
        </p:nvSpPr>
        <p:spPr>
          <a:xfrm>
            <a:off x="3631698" y="2151526"/>
            <a:ext cx="2101645" cy="2018788"/>
          </a:xfrm>
        </p:spPr>
        <p:txBody>
          <a:bodyPr/>
          <a:lstStyle/>
          <a:p>
            <a:pPr marL="0" indent="0">
              <a:buNone/>
            </a:pPr>
            <a:r>
              <a:rPr lang="en-US" dirty="0">
                <a:solidFill>
                  <a:srgbClr val="FF0000"/>
                </a:solidFill>
              </a:rPr>
              <a:t>Priority</a:t>
            </a:r>
          </a:p>
          <a:p>
            <a:pPr marL="0" indent="0">
              <a:buNone/>
            </a:pPr>
            <a:r>
              <a:rPr lang="en-US" dirty="0">
                <a:solidFill>
                  <a:srgbClr val="FF0000"/>
                </a:solidFill>
              </a:rPr>
              <a:t>     2     </a:t>
            </a:r>
            <a:r>
              <a:rPr lang="en-US" dirty="0"/>
              <a:t>	</a:t>
            </a:r>
          </a:p>
        </p:txBody>
      </p:sp>
      <p:sp>
        <p:nvSpPr>
          <p:cNvPr id="5" name="Content Placeholder 4"/>
          <p:cNvSpPr>
            <a:spLocks noGrp="1"/>
          </p:cNvSpPr>
          <p:nvPr>
            <p:ph sz="half" idx="14"/>
          </p:nvPr>
        </p:nvSpPr>
        <p:spPr>
          <a:xfrm>
            <a:off x="6368125" y="2151526"/>
            <a:ext cx="2101645" cy="2018788"/>
          </a:xfrm>
        </p:spPr>
        <p:txBody>
          <a:bodyPr/>
          <a:lstStyle/>
          <a:p>
            <a:r>
              <a:rPr lang="en-US" dirty="0">
                <a:solidFill>
                  <a:srgbClr val="FF0000"/>
                </a:solidFill>
              </a:rPr>
              <a:t>Priority </a:t>
            </a:r>
          </a:p>
          <a:p>
            <a:r>
              <a:rPr lang="en-US" dirty="0">
                <a:solidFill>
                  <a:srgbClr val="FF0000"/>
                </a:solidFill>
              </a:rPr>
              <a:t>3</a:t>
            </a:r>
          </a:p>
        </p:txBody>
      </p:sp>
      <p:sp>
        <p:nvSpPr>
          <p:cNvPr id="6" name="Text Placeholder 5"/>
          <p:cNvSpPr>
            <a:spLocks noGrp="1"/>
          </p:cNvSpPr>
          <p:nvPr>
            <p:ph type="body" sz="quarter" idx="15"/>
          </p:nvPr>
        </p:nvSpPr>
        <p:spPr>
          <a:xfrm>
            <a:off x="208626" y="3421245"/>
            <a:ext cx="2878819" cy="3323800"/>
          </a:xfrm>
        </p:spPr>
        <p:txBody>
          <a:bodyPr anchor="ctr">
            <a:normAutofit/>
          </a:bodyPr>
          <a:lstStyle/>
          <a:p>
            <a:pPr marL="0" indent="0" algn="ctr">
              <a:buNone/>
            </a:pPr>
            <a:r>
              <a:rPr lang="en-US" dirty="0"/>
              <a:t>Meets criteria and waiver is needed within 1 year</a:t>
            </a:r>
          </a:p>
        </p:txBody>
      </p:sp>
      <p:sp>
        <p:nvSpPr>
          <p:cNvPr id="7" name="Text Placeholder 6"/>
          <p:cNvSpPr>
            <a:spLocks noGrp="1"/>
          </p:cNvSpPr>
          <p:nvPr>
            <p:ph type="body" sz="quarter" idx="16"/>
          </p:nvPr>
        </p:nvSpPr>
        <p:spPr>
          <a:xfrm>
            <a:off x="3261416" y="3429000"/>
            <a:ext cx="2669230" cy="3316045"/>
          </a:xfrm>
        </p:spPr>
        <p:txBody>
          <a:bodyPr anchor="ctr">
            <a:normAutofit/>
          </a:bodyPr>
          <a:lstStyle/>
          <a:p>
            <a:pPr marL="0" indent="0" algn="ctr">
              <a:buNone/>
            </a:pPr>
            <a:r>
              <a:rPr lang="en-US" dirty="0"/>
              <a:t>Meets criteria and waiver is needed within 1-5 years</a:t>
            </a:r>
          </a:p>
        </p:txBody>
      </p:sp>
      <p:sp>
        <p:nvSpPr>
          <p:cNvPr id="8" name="Text Placeholder 7"/>
          <p:cNvSpPr>
            <a:spLocks noGrp="1"/>
          </p:cNvSpPr>
          <p:nvPr>
            <p:ph type="body" sz="quarter" idx="17"/>
          </p:nvPr>
        </p:nvSpPr>
        <p:spPr>
          <a:xfrm>
            <a:off x="6143457" y="3425121"/>
            <a:ext cx="2787126" cy="3308290"/>
          </a:xfrm>
        </p:spPr>
        <p:txBody>
          <a:bodyPr anchor="ctr">
            <a:normAutofit/>
          </a:bodyPr>
          <a:lstStyle/>
          <a:p>
            <a:pPr marL="0" indent="0" algn="ctr">
              <a:buNone/>
            </a:pPr>
            <a:r>
              <a:rPr lang="en-US" dirty="0"/>
              <a:t>Meets criteria and waiver is needed after 5 years</a:t>
            </a:r>
          </a:p>
        </p:txBody>
      </p:sp>
      <p:sp>
        <p:nvSpPr>
          <p:cNvPr id="9" name="Text Placeholder 5">
            <a:extLst>
              <a:ext uri="{FF2B5EF4-FFF2-40B4-BE49-F238E27FC236}">
                <a16:creationId xmlns:a16="http://schemas.microsoft.com/office/drawing/2014/main" id="{632B5438-0EAD-44C1-988D-8282FCC20D21}"/>
              </a:ext>
            </a:extLst>
          </p:cNvPr>
          <p:cNvSpPr txBox="1">
            <a:spLocks/>
          </p:cNvSpPr>
          <p:nvPr/>
        </p:nvSpPr>
        <p:spPr>
          <a:xfrm>
            <a:off x="9104553" y="3399415"/>
            <a:ext cx="2878821" cy="3323801"/>
          </a:xfrm>
          <a:prstGeom prst="rect">
            <a:avLst/>
          </a:prstGeom>
          <a:solidFill>
            <a:schemeClr val="bg2"/>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Assigned by DBHDS in accordance with state regulations*</a:t>
            </a:r>
          </a:p>
        </p:txBody>
      </p:sp>
      <p:sp>
        <p:nvSpPr>
          <p:cNvPr id="10" name="Content Placeholder 4">
            <a:extLst>
              <a:ext uri="{FF2B5EF4-FFF2-40B4-BE49-F238E27FC236}">
                <a16:creationId xmlns:a16="http://schemas.microsoft.com/office/drawing/2014/main" id="{FAF85B14-41EE-4F50-8B6D-328563304A8E}"/>
              </a:ext>
            </a:extLst>
          </p:cNvPr>
          <p:cNvSpPr txBox="1">
            <a:spLocks/>
          </p:cNvSpPr>
          <p:nvPr/>
        </p:nvSpPr>
        <p:spPr>
          <a:xfrm>
            <a:off x="9018492" y="2135391"/>
            <a:ext cx="2816832" cy="2018788"/>
          </a:xfrm>
          <a:prstGeom prst="ellipse">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FF0000"/>
                </a:solidFill>
              </a:rPr>
              <a:t>Emergency Slots</a:t>
            </a:r>
          </a:p>
        </p:txBody>
      </p:sp>
    </p:spTree>
    <p:extLst>
      <p:ext uri="{BB962C8B-B14F-4D97-AF65-F5344CB8AC3E}">
        <p14:creationId xmlns:p14="http://schemas.microsoft.com/office/powerpoint/2010/main" val="229719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a:xfrm>
            <a:off x="385915" y="365125"/>
            <a:ext cx="10919393" cy="1325563"/>
          </a:xfrm>
        </p:spPr>
        <p:txBody>
          <a:bodyPr>
            <a:normAutofit/>
          </a:bodyPr>
          <a:lstStyle/>
          <a:p>
            <a:r>
              <a:rPr lang="en-US" sz="4200" dirty="0"/>
              <a:t>Advantages to applying for a DD waiver now</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2" y="2133601"/>
            <a:ext cx="10541881" cy="4223656"/>
          </a:xfrm>
        </p:spPr>
        <p:txBody>
          <a:bodyPr>
            <a:normAutofit/>
          </a:bodyPr>
          <a:lstStyle/>
          <a:p>
            <a:r>
              <a:rPr lang="en-US" dirty="0"/>
              <a:t>You’ll secure a place on the DD waiver waiting list </a:t>
            </a:r>
          </a:p>
          <a:p>
            <a:r>
              <a:rPr lang="en-US" dirty="0"/>
              <a:t>You’ll be in the system in case an emergency happens that moves you to Priority 1 or an emergency slot becomes available</a:t>
            </a:r>
          </a:p>
          <a:p>
            <a:r>
              <a:rPr lang="en-US" dirty="0"/>
              <a:t>Your developmental disability will already be documented if DD-specific crisis services are needed (i.e. REACH) </a:t>
            </a:r>
          </a:p>
          <a:p>
            <a:r>
              <a:rPr lang="en-US" dirty="0"/>
              <a:t>You’ll be eligible for annual Individual &amp; Family Support Program (IFSP) funding</a:t>
            </a:r>
          </a:p>
          <a:p>
            <a:r>
              <a:rPr lang="en-US" dirty="0"/>
              <a:t>Being on the DD waiting list opens the door to case management services in some cases </a:t>
            </a:r>
          </a:p>
        </p:txBody>
      </p:sp>
    </p:spTree>
    <p:extLst>
      <p:ext uri="{BB962C8B-B14F-4D97-AF65-F5344CB8AC3E}">
        <p14:creationId xmlns:p14="http://schemas.microsoft.com/office/powerpoint/2010/main" val="3221050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DD Waiver Application</a:t>
            </a:r>
          </a:p>
        </p:txBody>
      </p:sp>
      <p:sp>
        <p:nvSpPr>
          <p:cNvPr id="3" name="Text Placeholder 2"/>
          <p:cNvSpPr>
            <a:spLocks noGrp="1"/>
          </p:cNvSpPr>
          <p:nvPr>
            <p:ph type="body" sz="quarter" idx="13"/>
          </p:nvPr>
        </p:nvSpPr>
        <p:spPr>
          <a:xfrm>
            <a:off x="385763" y="2133600"/>
            <a:ext cx="10134600" cy="4213412"/>
          </a:xfrm>
        </p:spPr>
        <p:txBody>
          <a:bodyPr>
            <a:normAutofit/>
          </a:bodyPr>
          <a:lstStyle/>
          <a:p>
            <a:r>
              <a:rPr lang="en-US" dirty="0"/>
              <a:t>If you have one, ask your brain injury case manager for help applying</a:t>
            </a:r>
          </a:p>
          <a:p>
            <a:r>
              <a:rPr lang="en-US" dirty="0"/>
              <a:t>Contact your local </a:t>
            </a:r>
            <a:r>
              <a:rPr lang="en-US" dirty="0">
                <a:latin typeface="TW Cen MT"/>
                <a:hlinkClick r:id="rId3"/>
              </a:rPr>
              <a:t>Community Services Board (CSB)</a:t>
            </a:r>
            <a:r>
              <a:rPr lang="en-US" dirty="0"/>
              <a:t> and ask for the DD Intake Coordinator</a:t>
            </a:r>
          </a:p>
          <a:p>
            <a:r>
              <a:rPr lang="en-US" dirty="0">
                <a:solidFill>
                  <a:schemeClr val="bg1"/>
                </a:solidFill>
              </a:rPr>
              <a:t>Develop evidence in advance: you’ll be required to provide or obtain a psychological or neuropsychological evaluation</a:t>
            </a:r>
          </a:p>
          <a:p>
            <a:r>
              <a:rPr lang="en-US" dirty="0">
                <a:solidFill>
                  <a:schemeClr val="bg1"/>
                </a:solidFill>
              </a:rPr>
              <a:t>Review the VIDES carefully before you apply </a:t>
            </a:r>
            <a:r>
              <a:rPr lang="en-US" u="sng" dirty="0">
                <a:solidFill>
                  <a:schemeClr val="bg1"/>
                </a:solidFill>
              </a:rPr>
              <a:t>and plan your answers</a:t>
            </a:r>
          </a:p>
        </p:txBody>
      </p:sp>
    </p:spTree>
    <p:extLst>
      <p:ext uri="{BB962C8B-B14F-4D97-AF65-F5344CB8AC3E}">
        <p14:creationId xmlns:p14="http://schemas.microsoft.com/office/powerpoint/2010/main" val="531977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p:txBody>
          <a:bodyPr/>
          <a:lstStyle/>
          <a:p>
            <a:r>
              <a:rPr lang="en-US" dirty="0"/>
              <a:t>Appealing a DD waiver denial</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p:txBody>
          <a:bodyPr>
            <a:normAutofit/>
          </a:bodyPr>
          <a:lstStyle/>
          <a:p>
            <a:r>
              <a:rPr lang="en-US" sz="3600" dirty="0"/>
              <a:t>If denied, you have a right to appeal!</a:t>
            </a:r>
          </a:p>
          <a:p>
            <a:r>
              <a:rPr lang="en-US" sz="3600" dirty="0"/>
              <a:t>Appeal within 30 days of the denial decision.</a:t>
            </a:r>
          </a:p>
          <a:p>
            <a:r>
              <a:rPr lang="en-US" sz="3600" dirty="0"/>
              <a:t>Submit the appeal either:</a:t>
            </a:r>
          </a:p>
          <a:p>
            <a:pPr lvl="1"/>
            <a:r>
              <a:rPr lang="en-US" dirty="0"/>
              <a:t>online via DMAS’s </a:t>
            </a:r>
            <a:r>
              <a:rPr lang="en-US" dirty="0">
                <a:latin typeface="TW Cen MT"/>
                <a:hlinkClick r:id="rId3"/>
              </a:rPr>
              <a:t>appeal portal</a:t>
            </a:r>
            <a:endParaRPr lang="en-US" dirty="0">
              <a:solidFill>
                <a:srgbClr val="FF0000"/>
              </a:solidFill>
              <a:latin typeface="TW Cen MT"/>
            </a:endParaRPr>
          </a:p>
          <a:p>
            <a:pPr lvl="1"/>
            <a:r>
              <a:rPr lang="en-US" dirty="0">
                <a:solidFill>
                  <a:schemeClr val="bg1"/>
                </a:solidFill>
              </a:rPr>
              <a:t>by mail, fax, or in person using DMAS’s </a:t>
            </a:r>
            <a:r>
              <a:rPr lang="en-US" dirty="0">
                <a:ea typeface="+mn-lt"/>
                <a:cs typeface="+mn-lt"/>
                <a:hlinkClick r:id="rId4"/>
              </a:rPr>
              <a:t>client appeal request form</a:t>
            </a:r>
            <a:endParaRPr lang="en-US" dirty="0">
              <a:solidFill>
                <a:srgbClr val="FF0000"/>
              </a:solidFill>
            </a:endParaRPr>
          </a:p>
          <a:p>
            <a:r>
              <a:rPr lang="en-US" sz="3600" dirty="0">
                <a:solidFill>
                  <a:schemeClr val="bg1"/>
                </a:solidFill>
              </a:rPr>
              <a:t>You can re-apply anytime with new evidence.</a:t>
            </a:r>
          </a:p>
        </p:txBody>
      </p:sp>
    </p:spTree>
    <p:extLst>
      <p:ext uri="{BB962C8B-B14F-4D97-AF65-F5344CB8AC3E}">
        <p14:creationId xmlns:p14="http://schemas.microsoft.com/office/powerpoint/2010/main" val="3019998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003" y="471475"/>
            <a:ext cx="9583994" cy="1325563"/>
          </a:xfrm>
        </p:spPr>
        <p:txBody>
          <a:bodyPr/>
          <a:lstStyle/>
          <a:p>
            <a:r>
              <a:rPr lang="en-US" dirty="0"/>
              <a:t>DD Waiver Resources </a:t>
            </a:r>
          </a:p>
        </p:txBody>
      </p:sp>
      <p:sp>
        <p:nvSpPr>
          <p:cNvPr id="6" name="Text Placeholder 5"/>
          <p:cNvSpPr>
            <a:spLocks noGrp="1"/>
          </p:cNvSpPr>
          <p:nvPr>
            <p:ph type="body" sz="quarter" idx="15"/>
          </p:nvPr>
        </p:nvSpPr>
        <p:spPr>
          <a:xfrm>
            <a:off x="591778" y="3418283"/>
            <a:ext cx="3494799" cy="2305460"/>
          </a:xfrm>
        </p:spPr>
        <p:txBody>
          <a:bodyPr anchor="ctr"/>
          <a:lstStyle/>
          <a:p>
            <a:pPr marL="0" indent="0" algn="ctr">
              <a:buNone/>
            </a:pPr>
            <a:r>
              <a:rPr lang="en-US" dirty="0">
                <a:hlinkClick r:id="rId3"/>
              </a:rPr>
              <a:t>My Life, My Community</a:t>
            </a:r>
            <a:endParaRPr lang="en-US" dirty="0"/>
          </a:p>
        </p:txBody>
      </p:sp>
      <p:sp>
        <p:nvSpPr>
          <p:cNvPr id="7" name="Text Placeholder 6"/>
          <p:cNvSpPr>
            <a:spLocks noGrp="1"/>
          </p:cNvSpPr>
          <p:nvPr>
            <p:ph type="body" sz="quarter" idx="16"/>
          </p:nvPr>
        </p:nvSpPr>
        <p:spPr>
          <a:xfrm>
            <a:off x="4255911" y="3429000"/>
            <a:ext cx="3680178" cy="2305460"/>
          </a:xfrm>
        </p:spPr>
        <p:txBody>
          <a:bodyPr anchor="ctr"/>
          <a:lstStyle/>
          <a:p>
            <a:pPr marL="0" indent="0" algn="ctr">
              <a:buNone/>
            </a:pPr>
            <a:r>
              <a:rPr lang="en-US" dirty="0">
                <a:hlinkClick r:id="rId4"/>
              </a:rPr>
              <a:t>The Arc of Virginia</a:t>
            </a:r>
            <a:r>
              <a:rPr lang="en-US" dirty="0"/>
              <a:t> or your </a:t>
            </a:r>
            <a:r>
              <a:rPr lang="en-US" dirty="0">
                <a:hlinkClick r:id="rId5"/>
              </a:rPr>
              <a:t>local chapter of The Arc</a:t>
            </a:r>
            <a:endParaRPr lang="en-US" dirty="0"/>
          </a:p>
        </p:txBody>
      </p:sp>
      <p:sp>
        <p:nvSpPr>
          <p:cNvPr id="8" name="Text Placeholder 7"/>
          <p:cNvSpPr>
            <a:spLocks noGrp="1"/>
          </p:cNvSpPr>
          <p:nvPr>
            <p:ph type="body" sz="quarter" idx="17"/>
          </p:nvPr>
        </p:nvSpPr>
        <p:spPr>
          <a:xfrm>
            <a:off x="8105423" y="3429000"/>
            <a:ext cx="3680178" cy="2294743"/>
          </a:xfrm>
        </p:spPr>
        <p:txBody>
          <a:bodyPr anchor="ctr"/>
          <a:lstStyle/>
          <a:p>
            <a:pPr marL="0" indent="0" algn="ctr">
              <a:buNone/>
            </a:pPr>
            <a:r>
              <a:rPr lang="en-US" dirty="0">
                <a:hlinkClick r:id="rId6"/>
              </a:rPr>
              <a:t>disAbility Law Center of Virginia (dLCV)</a:t>
            </a:r>
            <a:endParaRPr lang="en-US" dirty="0"/>
          </a:p>
        </p:txBody>
      </p:sp>
    </p:spTree>
    <p:extLst>
      <p:ext uri="{BB962C8B-B14F-4D97-AF65-F5344CB8AC3E}">
        <p14:creationId xmlns:p14="http://schemas.microsoft.com/office/powerpoint/2010/main" val="56187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1F9A49-1C1F-4F39-B30E-32F0F80C76E7}"/>
              </a:ext>
            </a:extLst>
          </p:cNvPr>
          <p:cNvSpPr>
            <a:spLocks noGrp="1"/>
          </p:cNvSpPr>
          <p:nvPr>
            <p:ph type="title"/>
          </p:nvPr>
        </p:nvSpPr>
        <p:spPr/>
        <p:txBody>
          <a:bodyPr/>
          <a:lstStyle/>
          <a:p>
            <a:r>
              <a:rPr lang="en-US" dirty="0"/>
              <a:t>CCC Plus Medicaid Waiver</a:t>
            </a:r>
          </a:p>
        </p:txBody>
      </p:sp>
    </p:spTree>
    <p:extLst>
      <p:ext uri="{BB962C8B-B14F-4D97-AF65-F5344CB8AC3E}">
        <p14:creationId xmlns:p14="http://schemas.microsoft.com/office/powerpoint/2010/main" val="378067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p:txBody>
          <a:bodyPr/>
          <a:lstStyle/>
          <a:p>
            <a:r>
              <a:rPr lang="en-US" dirty="0"/>
              <a:t>What are you about to learn? </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2" y="2133601"/>
            <a:ext cx="10711215" cy="4223656"/>
          </a:xfrm>
        </p:spPr>
        <p:txBody>
          <a:bodyPr>
            <a:normAutofit/>
          </a:bodyPr>
          <a:lstStyle/>
          <a:p>
            <a:r>
              <a:rPr lang="en-US" dirty="0"/>
              <a:t>Virginia’s Medicaid waivers: what are they and how can they help a person with a brain injury (BI) live in their home or another community setting</a:t>
            </a:r>
          </a:p>
          <a:p>
            <a:r>
              <a:rPr lang="en-US" dirty="0"/>
              <a:t>Specific services offered by each waiver &amp; related criteria</a:t>
            </a:r>
          </a:p>
          <a:p>
            <a:r>
              <a:rPr lang="en-US" dirty="0"/>
              <a:t>How to apply for and answer waiver screening questions to ensure approval</a:t>
            </a:r>
          </a:p>
          <a:p>
            <a:r>
              <a:rPr lang="en-US" dirty="0"/>
              <a:t>How to document a brain injury and appeal a denial if necessary</a:t>
            </a:r>
          </a:p>
          <a:p>
            <a:r>
              <a:rPr lang="en-US" dirty="0"/>
              <a:t>Resources to help you, your loved one, or your client apply</a:t>
            </a:r>
          </a:p>
        </p:txBody>
      </p:sp>
    </p:spTree>
    <p:extLst>
      <p:ext uri="{BB962C8B-B14F-4D97-AF65-F5344CB8AC3E}">
        <p14:creationId xmlns:p14="http://schemas.microsoft.com/office/powerpoint/2010/main" val="2726973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 Plus Waiver Facts</a:t>
            </a:r>
          </a:p>
        </p:txBody>
      </p:sp>
      <p:sp>
        <p:nvSpPr>
          <p:cNvPr id="3" name="Text Placeholder 2"/>
          <p:cNvSpPr>
            <a:spLocks noGrp="1"/>
          </p:cNvSpPr>
          <p:nvPr>
            <p:ph type="body" sz="quarter" idx="13"/>
          </p:nvPr>
        </p:nvSpPr>
        <p:spPr>
          <a:xfrm>
            <a:off x="520233" y="1945341"/>
            <a:ext cx="10134600" cy="4679577"/>
          </a:xfrm>
        </p:spPr>
        <p:txBody>
          <a:bodyPr>
            <a:noAutofit/>
          </a:bodyPr>
          <a:lstStyle/>
          <a:p>
            <a:r>
              <a:rPr lang="en-US" dirty="0"/>
              <a:t>This waiver has no waiting list!</a:t>
            </a:r>
          </a:p>
          <a:p>
            <a:r>
              <a:rPr lang="en-US" dirty="0"/>
              <a:t>Offers a home and community-based alternative to care in a nursing facility.</a:t>
            </a:r>
          </a:p>
          <a:p>
            <a:r>
              <a:rPr lang="en-US" dirty="0"/>
              <a:t>Serves children &amp; adults across the lifespan as long as they continue to meet eligibility.</a:t>
            </a:r>
          </a:p>
          <a:p>
            <a:r>
              <a:rPr lang="en-US" dirty="0"/>
              <a:t>You must meet criteria: financial, functional, medical/nursing needs, and risk of nursing home placement.</a:t>
            </a:r>
          </a:p>
          <a:p>
            <a:r>
              <a:rPr lang="en-US" dirty="0"/>
              <a:t>Waiver services are reviewed, approved, and coordinated by a </a:t>
            </a:r>
            <a:r>
              <a:rPr lang="en-US" dirty="0">
                <a:ea typeface="+mn-lt"/>
                <a:cs typeface="+mn-lt"/>
                <a:hlinkClick r:id="rId3"/>
              </a:rPr>
              <a:t>Managed Care Organization (MCO)</a:t>
            </a:r>
            <a:r>
              <a:rPr lang="en-US" dirty="0">
                <a:ea typeface="+mn-lt"/>
                <a:cs typeface="+mn-lt"/>
              </a:rPr>
              <a:t>.</a:t>
            </a:r>
          </a:p>
        </p:txBody>
      </p:sp>
    </p:spTree>
    <p:extLst>
      <p:ext uri="{BB962C8B-B14F-4D97-AF65-F5344CB8AC3E}">
        <p14:creationId xmlns:p14="http://schemas.microsoft.com/office/powerpoint/2010/main" val="2070749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CCC Plus waiver services</a:t>
            </a:r>
          </a:p>
        </p:txBody>
      </p:sp>
      <p:graphicFrame>
        <p:nvGraphicFramePr>
          <p:cNvPr id="4" name="Content Placeholder 2">
            <a:extLst>
              <a:ext uri="{FF2B5EF4-FFF2-40B4-BE49-F238E27FC236}">
                <a16:creationId xmlns:a16="http://schemas.microsoft.com/office/drawing/2014/main" id="{A80E0C8F-A3C0-4595-AD58-A57983F6448B}"/>
              </a:ext>
            </a:extLst>
          </p:cNvPr>
          <p:cNvGraphicFramePr>
            <a:graphicFrameLocks/>
          </p:cNvGraphicFramePr>
          <p:nvPr>
            <p:extLst>
              <p:ext uri="{D42A27DB-BD31-4B8C-83A1-F6EECF244321}">
                <p14:modId xmlns:p14="http://schemas.microsoft.com/office/powerpoint/2010/main" val="3566931003"/>
              </p:ext>
            </p:extLst>
          </p:nvPr>
        </p:nvGraphicFramePr>
        <p:xfrm>
          <a:off x="520232" y="1649185"/>
          <a:ext cx="10134600" cy="4616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241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93" y="545748"/>
            <a:ext cx="10134600" cy="1325563"/>
          </a:xfrm>
        </p:spPr>
        <p:txBody>
          <a:bodyPr>
            <a:normAutofit/>
          </a:bodyPr>
          <a:lstStyle/>
          <a:p>
            <a:r>
              <a:rPr lang="en-US" sz="3600" dirty="0">
                <a:latin typeface="Tw Cen MT Condensed" panose="020B0606020104020203"/>
              </a:rPr>
              <a:t>All of Virginia's Medicaid waivers include "transition services"  </a:t>
            </a:r>
            <a:br>
              <a:rPr lang="en-US" sz="3600" dirty="0">
                <a:latin typeface="Tw Cen MT Condensed" panose="020B0606020104020203"/>
              </a:rPr>
            </a:br>
            <a:endParaRPr lang="en-US" sz="3600" dirty="0"/>
          </a:p>
        </p:txBody>
      </p:sp>
      <p:graphicFrame>
        <p:nvGraphicFramePr>
          <p:cNvPr id="5" name="Content Placeholder 2">
            <a:extLst>
              <a:ext uri="{FF2B5EF4-FFF2-40B4-BE49-F238E27FC236}">
                <a16:creationId xmlns:a16="http://schemas.microsoft.com/office/drawing/2014/main" id="{C2D7D532-8239-47F4-9CC4-81E5E4FF182C}"/>
              </a:ext>
            </a:extLst>
          </p:cNvPr>
          <p:cNvGraphicFramePr>
            <a:graphicFrameLocks/>
          </p:cNvGraphicFramePr>
          <p:nvPr>
            <p:extLst>
              <p:ext uri="{D42A27DB-BD31-4B8C-83A1-F6EECF244321}">
                <p14:modId xmlns:p14="http://schemas.microsoft.com/office/powerpoint/2010/main" val="2314698865"/>
              </p:ext>
            </p:extLst>
          </p:nvPr>
        </p:nvGraphicFramePr>
        <p:xfrm>
          <a:off x="452009" y="2212363"/>
          <a:ext cx="10250768" cy="4099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89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p:txBody>
          <a:bodyPr/>
          <a:lstStyle/>
          <a:p>
            <a:r>
              <a:rPr lang="en-US" dirty="0"/>
              <a:t>CCC Plus Waiver Screening Tool</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3" y="2133600"/>
            <a:ext cx="6596062" cy="4476749"/>
          </a:xfrm>
        </p:spPr>
        <p:txBody>
          <a:bodyPr>
            <a:normAutofit fontScale="92500"/>
          </a:bodyPr>
          <a:lstStyle/>
          <a:p>
            <a:r>
              <a:rPr lang="en-US" dirty="0"/>
              <a:t>Applicants are screened to see if they meet nursing facility level of care via the </a:t>
            </a:r>
            <a:r>
              <a:rPr lang="en-US" dirty="0">
                <a:hlinkClick r:id="rId3"/>
              </a:rPr>
              <a:t>Uniform Assessment Instrument (UAI)</a:t>
            </a:r>
            <a:r>
              <a:rPr lang="en-US" dirty="0"/>
              <a:t>*</a:t>
            </a:r>
            <a:endParaRPr lang="en-US" dirty="0">
              <a:solidFill>
                <a:srgbClr val="FF0000"/>
              </a:solidFill>
            </a:endParaRPr>
          </a:p>
          <a:p>
            <a:r>
              <a:rPr lang="en-US" dirty="0">
                <a:solidFill>
                  <a:schemeClr val="bg1"/>
                </a:solidFill>
              </a:rPr>
              <a:t>Hospitalized individuals with severe brain injury may have a UAI automatically completed around the time of discharge by the hospital social worker</a:t>
            </a:r>
          </a:p>
          <a:p>
            <a:r>
              <a:rPr lang="en-US" dirty="0">
                <a:solidFill>
                  <a:schemeClr val="bg1"/>
                </a:solidFill>
              </a:rPr>
              <a:t>Before applying, you and a case manager can SELF ASSESS by using Mom’s in Motion DIY tool </a:t>
            </a:r>
            <a:r>
              <a:rPr lang="en-US" dirty="0">
                <a:hlinkClick r:id="rId4"/>
              </a:rPr>
              <a:t>CCC Plus Self Eligibility Tool</a:t>
            </a:r>
          </a:p>
        </p:txBody>
      </p:sp>
      <p:pic>
        <p:nvPicPr>
          <p:cNvPr id="2" name="Picture 1">
            <a:extLst>
              <a:ext uri="{FF2B5EF4-FFF2-40B4-BE49-F238E27FC236}">
                <a16:creationId xmlns:a16="http://schemas.microsoft.com/office/drawing/2014/main" id="{072FBDF8-1B02-4E47-AAAF-AA1D9251D97C}"/>
              </a:ext>
            </a:extLst>
          </p:cNvPr>
          <p:cNvPicPr>
            <a:picLocks noChangeAspect="1"/>
          </p:cNvPicPr>
          <p:nvPr/>
        </p:nvPicPr>
        <p:blipFill>
          <a:blip r:embed="rId5"/>
          <a:stretch>
            <a:fillRect/>
          </a:stretch>
        </p:blipFill>
        <p:spPr>
          <a:xfrm>
            <a:off x="6772275" y="2040874"/>
            <a:ext cx="5133975" cy="4662199"/>
          </a:xfrm>
          <a:prstGeom prst="rect">
            <a:avLst/>
          </a:prstGeom>
        </p:spPr>
      </p:pic>
    </p:spTree>
    <p:extLst>
      <p:ext uri="{BB962C8B-B14F-4D97-AF65-F5344CB8AC3E}">
        <p14:creationId xmlns:p14="http://schemas.microsoft.com/office/powerpoint/2010/main" val="1435094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675"/>
            <a:ext cx="10793362" cy="1325563"/>
          </a:xfrm>
        </p:spPr>
        <p:txBody>
          <a:bodyPr/>
          <a:lstStyle/>
          <a:p>
            <a:r>
              <a:rPr lang="en-US" dirty="0"/>
              <a:t>Brain Injury TIPS for CCC Plus Waivers</a:t>
            </a:r>
          </a:p>
        </p:txBody>
      </p:sp>
      <p:sp>
        <p:nvSpPr>
          <p:cNvPr id="3" name="Content Placeholder 2"/>
          <p:cNvSpPr>
            <a:spLocks noGrp="1"/>
          </p:cNvSpPr>
          <p:nvPr>
            <p:ph sz="half" idx="1"/>
          </p:nvPr>
        </p:nvSpPr>
        <p:spPr>
          <a:xfrm>
            <a:off x="1041158" y="2274885"/>
            <a:ext cx="2101645" cy="2018788"/>
          </a:xfrm>
        </p:spPr>
        <p:txBody>
          <a:bodyPr/>
          <a:lstStyle/>
          <a:p>
            <a:r>
              <a:rPr lang="en-US" dirty="0">
                <a:solidFill>
                  <a:srgbClr val="FF0000"/>
                </a:solidFill>
              </a:rPr>
              <a:t>TIP 1</a:t>
            </a:r>
          </a:p>
        </p:txBody>
      </p:sp>
      <p:sp>
        <p:nvSpPr>
          <p:cNvPr id="4" name="Content Placeholder 3"/>
          <p:cNvSpPr>
            <a:spLocks noGrp="1"/>
          </p:cNvSpPr>
          <p:nvPr>
            <p:ph sz="half" idx="13"/>
          </p:nvPr>
        </p:nvSpPr>
        <p:spPr>
          <a:xfrm>
            <a:off x="5045177" y="2289939"/>
            <a:ext cx="2101645" cy="2018788"/>
          </a:xfrm>
        </p:spPr>
        <p:txBody>
          <a:bodyPr/>
          <a:lstStyle/>
          <a:p>
            <a:pPr marL="0" indent="0">
              <a:buNone/>
            </a:pPr>
            <a:r>
              <a:rPr lang="en-US" dirty="0"/>
              <a:t>   </a:t>
            </a:r>
            <a:r>
              <a:rPr lang="en-US" dirty="0">
                <a:solidFill>
                  <a:srgbClr val="FF0000"/>
                </a:solidFill>
              </a:rPr>
              <a:t>TIP 2</a:t>
            </a:r>
          </a:p>
        </p:txBody>
      </p:sp>
      <p:sp>
        <p:nvSpPr>
          <p:cNvPr id="5" name="Content Placeholder 4"/>
          <p:cNvSpPr>
            <a:spLocks noGrp="1"/>
          </p:cNvSpPr>
          <p:nvPr>
            <p:ph sz="half" idx="14"/>
          </p:nvPr>
        </p:nvSpPr>
        <p:spPr>
          <a:xfrm>
            <a:off x="9404316" y="2276590"/>
            <a:ext cx="2101645" cy="2018788"/>
          </a:xfrm>
        </p:spPr>
        <p:txBody>
          <a:bodyPr/>
          <a:lstStyle/>
          <a:p>
            <a:r>
              <a:rPr lang="en-US" dirty="0">
                <a:solidFill>
                  <a:srgbClr val="FF0000"/>
                </a:solidFill>
              </a:rPr>
              <a:t>TIP 3</a:t>
            </a:r>
          </a:p>
        </p:txBody>
      </p:sp>
      <p:sp>
        <p:nvSpPr>
          <p:cNvPr id="6" name="Text Placeholder 5"/>
          <p:cNvSpPr>
            <a:spLocks noGrp="1"/>
          </p:cNvSpPr>
          <p:nvPr>
            <p:ph type="body" sz="quarter" idx="15"/>
          </p:nvPr>
        </p:nvSpPr>
        <p:spPr>
          <a:xfrm>
            <a:off x="357031" y="3155577"/>
            <a:ext cx="3345726" cy="3567952"/>
          </a:xfrm>
        </p:spPr>
        <p:txBody>
          <a:bodyPr anchor="ctr">
            <a:normAutofit fontScale="77500" lnSpcReduction="20000"/>
          </a:bodyPr>
          <a:lstStyle/>
          <a:p>
            <a:pPr marL="0" lvl="0" indent="0">
              <a:lnSpc>
                <a:spcPct val="120000"/>
              </a:lnSpc>
              <a:buNone/>
            </a:pPr>
            <a:r>
              <a:rPr lang="en-US" sz="2600" dirty="0">
                <a:solidFill>
                  <a:srgbClr val="FFFFFF"/>
                </a:solidFill>
              </a:rPr>
              <a:t>Before screening, use  the </a:t>
            </a:r>
            <a:r>
              <a:rPr lang="en-US" sz="2600" dirty="0">
                <a:solidFill>
                  <a:schemeClr val="bg1"/>
                </a:solidFill>
              </a:rPr>
              <a:t>Brain Injury </a:t>
            </a:r>
            <a:r>
              <a:rPr lang="en-US" sz="2600" b="1" dirty="0">
                <a:solidFill>
                  <a:srgbClr val="FFFFFF"/>
                </a:solidFill>
                <a:hlinkClick r:id="rId3">
                  <a:extLst>
                    <a:ext uri="{A12FA001-AC4F-418D-AE19-62706E023703}">
                      <ahyp:hlinkClr xmlns:ahyp="http://schemas.microsoft.com/office/drawing/2018/hyperlinkcolor" val="tx"/>
                    </a:ext>
                  </a:extLst>
                </a:hlinkClick>
              </a:rPr>
              <a:t>CHECKLIST</a:t>
            </a:r>
            <a:r>
              <a:rPr lang="en-US" sz="2600" b="1" dirty="0">
                <a:solidFill>
                  <a:srgbClr val="FFFFFF"/>
                </a:solidFill>
              </a:rPr>
              <a:t> </a:t>
            </a:r>
            <a:r>
              <a:rPr lang="en-US" sz="2600" dirty="0">
                <a:solidFill>
                  <a:schemeClr val="bg1"/>
                </a:solidFill>
              </a:rPr>
              <a:t>to pre-assess deficits across 4 domains: </a:t>
            </a:r>
            <a:endParaRPr lang="en-US" sz="2600" b="1" dirty="0">
              <a:solidFill>
                <a:srgbClr val="FF0000"/>
              </a:solidFill>
              <a:latin typeface="Tw Cen MT Condensed" panose="020B0606020104020203"/>
              <a:hlinkClick r:id="rId3"/>
            </a:endParaRPr>
          </a:p>
          <a:p>
            <a:pPr lvl="0">
              <a:lnSpc>
                <a:spcPct val="120000"/>
              </a:lnSpc>
            </a:pPr>
            <a:r>
              <a:rPr lang="en-US" sz="2600" dirty="0">
                <a:solidFill>
                  <a:srgbClr val="FFFFFF"/>
                </a:solidFill>
              </a:rPr>
              <a:t>Cognitive/communication</a:t>
            </a:r>
          </a:p>
          <a:p>
            <a:pPr lvl="0">
              <a:lnSpc>
                <a:spcPct val="120000"/>
              </a:lnSpc>
            </a:pPr>
            <a:r>
              <a:rPr lang="en-US" sz="2600" dirty="0">
                <a:solidFill>
                  <a:srgbClr val="FFFFFF"/>
                </a:solidFill>
              </a:rPr>
              <a:t>Physical</a:t>
            </a:r>
          </a:p>
          <a:p>
            <a:pPr lvl="0">
              <a:lnSpc>
                <a:spcPct val="120000"/>
              </a:lnSpc>
            </a:pPr>
            <a:r>
              <a:rPr lang="en-US" sz="2600" dirty="0">
                <a:solidFill>
                  <a:srgbClr val="FFFFFF"/>
                </a:solidFill>
              </a:rPr>
              <a:t>Psychological</a:t>
            </a:r>
          </a:p>
          <a:p>
            <a:pPr lvl="0">
              <a:lnSpc>
                <a:spcPct val="120000"/>
              </a:lnSpc>
            </a:pPr>
            <a:r>
              <a:rPr lang="en-US" sz="2600" dirty="0">
                <a:solidFill>
                  <a:srgbClr val="FFFFFF"/>
                </a:solidFill>
              </a:rPr>
              <a:t>Independent living</a:t>
            </a:r>
          </a:p>
        </p:txBody>
      </p:sp>
      <p:sp>
        <p:nvSpPr>
          <p:cNvPr id="7" name="Text Placeholder 6"/>
          <p:cNvSpPr>
            <a:spLocks noGrp="1"/>
          </p:cNvSpPr>
          <p:nvPr>
            <p:ph type="body" sz="quarter" idx="16"/>
          </p:nvPr>
        </p:nvSpPr>
        <p:spPr>
          <a:xfrm>
            <a:off x="4665069" y="3155577"/>
            <a:ext cx="3135553" cy="3567952"/>
          </a:xfrm>
        </p:spPr>
        <p:txBody>
          <a:bodyPr>
            <a:normAutofit lnSpcReduction="10000"/>
          </a:bodyPr>
          <a:lstStyle/>
          <a:p>
            <a:pPr marL="0" indent="0">
              <a:lnSpc>
                <a:spcPct val="100000"/>
              </a:lnSpc>
              <a:buNone/>
            </a:pPr>
            <a:r>
              <a:rPr lang="en-US" sz="2200" dirty="0"/>
              <a:t>Ensure all functional limitations and care needs are well documented in the medical and psychological record.</a:t>
            </a:r>
          </a:p>
          <a:p>
            <a:pPr marL="0" indent="0">
              <a:lnSpc>
                <a:spcPct val="100000"/>
              </a:lnSpc>
              <a:buNone/>
            </a:pPr>
            <a:r>
              <a:rPr lang="en-US" sz="2200" dirty="0"/>
              <a:t>Be sure to accurately report these limitations to your doctors, psychologists, and therapists! </a:t>
            </a:r>
          </a:p>
          <a:p>
            <a:pPr marL="0" indent="0">
              <a:buNone/>
            </a:pPr>
            <a:endParaRPr lang="en-US" sz="1600" dirty="0"/>
          </a:p>
          <a:p>
            <a:pPr marL="0" indent="0">
              <a:buNone/>
            </a:pPr>
            <a:endParaRPr lang="en-US" dirty="0"/>
          </a:p>
        </p:txBody>
      </p:sp>
      <p:sp>
        <p:nvSpPr>
          <p:cNvPr id="8" name="Text Placeholder 7"/>
          <p:cNvSpPr>
            <a:spLocks noGrp="1"/>
          </p:cNvSpPr>
          <p:nvPr>
            <p:ph type="body" sz="quarter" idx="17"/>
          </p:nvPr>
        </p:nvSpPr>
        <p:spPr>
          <a:xfrm>
            <a:off x="9075311" y="3155577"/>
            <a:ext cx="2759656" cy="3567952"/>
          </a:xfrm>
        </p:spPr>
        <p:txBody>
          <a:bodyPr anchor="ctr">
            <a:normAutofit/>
          </a:bodyPr>
          <a:lstStyle/>
          <a:p>
            <a:pPr marL="0" indent="0">
              <a:lnSpc>
                <a:spcPct val="100000"/>
              </a:lnSpc>
              <a:buNone/>
            </a:pPr>
            <a:r>
              <a:rPr lang="en-US" sz="2000" dirty="0"/>
              <a:t>During screening, make sure questions are answered using your “worst day” of the week. This is not the time to discuss your progress.</a:t>
            </a:r>
          </a:p>
        </p:txBody>
      </p:sp>
    </p:spTree>
    <p:extLst>
      <p:ext uri="{BB962C8B-B14F-4D97-AF65-F5344CB8AC3E}">
        <p14:creationId xmlns:p14="http://schemas.microsoft.com/office/powerpoint/2010/main" val="944851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a:xfrm>
            <a:off x="385915" y="365125"/>
            <a:ext cx="11364125" cy="1325563"/>
          </a:xfrm>
        </p:spPr>
        <p:txBody>
          <a:bodyPr>
            <a:normAutofit/>
          </a:bodyPr>
          <a:lstStyle/>
          <a:p>
            <a:r>
              <a:rPr lang="en-US" sz="3200" dirty="0"/>
              <a:t>CCC Plus waiver applications</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5" y="2133601"/>
            <a:ext cx="10033880" cy="4471480"/>
          </a:xfrm>
        </p:spPr>
        <p:txBody>
          <a:bodyPr>
            <a:normAutofit fontScale="92500"/>
          </a:bodyPr>
          <a:lstStyle/>
          <a:p>
            <a:pPr marL="470535" lvl="1" indent="-342900"/>
            <a:r>
              <a:rPr lang="en-US" sz="2800" dirty="0">
                <a:latin typeface="TW Cen MT"/>
              </a:rPr>
              <a:t>To apply, either: </a:t>
            </a:r>
            <a:endParaRPr lang="en-US" sz="2800" dirty="0">
              <a:latin typeface="Tw Cen MT" panose="020B0602020104020603"/>
              <a:ea typeface="+mn-lt"/>
              <a:cs typeface="+mn-lt"/>
            </a:endParaRPr>
          </a:p>
          <a:p>
            <a:pPr marL="800100" lvl="3" indent="-342900"/>
            <a:r>
              <a:rPr lang="en-US" sz="2800" dirty="0">
                <a:latin typeface="TW Cen MT"/>
              </a:rPr>
              <a:t>contact your CCC Plus care coordinator (if you are already receiving healthcare coverage through a CCC Plus managed care plan) and ask them to initiate the waiver screening and enrollment process</a:t>
            </a:r>
          </a:p>
          <a:p>
            <a:pPr marL="800100" lvl="3" indent="-342900"/>
            <a:r>
              <a:rPr lang="en-US" sz="2800" dirty="0">
                <a:latin typeface="TW Cen MT"/>
              </a:rPr>
              <a:t>contact the appropriate </a:t>
            </a:r>
            <a:r>
              <a:rPr lang="en-US" sz="2800" dirty="0">
                <a:latin typeface="TW Cen MT"/>
                <a:hlinkClick r:id="rId3"/>
              </a:rPr>
              <a:t>local Department of Social Services (DSS) </a:t>
            </a:r>
            <a:r>
              <a:rPr lang="en-US" sz="2800" dirty="0">
                <a:latin typeface="TW Cen MT"/>
              </a:rPr>
              <a:t>to request a CCC Plus/long term care screening (if you are not already receiving healthcare coverage through a CCC Plus managed care plan) </a:t>
            </a:r>
          </a:p>
          <a:p>
            <a:pPr marL="470535" lvl="1" indent="-342900"/>
            <a:r>
              <a:rPr lang="en-US" sz="2800" dirty="0">
                <a:latin typeface="TW Cen MT"/>
              </a:rPr>
              <a:t>Individuals </a:t>
            </a:r>
            <a:r>
              <a:rPr lang="en-US" sz="2800" b="1" dirty="0">
                <a:latin typeface="TW Cen MT"/>
              </a:rPr>
              <a:t>cannot be denied</a:t>
            </a:r>
            <a:r>
              <a:rPr lang="en-US" sz="2800" dirty="0">
                <a:latin typeface="TW Cen MT"/>
              </a:rPr>
              <a:t> a CCC Plus/long term care screening</a:t>
            </a:r>
            <a:endParaRPr lang="en-US" sz="2800" dirty="0">
              <a:latin typeface="TW Cen MT"/>
              <a:ea typeface="+mn-lt"/>
              <a:cs typeface="+mn-lt"/>
            </a:endParaRPr>
          </a:p>
          <a:p>
            <a:pPr marL="710565" lvl="2" indent="-342900"/>
            <a:r>
              <a:rPr lang="en-US" sz="2800" dirty="0">
                <a:latin typeface="TW Cen MT"/>
              </a:rPr>
              <a:t>if you are denied a screening, you should request and obtain a written denial letter</a:t>
            </a:r>
          </a:p>
        </p:txBody>
      </p:sp>
    </p:spTree>
    <p:extLst>
      <p:ext uri="{BB962C8B-B14F-4D97-AF65-F5344CB8AC3E}">
        <p14:creationId xmlns:p14="http://schemas.microsoft.com/office/powerpoint/2010/main" val="149838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a:xfrm>
            <a:off x="385915" y="365125"/>
            <a:ext cx="11364125" cy="1325563"/>
          </a:xfrm>
        </p:spPr>
        <p:txBody>
          <a:bodyPr>
            <a:normAutofit/>
          </a:bodyPr>
          <a:lstStyle/>
          <a:p>
            <a:r>
              <a:rPr lang="en-US" sz="3200" dirty="0"/>
              <a:t>Appealing a CCC Plus waiver denial</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4" y="2133601"/>
            <a:ext cx="10496725" cy="4471480"/>
          </a:xfrm>
        </p:spPr>
        <p:txBody>
          <a:bodyPr>
            <a:normAutofit lnSpcReduction="10000"/>
          </a:bodyPr>
          <a:lstStyle/>
          <a:p>
            <a:r>
              <a:rPr lang="en-US" dirty="0">
                <a:latin typeface="TW Cen MT"/>
              </a:rPr>
              <a:t>If you apply for a CCC Plus waiver and are denied, you have the right to file an appeal</a:t>
            </a:r>
          </a:p>
          <a:p>
            <a:r>
              <a:rPr lang="en-US" dirty="0">
                <a:latin typeface="TW Cen MT"/>
              </a:rPr>
              <a:t>Appeals should be submitted to the state Medicaid agency, or DMAS, within 30 days of the adverse decision or action</a:t>
            </a:r>
          </a:p>
          <a:p>
            <a:r>
              <a:rPr lang="en-US" dirty="0">
                <a:latin typeface="TW Cen MT"/>
              </a:rPr>
              <a:t>Appeals can be submitted either: </a:t>
            </a:r>
          </a:p>
          <a:p>
            <a:pPr marL="561975" lvl="2" indent="-342900"/>
            <a:r>
              <a:rPr lang="en-US" sz="2800" dirty="0">
                <a:latin typeface="TW Cen MT"/>
              </a:rPr>
              <a:t>online via DMAS's </a:t>
            </a:r>
            <a:r>
              <a:rPr lang="en-US" sz="2800" dirty="0">
                <a:latin typeface="TW Cen MT"/>
                <a:hlinkClick r:id="rId3"/>
              </a:rPr>
              <a:t>appeal portal</a:t>
            </a:r>
            <a:endParaRPr lang="en-US" sz="2800" dirty="0">
              <a:latin typeface="TW Cen MT"/>
              <a:ea typeface="+mn-lt"/>
              <a:cs typeface="+mn-lt"/>
            </a:endParaRPr>
          </a:p>
          <a:p>
            <a:pPr marL="561975" lvl="2" indent="-342900"/>
            <a:r>
              <a:rPr lang="en-US" sz="2800" dirty="0">
                <a:latin typeface="Tw Cen MT" panose="020B0602020104020603" pitchFamily="34" charset="0"/>
              </a:rPr>
              <a:t>by mail, fax, or in person delivery using DMAS's </a:t>
            </a:r>
            <a:r>
              <a:rPr lang="en-US" sz="2800" dirty="0">
                <a:latin typeface="Tw Cen MT" panose="020B0602020104020603" pitchFamily="34" charset="0"/>
                <a:hlinkClick r:id="rId4"/>
              </a:rPr>
              <a:t>client appeal request form</a:t>
            </a:r>
            <a:endParaRPr lang="en-US" sz="2800" dirty="0">
              <a:latin typeface="Tw Cen MT" panose="020B0602020104020603" pitchFamily="34" charset="0"/>
            </a:endParaRPr>
          </a:p>
          <a:p>
            <a:r>
              <a:rPr lang="en-US" dirty="0">
                <a:latin typeface="TW Cen MT"/>
              </a:rPr>
              <a:t>If you decide not to appeal, or you miss the appeal window, you can re-apply for a CCC Plus waiver at any time with new or enhanced evidence</a:t>
            </a:r>
          </a:p>
        </p:txBody>
      </p:sp>
    </p:spTree>
    <p:extLst>
      <p:ext uri="{BB962C8B-B14F-4D97-AF65-F5344CB8AC3E}">
        <p14:creationId xmlns:p14="http://schemas.microsoft.com/office/powerpoint/2010/main" val="1568279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250" y="605758"/>
            <a:ext cx="10345127" cy="1147482"/>
          </a:xfrm>
        </p:spPr>
        <p:txBody>
          <a:bodyPr>
            <a:normAutofit fontScale="90000"/>
          </a:bodyPr>
          <a:lstStyle/>
          <a:p>
            <a:br>
              <a:rPr lang="en-US" sz="3600" dirty="0"/>
            </a:br>
            <a:br>
              <a:rPr lang="en-US" sz="3600" dirty="0"/>
            </a:br>
            <a:r>
              <a:rPr lang="en-US" sz="3600" b="1" dirty="0"/>
              <a:t>CCC Plus Resources</a:t>
            </a:r>
            <a:br>
              <a:rPr lang="en-US" sz="3600" dirty="0"/>
            </a:br>
            <a:endParaRPr lang="en-US" sz="2800" dirty="0"/>
          </a:p>
        </p:txBody>
      </p:sp>
      <p:sp>
        <p:nvSpPr>
          <p:cNvPr id="6" name="Text Placeholder 5"/>
          <p:cNvSpPr>
            <a:spLocks noGrp="1"/>
          </p:cNvSpPr>
          <p:nvPr>
            <p:ph type="body" sz="quarter" idx="15"/>
          </p:nvPr>
        </p:nvSpPr>
        <p:spPr/>
        <p:txBody>
          <a:bodyPr anchor="ctr">
            <a:normAutofit/>
          </a:bodyPr>
          <a:lstStyle/>
          <a:p>
            <a:pPr marL="0" indent="0" algn="ctr">
              <a:buNone/>
            </a:pPr>
            <a:r>
              <a:rPr lang="en-US" sz="2400" dirty="0">
                <a:latin typeface="TW Cen MT"/>
                <a:hlinkClick r:id="rId3"/>
              </a:rPr>
              <a:t>CCC Plus Advocates, VA Office of the State Long-Term Care Ombudsman</a:t>
            </a:r>
            <a:r>
              <a:rPr lang="en-US" sz="2400" dirty="0">
                <a:latin typeface="TW Cen MT"/>
              </a:rPr>
              <a:t> </a:t>
            </a:r>
          </a:p>
          <a:p>
            <a:pPr marL="0" indent="0" algn="ctr">
              <a:buNone/>
            </a:pPr>
            <a:r>
              <a:rPr lang="en-US" sz="2400" dirty="0">
                <a:latin typeface="TW Cen MT"/>
              </a:rPr>
              <a:t>800-552-5019</a:t>
            </a:r>
          </a:p>
        </p:txBody>
      </p:sp>
      <p:sp>
        <p:nvSpPr>
          <p:cNvPr id="7" name="Text Placeholder 6"/>
          <p:cNvSpPr>
            <a:spLocks noGrp="1"/>
          </p:cNvSpPr>
          <p:nvPr>
            <p:ph type="body" sz="quarter" idx="16"/>
          </p:nvPr>
        </p:nvSpPr>
        <p:spPr/>
        <p:txBody>
          <a:bodyPr anchor="ctr">
            <a:normAutofit/>
          </a:bodyPr>
          <a:lstStyle/>
          <a:p>
            <a:pPr marL="0" indent="0" algn="ctr">
              <a:buNone/>
            </a:pPr>
            <a:r>
              <a:rPr lang="en-US" sz="2400" dirty="0">
                <a:latin typeface="TW Cen MT"/>
                <a:hlinkClick r:id="rId4"/>
              </a:rPr>
              <a:t>Moms in Motion's Family Resource Specialists</a:t>
            </a:r>
            <a:r>
              <a:rPr lang="en-US" sz="2400" dirty="0">
                <a:latin typeface="TW Cen MT"/>
              </a:rPr>
              <a:t>  </a:t>
            </a:r>
          </a:p>
          <a:p>
            <a:pPr marL="0" indent="0" algn="ctr">
              <a:buNone/>
            </a:pPr>
            <a:r>
              <a:rPr lang="en-US" sz="2400" dirty="0">
                <a:latin typeface="TW Cen MT"/>
              </a:rPr>
              <a:t>800-417-0908 (select option 2 for waiver coaching)</a:t>
            </a:r>
          </a:p>
        </p:txBody>
      </p:sp>
      <p:sp>
        <p:nvSpPr>
          <p:cNvPr id="8" name="Text Placeholder 7"/>
          <p:cNvSpPr>
            <a:spLocks noGrp="1"/>
          </p:cNvSpPr>
          <p:nvPr>
            <p:ph type="body" sz="quarter" idx="17"/>
          </p:nvPr>
        </p:nvSpPr>
        <p:spPr/>
        <p:txBody>
          <a:bodyPr anchor="ctr"/>
          <a:lstStyle/>
          <a:p>
            <a:pPr marL="0" indent="0" algn="ctr">
              <a:buNone/>
            </a:pPr>
            <a:r>
              <a:rPr lang="en-US" sz="2400" dirty="0">
                <a:latin typeface="TW Cen MT"/>
                <a:hlinkClick r:id="rId5"/>
              </a:rPr>
              <a:t>disAbility Law Center of Virginia (dLCV)</a:t>
            </a:r>
            <a:endParaRPr lang="en-US" sz="2400" dirty="0">
              <a:latin typeface="TW Cen MT"/>
            </a:endParaRPr>
          </a:p>
          <a:p>
            <a:pPr marL="0" indent="0" algn="ctr">
              <a:buNone/>
            </a:pPr>
            <a:r>
              <a:rPr lang="en-US" sz="2400" dirty="0">
                <a:latin typeface="TW Cen MT"/>
              </a:rPr>
              <a:t>800-552-3962</a:t>
            </a:r>
          </a:p>
        </p:txBody>
      </p:sp>
      <p:sp>
        <p:nvSpPr>
          <p:cNvPr id="9" name="Text Placeholder 5">
            <a:extLst>
              <a:ext uri="{FF2B5EF4-FFF2-40B4-BE49-F238E27FC236}">
                <a16:creationId xmlns:a16="http://schemas.microsoft.com/office/drawing/2014/main" id="{C68AA780-FF97-4E04-97B4-38ECDBCDD57B}"/>
              </a:ext>
            </a:extLst>
          </p:cNvPr>
          <p:cNvSpPr txBox="1">
            <a:spLocks/>
          </p:cNvSpPr>
          <p:nvPr/>
        </p:nvSpPr>
        <p:spPr>
          <a:xfrm>
            <a:off x="2285981" y="2281518"/>
            <a:ext cx="6709973" cy="1147482"/>
          </a:xfrm>
          <a:prstGeom prst="rect">
            <a:avLst/>
          </a:prstGeom>
          <a:solidFill>
            <a:schemeClr val="bg2"/>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TW Cen MT"/>
              </a:rPr>
              <a:t>if CCC Plus </a:t>
            </a:r>
            <a:r>
              <a:rPr lang="en-US" sz="2400" u="sng" dirty="0">
                <a:latin typeface="TW Cen MT"/>
              </a:rPr>
              <a:t>healthcare</a:t>
            </a:r>
            <a:r>
              <a:rPr lang="en-US" sz="2400" dirty="0">
                <a:latin typeface="TW Cen MT"/>
              </a:rPr>
              <a:t> services are already in place contact the MCO care coordinator, otherwise…</a:t>
            </a:r>
          </a:p>
        </p:txBody>
      </p:sp>
    </p:spTree>
    <p:extLst>
      <p:ext uri="{BB962C8B-B14F-4D97-AF65-F5344CB8AC3E}">
        <p14:creationId xmlns:p14="http://schemas.microsoft.com/office/powerpoint/2010/main" val="2870958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Maintaining waivers at 18 depends on SSI eligibility</a:t>
            </a:r>
          </a:p>
        </p:txBody>
      </p:sp>
      <p:sp>
        <p:nvSpPr>
          <p:cNvPr id="3" name="Text Placeholder 2"/>
          <p:cNvSpPr>
            <a:spLocks noGrp="1"/>
          </p:cNvSpPr>
          <p:nvPr>
            <p:ph type="body" sz="quarter" idx="13"/>
          </p:nvPr>
        </p:nvSpPr>
        <p:spPr>
          <a:xfrm>
            <a:off x="147791" y="2772132"/>
            <a:ext cx="2414587" cy="2676525"/>
          </a:xfrm>
        </p:spPr>
        <p:txBody>
          <a:bodyPr anchor="ctr">
            <a:normAutofit fontScale="92500"/>
          </a:bodyPr>
          <a:lstStyle/>
          <a:p>
            <a:pPr marL="0" indent="0">
              <a:buNone/>
            </a:pPr>
            <a:r>
              <a:rPr lang="en-US" sz="2700" b="1" dirty="0"/>
              <a:t>IMPORTANT INFORMATION FOR 17-YEAR-OLDS WITH  WAIVERS ALREADY IN PLACE!</a:t>
            </a:r>
          </a:p>
        </p:txBody>
      </p:sp>
      <p:sp>
        <p:nvSpPr>
          <p:cNvPr id="4" name="Rectangle 3">
            <a:extLst>
              <a:ext uri="{FF2B5EF4-FFF2-40B4-BE49-F238E27FC236}">
                <a16:creationId xmlns:a16="http://schemas.microsoft.com/office/drawing/2014/main" id="{DAA7CB5C-DBA1-4CB7-9B9B-2A9E52B310A0}"/>
              </a:ext>
            </a:extLst>
          </p:cNvPr>
          <p:cNvSpPr/>
          <p:nvPr/>
        </p:nvSpPr>
        <p:spPr>
          <a:xfrm>
            <a:off x="2562378" y="2062193"/>
            <a:ext cx="8096097" cy="4401205"/>
          </a:xfrm>
          <a:prstGeom prst="rect">
            <a:avLst/>
          </a:prstGeom>
        </p:spPr>
        <p:txBody>
          <a:bodyPr wrap="square">
            <a:spAutoFit/>
          </a:bodyPr>
          <a:lstStyle/>
          <a:p>
            <a:r>
              <a:rPr lang="en-US" sz="2000" dirty="0">
                <a:ea typeface="+mn-lt"/>
                <a:cs typeface="+mn-lt"/>
              </a:rPr>
              <a:t>If, prior to 18, a child has a Medicaid waiver but is NOT receiving Supplemental Security Income (SSI) they must undergo a </a:t>
            </a:r>
            <a:r>
              <a:rPr lang="en-US" sz="2000" dirty="0">
                <a:ea typeface="+mn-lt"/>
                <a:cs typeface="+mn-lt"/>
                <a:hlinkClick r:id="rId3"/>
              </a:rPr>
              <a:t>Medicaid “disability determination”</a:t>
            </a:r>
            <a:r>
              <a:rPr lang="en-US" sz="2000" dirty="0">
                <a:ea typeface="+mn-lt"/>
                <a:cs typeface="+mn-lt"/>
              </a:rPr>
              <a:t> before their 18th birthday to ensure there's no lapse in Medicaid, including waiver eligibility and services, as they move from child to adult Medicaid. They must also APPLY for SSI immediately upon turning 18. Medicaid will continue for one year while the adult undergoes SSI determination.</a:t>
            </a:r>
          </a:p>
          <a:p>
            <a:endParaRPr lang="en-US" sz="2000" dirty="0"/>
          </a:p>
          <a:p>
            <a:r>
              <a:rPr lang="en-US" sz="2000" dirty="0">
                <a:ea typeface="+mn-lt"/>
                <a:cs typeface="+mn-lt"/>
              </a:rPr>
              <a:t>If, prior to 18, a child has a Medicaid waiver AND receives SSI, a “disability determination” for Medicaid is not required. In that case, the child will have an </a:t>
            </a:r>
            <a:r>
              <a:rPr lang="en-US" sz="2000" dirty="0">
                <a:ea typeface="+mn-lt"/>
                <a:cs typeface="+mn-lt"/>
                <a:hlinkClick r:id="rId4"/>
              </a:rPr>
              <a:t>SSI “age 18 re-determination”</a:t>
            </a:r>
            <a:r>
              <a:rPr lang="en-US" sz="2000" dirty="0">
                <a:ea typeface="+mn-lt"/>
                <a:cs typeface="+mn-lt"/>
              </a:rPr>
              <a:t> completed by the Social Security Administration (SSA) when he or she turns 18. Medicaid will continue for one year while the adult undergoes SSI determination. </a:t>
            </a:r>
            <a:endParaRPr lang="en-US" sz="2000" dirty="0"/>
          </a:p>
        </p:txBody>
      </p:sp>
    </p:spTree>
    <p:extLst>
      <p:ext uri="{BB962C8B-B14F-4D97-AF65-F5344CB8AC3E}">
        <p14:creationId xmlns:p14="http://schemas.microsoft.com/office/powerpoint/2010/main" val="254638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1F9A49-1C1F-4F39-B30E-32F0F80C76E7}"/>
              </a:ext>
            </a:extLst>
          </p:cNvPr>
          <p:cNvSpPr>
            <a:spLocks noGrp="1"/>
          </p:cNvSpPr>
          <p:nvPr>
            <p:ph type="title"/>
          </p:nvPr>
        </p:nvSpPr>
        <p:spPr/>
        <p:txBody>
          <a:bodyPr/>
          <a:lstStyle/>
          <a:p>
            <a:r>
              <a:rPr lang="en-US" dirty="0"/>
              <a:t>Other Services</a:t>
            </a:r>
          </a:p>
        </p:txBody>
      </p:sp>
    </p:spTree>
    <p:extLst>
      <p:ext uri="{BB962C8B-B14F-4D97-AF65-F5344CB8AC3E}">
        <p14:creationId xmlns:p14="http://schemas.microsoft.com/office/powerpoint/2010/main" val="3670975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p:txBody>
          <a:bodyPr/>
          <a:lstStyle/>
          <a:p>
            <a:r>
              <a:rPr lang="en-US" dirty="0"/>
              <a:t>What is a waiver?</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3" y="2133600"/>
            <a:ext cx="10925704" cy="4557655"/>
          </a:xfrm>
        </p:spPr>
        <p:txBody>
          <a:bodyPr>
            <a:noAutofit/>
          </a:bodyPr>
          <a:lstStyle/>
          <a:p>
            <a:pPr>
              <a:lnSpc>
                <a:spcPct val="100000"/>
              </a:lnSpc>
            </a:pPr>
            <a:r>
              <a:rPr lang="en-US" sz="2400" dirty="0"/>
              <a:t>The federal Medicaid agency (CMS) allows state Medicaid agencies (like DMAS) to offer 1915 (c) waivers to limited groups of people as an alternative to institutional care</a:t>
            </a:r>
          </a:p>
          <a:p>
            <a:pPr>
              <a:lnSpc>
                <a:spcPct val="100000"/>
              </a:lnSpc>
            </a:pPr>
            <a:r>
              <a:rPr lang="en-US" sz="2400" dirty="0"/>
              <a:t>When someone has a waiver, they receive services similar or identical to the services offered in an institution but in their own home or community instead</a:t>
            </a:r>
          </a:p>
          <a:p>
            <a:pPr>
              <a:lnSpc>
                <a:spcPct val="100000"/>
              </a:lnSpc>
            </a:pPr>
            <a:r>
              <a:rPr lang="en-US" sz="2400" dirty="0"/>
              <a:t>Virginia's current Medicaid waivers offer alternatives to care in:</a:t>
            </a:r>
          </a:p>
          <a:p>
            <a:pPr lvl="1">
              <a:lnSpc>
                <a:spcPct val="100000"/>
              </a:lnSpc>
            </a:pPr>
            <a:r>
              <a:rPr lang="en-US" dirty="0"/>
              <a:t>Intermediate Care Facilities (</a:t>
            </a:r>
            <a:r>
              <a:rPr lang="en-US" dirty="0" err="1"/>
              <a:t>ICFs</a:t>
            </a:r>
            <a:r>
              <a:rPr lang="en-US" dirty="0"/>
              <a:t>)</a:t>
            </a:r>
          </a:p>
          <a:p>
            <a:pPr lvl="1">
              <a:lnSpc>
                <a:spcPct val="100000"/>
              </a:lnSpc>
            </a:pPr>
            <a:r>
              <a:rPr lang="en-US" dirty="0"/>
              <a:t>Nursing Facilities (NFs)</a:t>
            </a:r>
          </a:p>
          <a:p>
            <a:pPr>
              <a:lnSpc>
                <a:spcPct val="100000"/>
              </a:lnSpc>
            </a:pPr>
            <a:r>
              <a:rPr lang="en-US" sz="2400" dirty="0"/>
              <a:t>Waiver names and types vary from state to state and, unfortunately, don't transfer across state lines</a:t>
            </a:r>
          </a:p>
        </p:txBody>
      </p:sp>
    </p:spTree>
    <p:extLst>
      <p:ext uri="{BB962C8B-B14F-4D97-AF65-F5344CB8AC3E}">
        <p14:creationId xmlns:p14="http://schemas.microsoft.com/office/powerpoint/2010/main" val="1304269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a:xfrm>
            <a:off x="385915" y="365125"/>
            <a:ext cx="11364125" cy="1325563"/>
          </a:xfrm>
        </p:spPr>
        <p:txBody>
          <a:bodyPr>
            <a:normAutofit/>
          </a:bodyPr>
          <a:lstStyle/>
          <a:p>
            <a:r>
              <a:rPr lang="en-US" sz="3200" dirty="0"/>
              <a:t>Individual and Family Support Program (IFSP) </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4" y="2133601"/>
            <a:ext cx="10496725" cy="4471480"/>
          </a:xfrm>
        </p:spPr>
        <p:txBody>
          <a:bodyPr>
            <a:normAutofit fontScale="92500" lnSpcReduction="10000"/>
          </a:bodyPr>
          <a:lstStyle/>
          <a:p>
            <a:r>
              <a:rPr lang="en-US" dirty="0">
                <a:ea typeface="+mn-lt"/>
                <a:cs typeface="+mn-lt"/>
              </a:rPr>
              <a:t>IFSP is a Virginia specific program that helps individuals with DD and their families access person-centered and family-centered resources, supports, and services while they wait for a DD waiver slot to become available</a:t>
            </a:r>
          </a:p>
          <a:p>
            <a:r>
              <a:rPr lang="en-US" dirty="0"/>
              <a:t>IFSP includes a </a:t>
            </a:r>
            <a:r>
              <a:rPr lang="en-US" dirty="0">
                <a:hlinkClick r:id="rId3"/>
              </a:rPr>
              <a:t>Community Coordination Program</a:t>
            </a:r>
            <a:r>
              <a:rPr lang="en-US" dirty="0"/>
              <a:t> and a </a:t>
            </a:r>
            <a:r>
              <a:rPr lang="en-US" dirty="0">
                <a:hlinkClick r:id="rId4"/>
              </a:rPr>
              <a:t>Funding Program</a:t>
            </a:r>
            <a:endParaRPr lang="en-US" dirty="0"/>
          </a:p>
          <a:p>
            <a:r>
              <a:rPr lang="en-US" dirty="0"/>
              <a:t>IFSP Funding can cover eligible costs that support continued living in an independent setting</a:t>
            </a:r>
          </a:p>
          <a:p>
            <a:r>
              <a:rPr lang="en-US" dirty="0"/>
              <a:t>A maximum of $1000 per fiscal year per person is available</a:t>
            </a:r>
          </a:p>
          <a:p>
            <a:r>
              <a:rPr lang="en-US" dirty="0"/>
              <a:t>IFSP funds are awarded as one-time funds and are not guaranteed to be awarded each year</a:t>
            </a:r>
          </a:p>
        </p:txBody>
      </p:sp>
    </p:spTree>
    <p:extLst>
      <p:ext uri="{BB962C8B-B14F-4D97-AF65-F5344CB8AC3E}">
        <p14:creationId xmlns:p14="http://schemas.microsoft.com/office/powerpoint/2010/main" val="140105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a:xfrm>
            <a:off x="385915" y="365125"/>
            <a:ext cx="11364125" cy="1325563"/>
          </a:xfrm>
        </p:spPr>
        <p:txBody>
          <a:bodyPr>
            <a:normAutofit/>
          </a:bodyPr>
          <a:lstStyle/>
          <a:p>
            <a:r>
              <a:rPr lang="en-US" sz="3200" dirty="0"/>
              <a:t>IFSP</a:t>
            </a:r>
          </a:p>
        </p:txBody>
      </p:sp>
      <p:pic>
        <p:nvPicPr>
          <p:cNvPr id="6" name="Content Placeholder 3">
            <a:extLst>
              <a:ext uri="{FF2B5EF4-FFF2-40B4-BE49-F238E27FC236}">
                <a16:creationId xmlns:a16="http://schemas.microsoft.com/office/drawing/2014/main" id="{ED62292A-EAAA-4343-A212-ECE7E836AD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7167" y="2177939"/>
            <a:ext cx="9717866" cy="4041998"/>
          </a:xfrm>
        </p:spPr>
      </p:pic>
      <p:pic>
        <p:nvPicPr>
          <p:cNvPr id="2" name="Picture 1">
            <a:extLst>
              <a:ext uri="{FF2B5EF4-FFF2-40B4-BE49-F238E27FC236}">
                <a16:creationId xmlns:a16="http://schemas.microsoft.com/office/drawing/2014/main" id="{785CCE16-081B-495C-B1D5-BAD147490081}"/>
              </a:ext>
            </a:extLst>
          </p:cNvPr>
          <p:cNvPicPr>
            <a:picLocks noChangeAspect="1"/>
          </p:cNvPicPr>
          <p:nvPr/>
        </p:nvPicPr>
        <p:blipFill>
          <a:blip r:embed="rId4"/>
          <a:stretch>
            <a:fillRect/>
          </a:stretch>
        </p:blipFill>
        <p:spPr>
          <a:xfrm>
            <a:off x="436967" y="2177939"/>
            <a:ext cx="9717866" cy="4041998"/>
          </a:xfrm>
          <a:prstGeom prst="rect">
            <a:avLst/>
          </a:prstGeom>
        </p:spPr>
      </p:pic>
    </p:spTree>
    <p:extLst>
      <p:ext uri="{BB962C8B-B14F-4D97-AF65-F5344CB8AC3E}">
        <p14:creationId xmlns:p14="http://schemas.microsoft.com/office/powerpoint/2010/main" val="2999901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a:xfrm>
            <a:off x="385915" y="365125"/>
            <a:ext cx="11364125" cy="1325563"/>
          </a:xfrm>
        </p:spPr>
        <p:txBody>
          <a:bodyPr>
            <a:normAutofit/>
          </a:bodyPr>
          <a:lstStyle/>
          <a:p>
            <a:r>
              <a:rPr lang="en-US" sz="3200" dirty="0"/>
              <a:t>Early Periodic Screening, Diagnosis, &amp; Treatment (EPSDT)</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4" y="2133601"/>
            <a:ext cx="10654770" cy="4560710"/>
          </a:xfrm>
        </p:spPr>
        <p:txBody>
          <a:bodyPr>
            <a:normAutofit lnSpcReduction="10000"/>
          </a:bodyPr>
          <a:lstStyle/>
          <a:p>
            <a:r>
              <a:rPr lang="en-US" dirty="0"/>
              <a:t>A federal benefit that ensures people on Medicaid receive comprehensive and preventative health care services from birth through the end of their 20th year, including services that aren't normally covered in their individual state's Medicaid State Plan.</a:t>
            </a:r>
          </a:p>
          <a:p>
            <a:r>
              <a:rPr lang="en-US" dirty="0"/>
              <a:t>EPSDT is key to ensuring children and adolescents receive appropriate preventive, dental, mental health, developmental, and specialty services.</a:t>
            </a:r>
          </a:p>
          <a:p>
            <a:r>
              <a:rPr lang="en-US" dirty="0"/>
              <a:t>For individuals with BI under the age of 21, EPSDT can provide a helpful adjunct to other services (such as special education and waiver services), through the provision of rehabilitation, behavioral therapies, and much more!</a:t>
            </a:r>
          </a:p>
        </p:txBody>
      </p:sp>
    </p:spTree>
    <p:extLst>
      <p:ext uri="{BB962C8B-B14F-4D97-AF65-F5344CB8AC3E}">
        <p14:creationId xmlns:p14="http://schemas.microsoft.com/office/powerpoint/2010/main" val="3239537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a:xfrm>
            <a:off x="385915" y="365125"/>
            <a:ext cx="11364125" cy="1325563"/>
          </a:xfrm>
        </p:spPr>
        <p:txBody>
          <a:bodyPr>
            <a:normAutofit/>
          </a:bodyPr>
          <a:lstStyle/>
          <a:p>
            <a:r>
              <a:rPr lang="en-US" sz="3200" dirty="0"/>
              <a:t>EPSDT</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3" y="2133601"/>
            <a:ext cx="11049881" cy="4471480"/>
          </a:xfrm>
        </p:spPr>
        <p:txBody>
          <a:bodyPr>
            <a:normAutofit/>
          </a:bodyPr>
          <a:lstStyle/>
          <a:p>
            <a:r>
              <a:rPr lang="en-US" dirty="0"/>
              <a:t>EPSDT is a benefit automatically available to anyone in Virginia under the age of 21 who has Medicaid - there is no separate application or enrollment process</a:t>
            </a:r>
          </a:p>
          <a:p>
            <a:r>
              <a:rPr lang="en-US" dirty="0"/>
              <a:t>For a service or device (such as assistive technology) to be covered under EPSDT, however, it must be medically necessary</a:t>
            </a:r>
          </a:p>
          <a:p>
            <a:r>
              <a:rPr lang="en-US" dirty="0"/>
              <a:t>Collaborate with doctors and other specialists (such as occupational therapists) to prepare detailed Letters of Medical Necessity is often essential!  </a:t>
            </a:r>
          </a:p>
          <a:p>
            <a:r>
              <a:rPr lang="en-US" dirty="0"/>
              <a:t>Hard limits or caps on services are not allowed under EPSDT</a:t>
            </a:r>
          </a:p>
        </p:txBody>
      </p:sp>
    </p:spTree>
    <p:extLst>
      <p:ext uri="{BB962C8B-B14F-4D97-AF65-F5344CB8AC3E}">
        <p14:creationId xmlns:p14="http://schemas.microsoft.com/office/powerpoint/2010/main" val="4284914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a:xfrm>
            <a:off x="385915" y="365125"/>
            <a:ext cx="11364125" cy="1325563"/>
          </a:xfrm>
        </p:spPr>
        <p:txBody>
          <a:bodyPr>
            <a:normAutofit/>
          </a:bodyPr>
          <a:lstStyle/>
          <a:p>
            <a:r>
              <a:rPr lang="en-US" sz="3200" dirty="0"/>
              <a:t>Regional Education Assessment Crisis Habilitation (REACH)</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3" y="2133601"/>
            <a:ext cx="11204257" cy="4471480"/>
          </a:xfrm>
        </p:spPr>
        <p:txBody>
          <a:bodyPr>
            <a:normAutofit/>
          </a:bodyPr>
          <a:lstStyle/>
          <a:p>
            <a:r>
              <a:rPr lang="en-US" dirty="0"/>
              <a:t>Provides 24x7 statewide crisis prevention, stabilization, and response services for individuals with </a:t>
            </a:r>
            <a:r>
              <a:rPr lang="en-US" b="1" dirty="0"/>
              <a:t>developmental disabilities</a:t>
            </a:r>
            <a:r>
              <a:rPr lang="en-US" dirty="0"/>
              <a:t> across the entire lifespan</a:t>
            </a:r>
          </a:p>
          <a:p>
            <a:r>
              <a:rPr lang="en-US" dirty="0">
                <a:ea typeface="+mn-lt"/>
                <a:cs typeface="+mn-lt"/>
              </a:rPr>
              <a:t>Individuals must have a co-occurring mental illness and/or significant challenging behaviors that are active or cyclical in nature</a:t>
            </a:r>
          </a:p>
          <a:p>
            <a:r>
              <a:rPr lang="en-US" dirty="0">
                <a:ea typeface="+mn-lt"/>
                <a:cs typeface="+mn-lt"/>
              </a:rPr>
              <a:t>Services include mobile response, which provides supports in the individual's home at the time of crisis, and short-term stays in a residential crisis program</a:t>
            </a:r>
          </a:p>
          <a:p>
            <a:r>
              <a:rPr lang="en-US" dirty="0"/>
              <a:t>REACH is funded and overseen by the state (i.e. DBHDS) but operated and administered locally by </a:t>
            </a:r>
            <a:r>
              <a:rPr lang="en-US" dirty="0">
                <a:hlinkClick r:id="rId3"/>
              </a:rPr>
              <a:t>five regional programs</a:t>
            </a:r>
            <a:endParaRPr lang="en-US" dirty="0"/>
          </a:p>
          <a:p>
            <a:endParaRPr lang="en-US" dirty="0"/>
          </a:p>
        </p:txBody>
      </p:sp>
    </p:spTree>
    <p:extLst>
      <p:ext uri="{BB962C8B-B14F-4D97-AF65-F5344CB8AC3E}">
        <p14:creationId xmlns:p14="http://schemas.microsoft.com/office/powerpoint/2010/main" val="1343936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a:xfrm>
            <a:off x="385915" y="365125"/>
            <a:ext cx="10830075" cy="1325563"/>
          </a:xfrm>
        </p:spPr>
        <p:txBody>
          <a:bodyPr>
            <a:normAutofit/>
          </a:bodyPr>
          <a:lstStyle/>
          <a:p>
            <a:r>
              <a:rPr lang="en-US" sz="3600" dirty="0"/>
              <a:t>Brain injury TIP for REACH services </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3" y="2133601"/>
            <a:ext cx="10381297" cy="4471480"/>
          </a:xfrm>
        </p:spPr>
        <p:txBody>
          <a:bodyPr>
            <a:normAutofit fontScale="85000" lnSpcReduction="10000"/>
          </a:bodyPr>
          <a:lstStyle/>
          <a:p>
            <a:pPr>
              <a:lnSpc>
                <a:spcPct val="120000"/>
              </a:lnSpc>
            </a:pPr>
            <a:r>
              <a:rPr lang="en-US" dirty="0">
                <a:ea typeface="+mn-lt"/>
                <a:cs typeface="+mn-lt"/>
              </a:rPr>
              <a:t>The only REACH requirement is that you have a developmental disability...you do not need to have a DD waiver in place.</a:t>
            </a:r>
          </a:p>
          <a:p>
            <a:pPr>
              <a:lnSpc>
                <a:spcPct val="120000"/>
              </a:lnSpc>
            </a:pPr>
            <a:r>
              <a:rPr lang="en-US" dirty="0">
                <a:ea typeface="+mn-lt"/>
                <a:cs typeface="+mn-lt"/>
              </a:rPr>
              <a:t>If a person with a brain injury that occurred before age 22 has or is at risk of behavioral health issues, establish their DD status early to speed up crisis services!</a:t>
            </a:r>
          </a:p>
          <a:p>
            <a:pPr lvl="1">
              <a:lnSpc>
                <a:spcPct val="120000"/>
              </a:lnSpc>
            </a:pPr>
            <a:r>
              <a:rPr lang="en-US" dirty="0">
                <a:ea typeface="+mn-lt"/>
                <a:cs typeface="+mn-lt"/>
              </a:rPr>
              <a:t>DD waiver</a:t>
            </a:r>
          </a:p>
          <a:p>
            <a:pPr lvl="1">
              <a:lnSpc>
                <a:spcPct val="120000"/>
              </a:lnSpc>
            </a:pPr>
            <a:r>
              <a:rPr lang="en-US" dirty="0">
                <a:ea typeface="+mn-lt"/>
                <a:cs typeface="+mn-lt"/>
              </a:rPr>
              <a:t>Adult Disabled Child Benefit (SSD)</a:t>
            </a:r>
          </a:p>
          <a:p>
            <a:pPr lvl="1">
              <a:lnSpc>
                <a:spcPct val="120000"/>
              </a:lnSpc>
            </a:pPr>
            <a:r>
              <a:rPr lang="en-US" dirty="0">
                <a:ea typeface="+mn-lt"/>
                <a:cs typeface="+mn-lt"/>
              </a:rPr>
              <a:t>Good psychological or neuropsychological evaluation</a:t>
            </a:r>
          </a:p>
          <a:p>
            <a:pPr lvl="1">
              <a:lnSpc>
                <a:spcPct val="120000"/>
              </a:lnSpc>
            </a:pPr>
            <a:r>
              <a:rPr lang="en-US" dirty="0">
                <a:ea typeface="+mn-lt"/>
                <a:cs typeface="+mn-lt"/>
              </a:rPr>
              <a:t>School records</a:t>
            </a:r>
          </a:p>
          <a:p>
            <a:pPr>
              <a:lnSpc>
                <a:spcPct val="120000"/>
              </a:lnSpc>
            </a:pPr>
            <a:r>
              <a:rPr lang="en-US" dirty="0">
                <a:ea typeface="+mn-lt"/>
                <a:cs typeface="+mn-lt"/>
              </a:rPr>
              <a:t>The key is to have this documentation ready before the crisis occurs!</a:t>
            </a:r>
          </a:p>
          <a:p>
            <a:endParaRPr lang="en-US" dirty="0"/>
          </a:p>
        </p:txBody>
      </p:sp>
    </p:spTree>
    <p:extLst>
      <p:ext uri="{BB962C8B-B14F-4D97-AF65-F5344CB8AC3E}">
        <p14:creationId xmlns:p14="http://schemas.microsoft.com/office/powerpoint/2010/main" val="1486629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a:xfrm>
            <a:off x="385915" y="365125"/>
            <a:ext cx="10830075" cy="1325563"/>
          </a:xfrm>
        </p:spPr>
        <p:txBody>
          <a:bodyPr>
            <a:normAutofit/>
          </a:bodyPr>
          <a:lstStyle/>
          <a:p>
            <a:r>
              <a:rPr lang="en-US" sz="3600" dirty="0"/>
              <a:t>Program of All-inclusive Care for the Elderly (PACE)</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3" y="2133601"/>
            <a:ext cx="10480034" cy="4471480"/>
          </a:xfrm>
        </p:spPr>
        <p:txBody>
          <a:bodyPr>
            <a:normAutofit/>
          </a:bodyPr>
          <a:lstStyle/>
          <a:p>
            <a:pPr>
              <a:lnSpc>
                <a:spcPct val="120000"/>
              </a:lnSpc>
            </a:pPr>
            <a:r>
              <a:rPr lang="en-US" dirty="0">
                <a:ea typeface="+mn-lt"/>
                <a:cs typeface="+mn-lt"/>
              </a:rPr>
              <a:t>PACE provides comprehensive home and center based medical care and social services to eligible adults (age 55 or older) who meet nursing home level of care as assessed by the UAI</a:t>
            </a:r>
          </a:p>
          <a:p>
            <a:pPr>
              <a:lnSpc>
                <a:spcPct val="120000"/>
              </a:lnSpc>
            </a:pPr>
            <a:r>
              <a:rPr lang="en-US" dirty="0">
                <a:ea typeface="+mn-lt"/>
                <a:cs typeface="+mn-lt"/>
              </a:rPr>
              <a:t>Most PACE participants are dually eligible for both Medicare and Medicaid</a:t>
            </a:r>
            <a:endParaRPr lang="en-US" dirty="0"/>
          </a:p>
          <a:p>
            <a:pPr>
              <a:lnSpc>
                <a:spcPct val="120000"/>
              </a:lnSpc>
            </a:pPr>
            <a:r>
              <a:rPr lang="en-US" dirty="0"/>
              <a:t>To apply, contact the PACE program serving your area: </a:t>
            </a:r>
            <a:r>
              <a:rPr lang="en-US" dirty="0">
                <a:ea typeface="+mn-lt"/>
                <a:cs typeface="+mn-lt"/>
                <a:hlinkClick r:id="rId3"/>
              </a:rPr>
              <a:t>https://vapacealliance.org/pace-sites-in-virginia</a:t>
            </a:r>
            <a:endParaRPr lang="en-US" dirty="0">
              <a:ea typeface="+mn-lt"/>
              <a:cs typeface="+mn-lt"/>
            </a:endParaRPr>
          </a:p>
          <a:p>
            <a:endParaRPr lang="en-US" dirty="0"/>
          </a:p>
        </p:txBody>
      </p:sp>
    </p:spTree>
    <p:extLst>
      <p:ext uri="{BB962C8B-B14F-4D97-AF65-F5344CB8AC3E}">
        <p14:creationId xmlns:p14="http://schemas.microsoft.com/office/powerpoint/2010/main" val="3860297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p:txBody>
          <a:bodyPr/>
          <a:lstStyle/>
          <a:p>
            <a:r>
              <a:rPr lang="en-US" dirty="0"/>
              <a:t>PACE Services</a:t>
            </a:r>
          </a:p>
        </p:txBody>
      </p:sp>
      <p:pic>
        <p:nvPicPr>
          <p:cNvPr id="6" name="Content Placeholder 3">
            <a:extLst>
              <a:ext uri="{FF2B5EF4-FFF2-40B4-BE49-F238E27FC236}">
                <a16:creationId xmlns:a16="http://schemas.microsoft.com/office/drawing/2014/main" id="{CBFE57B9-BBC7-4743-8222-BCB5FAFCF7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916" y="2165162"/>
            <a:ext cx="9723963" cy="4048095"/>
          </a:xfrm>
        </p:spPr>
      </p:pic>
      <p:pic>
        <p:nvPicPr>
          <p:cNvPr id="8" name="Content Placeholder 3">
            <a:extLst>
              <a:ext uri="{FF2B5EF4-FFF2-40B4-BE49-F238E27FC236}">
                <a16:creationId xmlns:a16="http://schemas.microsoft.com/office/drawing/2014/main" id="{082E16B2-BB18-454E-8CE7-035C2FCBD90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5916" y="2262439"/>
            <a:ext cx="9723963" cy="4048095"/>
          </a:xfrm>
        </p:spPr>
      </p:pic>
      <p:pic>
        <p:nvPicPr>
          <p:cNvPr id="2" name="Picture 1">
            <a:extLst>
              <a:ext uri="{FF2B5EF4-FFF2-40B4-BE49-F238E27FC236}">
                <a16:creationId xmlns:a16="http://schemas.microsoft.com/office/drawing/2014/main" id="{9D5DE62F-9E93-46BF-8A4A-F305AA228643}"/>
              </a:ext>
            </a:extLst>
          </p:cNvPr>
          <p:cNvPicPr>
            <a:picLocks noChangeAspect="1"/>
          </p:cNvPicPr>
          <p:nvPr/>
        </p:nvPicPr>
        <p:blipFill>
          <a:blip r:embed="rId4"/>
          <a:stretch>
            <a:fillRect/>
          </a:stretch>
        </p:blipFill>
        <p:spPr>
          <a:xfrm>
            <a:off x="385916" y="2213800"/>
            <a:ext cx="9723963" cy="4048095"/>
          </a:xfrm>
          <a:prstGeom prst="rect">
            <a:avLst/>
          </a:prstGeom>
        </p:spPr>
      </p:pic>
    </p:spTree>
    <p:extLst>
      <p:ext uri="{BB962C8B-B14F-4D97-AF65-F5344CB8AC3E}">
        <p14:creationId xmlns:p14="http://schemas.microsoft.com/office/powerpoint/2010/main" val="10004524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p:txBody>
          <a:bodyPr/>
          <a:lstStyle/>
          <a:p>
            <a:endParaRPr lang="en-US" dirty="0"/>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3" y="2133601"/>
            <a:ext cx="10134600" cy="4223656"/>
          </a:xfrm>
        </p:spPr>
        <p:txBody>
          <a:bodyPr anchor="ctr">
            <a:normAutofit/>
          </a:bodyPr>
          <a:lstStyle/>
          <a:p>
            <a:pPr marL="0" indent="0" algn="ctr">
              <a:buNone/>
            </a:pPr>
            <a:r>
              <a:rPr lang="en-US" sz="9600" dirty="0"/>
              <a:t>Q&amp;A</a:t>
            </a:r>
          </a:p>
        </p:txBody>
      </p:sp>
    </p:spTree>
    <p:extLst>
      <p:ext uri="{BB962C8B-B14F-4D97-AF65-F5344CB8AC3E}">
        <p14:creationId xmlns:p14="http://schemas.microsoft.com/office/powerpoint/2010/main" val="919191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483CDA-B079-4584-B5A2-49884C611299}"/>
              </a:ext>
            </a:extLst>
          </p:cNvPr>
          <p:cNvSpPr>
            <a:spLocks noGrp="1"/>
          </p:cNvSpPr>
          <p:nvPr>
            <p:ph type="title"/>
          </p:nvPr>
        </p:nvSpPr>
        <p:spPr/>
        <p:txBody>
          <a:bodyPr/>
          <a:lstStyle/>
          <a:p>
            <a:pPr algn="ctr"/>
            <a:r>
              <a:rPr lang="en-US" dirty="0"/>
              <a:t>CONNECT WITH US</a:t>
            </a:r>
          </a:p>
        </p:txBody>
      </p:sp>
      <p:sp>
        <p:nvSpPr>
          <p:cNvPr id="6" name="Text Placeholder 5">
            <a:extLst>
              <a:ext uri="{FF2B5EF4-FFF2-40B4-BE49-F238E27FC236}">
                <a16:creationId xmlns:a16="http://schemas.microsoft.com/office/drawing/2014/main" id="{D1B95535-003A-4900-B570-45D28F571B0D}"/>
              </a:ext>
            </a:extLst>
          </p:cNvPr>
          <p:cNvSpPr>
            <a:spLocks noGrp="1"/>
          </p:cNvSpPr>
          <p:nvPr>
            <p:ph type="body" sz="quarter" idx="13"/>
          </p:nvPr>
        </p:nvSpPr>
        <p:spPr>
          <a:xfrm>
            <a:off x="757084" y="3736975"/>
            <a:ext cx="6754761" cy="2682298"/>
          </a:xfrm>
        </p:spPr>
        <p:txBody>
          <a:bodyPr>
            <a:normAutofit fontScale="62500" lnSpcReduction="20000"/>
          </a:bodyPr>
          <a:lstStyle/>
          <a:p>
            <a:pPr marL="0" indent="0">
              <a:buNone/>
            </a:pPr>
            <a:r>
              <a:rPr lang="en-US" b="1" dirty="0"/>
              <a:t>ADDRESS</a:t>
            </a:r>
          </a:p>
          <a:p>
            <a:pPr marL="0" indent="0">
              <a:buNone/>
            </a:pPr>
            <a:r>
              <a:rPr lang="en-US" dirty="0"/>
              <a:t>1512 Willow Lawn Drive Suite 100 Richmond, VA 23230</a:t>
            </a:r>
          </a:p>
          <a:p>
            <a:pPr marL="0" indent="0">
              <a:buNone/>
            </a:pPr>
            <a:endParaRPr lang="en-US" dirty="0"/>
          </a:p>
          <a:p>
            <a:pPr marL="0" indent="0">
              <a:buNone/>
            </a:pPr>
            <a:r>
              <a:rPr lang="en-US" b="1" dirty="0"/>
              <a:t>PHONE</a:t>
            </a:r>
          </a:p>
          <a:p>
            <a:pPr marL="0" indent="0">
              <a:buNone/>
            </a:pPr>
            <a:r>
              <a:rPr lang="en-US" dirty="0"/>
              <a:t>1-800-552-3962 (toll-free) | 804-225-2042</a:t>
            </a:r>
          </a:p>
          <a:p>
            <a:pPr marL="0" indent="0">
              <a:buNone/>
            </a:pPr>
            <a:endParaRPr lang="en-US" dirty="0"/>
          </a:p>
          <a:p>
            <a:pPr marL="0" indent="0">
              <a:buNone/>
            </a:pPr>
            <a:r>
              <a:rPr lang="en-US" b="1" dirty="0"/>
              <a:t>GET HELP</a:t>
            </a:r>
          </a:p>
          <a:p>
            <a:pPr marL="0" indent="0">
              <a:buNone/>
            </a:pPr>
            <a:r>
              <a:rPr lang="en-US" dirty="0">
                <a:hlinkClick r:id="rId3"/>
              </a:rPr>
              <a:t>dLCV.org/get-help</a:t>
            </a:r>
            <a:endParaRPr lang="en-US" dirty="0"/>
          </a:p>
          <a:p>
            <a:pPr marL="0" indent="0">
              <a:buNone/>
            </a:pPr>
            <a:endParaRPr lang="en-US" b="1" dirty="0"/>
          </a:p>
        </p:txBody>
      </p:sp>
      <p:pic>
        <p:nvPicPr>
          <p:cNvPr id="8" name="Picture 7">
            <a:extLst>
              <a:ext uri="{FF2B5EF4-FFF2-40B4-BE49-F238E27FC236}">
                <a16:creationId xmlns:a16="http://schemas.microsoft.com/office/drawing/2014/main" id="{AA18F592-96DE-4223-8F8E-113A7E788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362" y="-110838"/>
            <a:ext cx="3406590" cy="2632365"/>
          </a:xfrm>
          <a:prstGeom prst="rect">
            <a:avLst/>
          </a:prstGeom>
        </p:spPr>
      </p:pic>
      <p:pic>
        <p:nvPicPr>
          <p:cNvPr id="1026" name="Picture 2" descr="Facebook icon - Free download on Iconfinder">
            <a:hlinkClick r:id="rId5"/>
            <a:extLst>
              <a:ext uri="{FF2B5EF4-FFF2-40B4-BE49-F238E27FC236}">
                <a16:creationId xmlns:a16="http://schemas.microsoft.com/office/drawing/2014/main" id="{2091DFC5-EFC3-403D-8043-6345E9F04C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81672" y="4959927"/>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Icon - Royalty-Free GIF - Animated Sticker - Free PNG - Animated  Icon">
            <a:hlinkClick r:id="rId7"/>
            <a:extLst>
              <a:ext uri="{FF2B5EF4-FFF2-40B4-BE49-F238E27FC236}">
                <a16:creationId xmlns:a16="http://schemas.microsoft.com/office/drawing/2014/main" id="{46D84125-E6F0-4615-A823-48333DF1032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408" t="8457" r="10254" b="9513"/>
          <a:stretch/>
        </p:blipFill>
        <p:spPr bwMode="auto">
          <a:xfrm>
            <a:off x="8765310" y="4893913"/>
            <a:ext cx="1366980" cy="13957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ocial, media, instagram, circle Free Icon of Social media (color) Icons">
            <a:hlinkClick r:id="rId9"/>
            <a:extLst>
              <a:ext uri="{FF2B5EF4-FFF2-40B4-BE49-F238E27FC236}">
                <a16:creationId xmlns:a16="http://schemas.microsoft.com/office/drawing/2014/main" id="{FFB65664-5762-456D-ABA4-72A8A608746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96727" y="4959927"/>
            <a:ext cx="1219201"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potify Logo Png - Free Transparent PNG Logos">
            <a:hlinkClick r:id="rId11"/>
            <a:extLst>
              <a:ext uri="{FF2B5EF4-FFF2-40B4-BE49-F238E27FC236}">
                <a16:creationId xmlns:a16="http://schemas.microsoft.com/office/drawing/2014/main" id="{687841F0-1251-45E6-89E7-2B625F447CC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624946" y="4867270"/>
            <a:ext cx="1422400" cy="1422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34AECEC-C9FD-4042-A01E-A9CA3F992F54}"/>
              </a:ext>
            </a:extLst>
          </p:cNvPr>
          <p:cNvSpPr txBox="1"/>
          <p:nvPr/>
        </p:nvSpPr>
        <p:spPr>
          <a:xfrm>
            <a:off x="5555896" y="6265384"/>
            <a:ext cx="1560499" cy="307777"/>
          </a:xfrm>
          <a:prstGeom prst="rect">
            <a:avLst/>
          </a:prstGeom>
          <a:noFill/>
        </p:spPr>
        <p:txBody>
          <a:bodyPr wrap="square" rtlCol="0">
            <a:spAutoFit/>
          </a:bodyPr>
          <a:lstStyle/>
          <a:p>
            <a:pPr algn="ctr"/>
            <a:r>
              <a:rPr lang="en-US" sz="1400" dirty="0"/>
              <a:t>dlcv.org/podcast</a:t>
            </a:r>
          </a:p>
        </p:txBody>
      </p:sp>
      <p:sp>
        <p:nvSpPr>
          <p:cNvPr id="15" name="TextBox 14">
            <a:extLst>
              <a:ext uri="{FF2B5EF4-FFF2-40B4-BE49-F238E27FC236}">
                <a16:creationId xmlns:a16="http://schemas.microsoft.com/office/drawing/2014/main" id="{0A653F7E-987F-40D3-92BB-6F90D27E4B90}"/>
              </a:ext>
            </a:extLst>
          </p:cNvPr>
          <p:cNvSpPr txBox="1"/>
          <p:nvPr/>
        </p:nvSpPr>
        <p:spPr>
          <a:xfrm>
            <a:off x="7091553" y="6265383"/>
            <a:ext cx="1629548" cy="307777"/>
          </a:xfrm>
          <a:prstGeom prst="rect">
            <a:avLst/>
          </a:prstGeom>
          <a:noFill/>
        </p:spPr>
        <p:txBody>
          <a:bodyPr wrap="square" rtlCol="0">
            <a:spAutoFit/>
          </a:bodyPr>
          <a:lstStyle/>
          <a:p>
            <a:pPr algn="ctr"/>
            <a:r>
              <a:rPr lang="en-US" sz="1400" dirty="0"/>
              <a:t>@</a:t>
            </a:r>
            <a:r>
              <a:rPr lang="en-US" sz="1400" dirty="0" err="1"/>
              <a:t>disAbilityLawVA</a:t>
            </a:r>
            <a:endParaRPr lang="en-US" sz="1400" dirty="0"/>
          </a:p>
        </p:txBody>
      </p:sp>
      <p:sp>
        <p:nvSpPr>
          <p:cNvPr id="16" name="TextBox 15">
            <a:extLst>
              <a:ext uri="{FF2B5EF4-FFF2-40B4-BE49-F238E27FC236}">
                <a16:creationId xmlns:a16="http://schemas.microsoft.com/office/drawing/2014/main" id="{CD23D13D-467D-436F-893A-E716FD62A8EE}"/>
              </a:ext>
            </a:extLst>
          </p:cNvPr>
          <p:cNvSpPr txBox="1"/>
          <p:nvPr/>
        </p:nvSpPr>
        <p:spPr>
          <a:xfrm>
            <a:off x="8636000" y="6265383"/>
            <a:ext cx="1629548" cy="307777"/>
          </a:xfrm>
          <a:prstGeom prst="rect">
            <a:avLst/>
          </a:prstGeom>
          <a:noFill/>
        </p:spPr>
        <p:txBody>
          <a:bodyPr wrap="square" rtlCol="0">
            <a:spAutoFit/>
          </a:bodyPr>
          <a:lstStyle/>
          <a:p>
            <a:pPr algn="ctr"/>
            <a:r>
              <a:rPr lang="en-US" sz="1400" dirty="0"/>
              <a:t>@</a:t>
            </a:r>
            <a:r>
              <a:rPr lang="en-US" sz="1400" dirty="0" err="1"/>
              <a:t>disAbilityLawVA</a:t>
            </a:r>
            <a:endParaRPr lang="en-US" sz="1400" dirty="0"/>
          </a:p>
        </p:txBody>
      </p:sp>
      <p:sp>
        <p:nvSpPr>
          <p:cNvPr id="17" name="TextBox 16">
            <a:extLst>
              <a:ext uri="{FF2B5EF4-FFF2-40B4-BE49-F238E27FC236}">
                <a16:creationId xmlns:a16="http://schemas.microsoft.com/office/drawing/2014/main" id="{1318E32F-A700-42EB-A184-FD4DAB1A4243}"/>
              </a:ext>
            </a:extLst>
          </p:cNvPr>
          <p:cNvSpPr txBox="1"/>
          <p:nvPr/>
        </p:nvSpPr>
        <p:spPr>
          <a:xfrm>
            <a:off x="10211022" y="6289670"/>
            <a:ext cx="1560499" cy="523220"/>
          </a:xfrm>
          <a:prstGeom prst="rect">
            <a:avLst/>
          </a:prstGeom>
          <a:noFill/>
        </p:spPr>
        <p:txBody>
          <a:bodyPr wrap="square" rtlCol="0">
            <a:spAutoFit/>
          </a:bodyPr>
          <a:lstStyle/>
          <a:p>
            <a:pPr algn="ctr"/>
            <a:r>
              <a:rPr lang="en-US" sz="1400" dirty="0"/>
              <a:t>facebook.com/</a:t>
            </a:r>
            <a:br>
              <a:rPr lang="en-US" sz="1400" dirty="0"/>
            </a:br>
            <a:r>
              <a:rPr lang="en-US" sz="1400" dirty="0" err="1"/>
              <a:t>disAbilityLawVA</a:t>
            </a:r>
            <a:endParaRPr lang="en-US" sz="1400" dirty="0"/>
          </a:p>
        </p:txBody>
      </p:sp>
    </p:spTree>
    <p:extLst>
      <p:ext uri="{BB962C8B-B14F-4D97-AF65-F5344CB8AC3E}">
        <p14:creationId xmlns:p14="http://schemas.microsoft.com/office/powerpoint/2010/main" val="120088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p:txBody>
          <a:bodyPr/>
          <a:lstStyle/>
          <a:p>
            <a:r>
              <a:rPr lang="en-US" dirty="0"/>
              <a:t>Waiver financial criteria</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763" y="2133601"/>
            <a:ext cx="10134600" cy="4223656"/>
          </a:xfrm>
        </p:spPr>
        <p:txBody>
          <a:bodyPr>
            <a:normAutofit fontScale="92500"/>
          </a:bodyPr>
          <a:lstStyle/>
          <a:p>
            <a:pPr marL="0" indent="0">
              <a:buNone/>
            </a:pPr>
            <a:r>
              <a:rPr lang="en-US" dirty="0"/>
              <a:t>CHILDREN</a:t>
            </a:r>
          </a:p>
          <a:p>
            <a:r>
              <a:rPr lang="en-US" dirty="0"/>
              <a:t>No resources limit for children</a:t>
            </a:r>
          </a:p>
          <a:p>
            <a:r>
              <a:rPr lang="en-US" dirty="0"/>
              <a:t>The parent's income never disqualifies (as it does for SSI)</a:t>
            </a:r>
          </a:p>
          <a:p>
            <a:pPr marL="0" indent="0">
              <a:buNone/>
            </a:pPr>
            <a:r>
              <a:rPr lang="en-US" dirty="0"/>
              <a:t>ADULTS</a:t>
            </a:r>
          </a:p>
          <a:p>
            <a:r>
              <a:rPr lang="en-US" dirty="0"/>
              <a:t>Adults access waivers through SSI/SSDI/Medicaid Disability</a:t>
            </a:r>
          </a:p>
          <a:p>
            <a:r>
              <a:rPr lang="en-US" dirty="0"/>
              <a:t>Resource limit is $2000 and is based on the applicant's resources</a:t>
            </a:r>
          </a:p>
          <a:p>
            <a:r>
              <a:rPr lang="en-US" dirty="0"/>
              <a:t>Resources in the applicant's name above $2000 must be in a Special Needs Trust or an ABLE account</a:t>
            </a:r>
          </a:p>
          <a:p>
            <a:r>
              <a:rPr lang="en-US" dirty="0"/>
              <a:t>Applicant can have income up to $2523 per month (2022)</a:t>
            </a:r>
          </a:p>
        </p:txBody>
      </p:sp>
    </p:spTree>
    <p:extLst>
      <p:ext uri="{BB962C8B-B14F-4D97-AF65-F5344CB8AC3E}">
        <p14:creationId xmlns:p14="http://schemas.microsoft.com/office/powerpoint/2010/main" val="375583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0BC62-F7E1-49F5-8B8A-0E0A84103709}"/>
              </a:ext>
            </a:extLst>
          </p:cNvPr>
          <p:cNvSpPr>
            <a:spLocks noGrp="1"/>
          </p:cNvSpPr>
          <p:nvPr>
            <p:ph type="title"/>
          </p:nvPr>
        </p:nvSpPr>
        <p:spPr/>
        <p:txBody>
          <a:bodyPr/>
          <a:lstStyle/>
          <a:p>
            <a:r>
              <a:rPr lang="en-US" dirty="0"/>
              <a:t>VA has 4 waivers for eligible individuals</a:t>
            </a:r>
          </a:p>
        </p:txBody>
      </p:sp>
      <p:sp>
        <p:nvSpPr>
          <p:cNvPr id="5" name="Text Placeholder 4">
            <a:extLst>
              <a:ext uri="{FF2B5EF4-FFF2-40B4-BE49-F238E27FC236}">
                <a16:creationId xmlns:a16="http://schemas.microsoft.com/office/drawing/2014/main" id="{0A640AF4-5F67-4D04-9767-8CFBBF8F7B41}"/>
              </a:ext>
            </a:extLst>
          </p:cNvPr>
          <p:cNvSpPr>
            <a:spLocks noGrp="1"/>
          </p:cNvSpPr>
          <p:nvPr>
            <p:ph type="body" sz="quarter" idx="13"/>
          </p:nvPr>
        </p:nvSpPr>
        <p:spPr>
          <a:xfrm>
            <a:off x="385916" y="2087419"/>
            <a:ext cx="10134600" cy="4223656"/>
          </a:xfrm>
        </p:spPr>
        <p:txBody>
          <a:bodyPr>
            <a:normAutofit fontScale="92500" lnSpcReduction="10000"/>
          </a:bodyPr>
          <a:lstStyle/>
          <a:p>
            <a:pPr>
              <a:lnSpc>
                <a:spcPct val="150000"/>
              </a:lnSpc>
            </a:pPr>
            <a:r>
              <a:rPr lang="en-US" sz="4000" dirty="0"/>
              <a:t>3 Developmental Disability (DD) waivers</a:t>
            </a:r>
          </a:p>
          <a:p>
            <a:pPr marL="1200150" lvl="1" indent="-742950">
              <a:lnSpc>
                <a:spcPct val="150000"/>
              </a:lnSpc>
              <a:buFont typeface="+mj-lt"/>
              <a:buAutoNum type="arabicPeriod"/>
            </a:pPr>
            <a:r>
              <a:rPr lang="en-US" sz="3600" dirty="0"/>
              <a:t>Community Living (CL) waiver</a:t>
            </a:r>
          </a:p>
          <a:p>
            <a:pPr marL="1200150" lvl="1" indent="-742950">
              <a:lnSpc>
                <a:spcPct val="150000"/>
              </a:lnSpc>
              <a:buFont typeface="+mj-lt"/>
              <a:buAutoNum type="arabicPeriod"/>
            </a:pPr>
            <a:r>
              <a:rPr lang="en-US" sz="3600" dirty="0"/>
              <a:t>Family and Individual Supports (FIS) waiver</a:t>
            </a:r>
          </a:p>
          <a:p>
            <a:pPr marL="1200150" lvl="1" indent="-742950">
              <a:lnSpc>
                <a:spcPct val="150000"/>
              </a:lnSpc>
              <a:buFont typeface="+mj-lt"/>
              <a:buAutoNum type="arabicPeriod"/>
            </a:pPr>
            <a:r>
              <a:rPr lang="en-US" sz="3600" dirty="0"/>
              <a:t>Building Independence (BI) waiver</a:t>
            </a:r>
          </a:p>
          <a:p>
            <a:pPr>
              <a:lnSpc>
                <a:spcPct val="150000"/>
              </a:lnSpc>
            </a:pPr>
            <a:r>
              <a:rPr lang="en-US" sz="4000" dirty="0"/>
              <a:t>CCC Plus waiver*</a:t>
            </a:r>
          </a:p>
        </p:txBody>
      </p:sp>
    </p:spTree>
    <p:extLst>
      <p:ext uri="{BB962C8B-B14F-4D97-AF65-F5344CB8AC3E}">
        <p14:creationId xmlns:p14="http://schemas.microsoft.com/office/powerpoint/2010/main" val="131672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1F9A49-1C1F-4F39-B30E-32F0F80C76E7}"/>
              </a:ext>
            </a:extLst>
          </p:cNvPr>
          <p:cNvSpPr>
            <a:spLocks noGrp="1"/>
          </p:cNvSpPr>
          <p:nvPr>
            <p:ph type="title"/>
          </p:nvPr>
        </p:nvSpPr>
        <p:spPr/>
        <p:txBody>
          <a:bodyPr/>
          <a:lstStyle/>
          <a:p>
            <a:r>
              <a:rPr lang="en-US" dirty="0"/>
              <a:t>DD Medicaid Waivers</a:t>
            </a:r>
          </a:p>
        </p:txBody>
      </p:sp>
    </p:spTree>
    <p:extLst>
      <p:ext uri="{BB962C8B-B14F-4D97-AF65-F5344CB8AC3E}">
        <p14:creationId xmlns:p14="http://schemas.microsoft.com/office/powerpoint/2010/main" val="102889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323" y="452411"/>
            <a:ext cx="10721644" cy="1325563"/>
          </a:xfrm>
        </p:spPr>
        <p:txBody>
          <a:bodyPr>
            <a:normAutofit/>
          </a:bodyPr>
          <a:lstStyle/>
          <a:p>
            <a:r>
              <a:rPr lang="en-US" sz="3200" b="1" dirty="0"/>
              <a:t>A developmental disability is a severe, chronic disability that meets 5 criteria…</a:t>
            </a:r>
          </a:p>
        </p:txBody>
      </p:sp>
      <p:sp>
        <p:nvSpPr>
          <p:cNvPr id="3" name="Content Placeholder 2"/>
          <p:cNvSpPr>
            <a:spLocks noGrp="1"/>
          </p:cNvSpPr>
          <p:nvPr>
            <p:ph sz="half" idx="1"/>
          </p:nvPr>
        </p:nvSpPr>
        <p:spPr/>
        <p:txBody>
          <a:bodyPr>
            <a:normAutofit/>
          </a:bodyPr>
          <a:lstStyle/>
          <a:p>
            <a:r>
              <a:rPr lang="en-US" sz="6000" dirty="0"/>
              <a:t>1</a:t>
            </a:r>
          </a:p>
        </p:txBody>
      </p:sp>
      <p:sp>
        <p:nvSpPr>
          <p:cNvPr id="4" name="Content Placeholder 3"/>
          <p:cNvSpPr>
            <a:spLocks noGrp="1"/>
          </p:cNvSpPr>
          <p:nvPr>
            <p:ph sz="half" idx="13"/>
          </p:nvPr>
        </p:nvSpPr>
        <p:spPr/>
        <p:txBody>
          <a:bodyPr/>
          <a:lstStyle/>
          <a:p>
            <a:pPr marL="0" indent="0">
              <a:buNone/>
            </a:pPr>
            <a:r>
              <a:rPr lang="en-US" dirty="0"/>
              <a:t>      </a:t>
            </a:r>
            <a:r>
              <a:rPr lang="en-US" sz="6000" dirty="0"/>
              <a:t>2</a:t>
            </a:r>
          </a:p>
        </p:txBody>
      </p:sp>
      <p:sp>
        <p:nvSpPr>
          <p:cNvPr id="5" name="Content Placeholder 4"/>
          <p:cNvSpPr>
            <a:spLocks noGrp="1"/>
          </p:cNvSpPr>
          <p:nvPr>
            <p:ph sz="half" idx="14"/>
          </p:nvPr>
        </p:nvSpPr>
        <p:spPr/>
        <p:txBody>
          <a:bodyPr>
            <a:normAutofit/>
          </a:bodyPr>
          <a:lstStyle/>
          <a:p>
            <a:r>
              <a:rPr lang="en-US" sz="6000" dirty="0"/>
              <a:t>3</a:t>
            </a:r>
          </a:p>
        </p:txBody>
      </p:sp>
      <p:sp>
        <p:nvSpPr>
          <p:cNvPr id="6" name="Text Placeholder 5"/>
          <p:cNvSpPr>
            <a:spLocks noGrp="1"/>
          </p:cNvSpPr>
          <p:nvPr>
            <p:ph type="body" sz="quarter" idx="15"/>
          </p:nvPr>
        </p:nvSpPr>
        <p:spPr>
          <a:xfrm>
            <a:off x="357031" y="3325267"/>
            <a:ext cx="3063978" cy="1510204"/>
          </a:xfrm>
        </p:spPr>
        <p:txBody>
          <a:bodyPr anchor="ctr"/>
          <a:lstStyle/>
          <a:p>
            <a:pPr marL="0" indent="0" algn="ctr">
              <a:buNone/>
            </a:pPr>
            <a:r>
              <a:rPr lang="en-US" sz="2400" dirty="0"/>
              <a:t>Is a physical and/or mental condition…</a:t>
            </a:r>
          </a:p>
        </p:txBody>
      </p:sp>
      <p:sp>
        <p:nvSpPr>
          <p:cNvPr id="7" name="Text Placeholder 6"/>
          <p:cNvSpPr>
            <a:spLocks noGrp="1"/>
          </p:cNvSpPr>
          <p:nvPr>
            <p:ph type="body" sz="quarter" idx="16"/>
          </p:nvPr>
        </p:nvSpPr>
        <p:spPr>
          <a:xfrm>
            <a:off x="4564010" y="3388660"/>
            <a:ext cx="3063978" cy="1446812"/>
          </a:xfrm>
        </p:spPr>
        <p:txBody>
          <a:bodyPr anchor="ctr"/>
          <a:lstStyle/>
          <a:p>
            <a:pPr marL="0" indent="0" algn="ctr">
              <a:buNone/>
            </a:pPr>
            <a:r>
              <a:rPr lang="en-US" sz="2400" dirty="0"/>
              <a:t>…that began before age 22, and…</a:t>
            </a:r>
          </a:p>
        </p:txBody>
      </p:sp>
      <p:sp>
        <p:nvSpPr>
          <p:cNvPr id="8" name="Text Placeholder 7"/>
          <p:cNvSpPr>
            <a:spLocks noGrp="1"/>
          </p:cNvSpPr>
          <p:nvPr>
            <p:ph type="body" sz="quarter" idx="17"/>
          </p:nvPr>
        </p:nvSpPr>
        <p:spPr>
          <a:xfrm>
            <a:off x="8770989" y="3388659"/>
            <a:ext cx="3063978" cy="1446812"/>
          </a:xfrm>
        </p:spPr>
        <p:txBody>
          <a:bodyPr anchor="ctr">
            <a:normAutofit/>
          </a:bodyPr>
          <a:lstStyle/>
          <a:p>
            <a:pPr marL="0" indent="0" algn="ctr">
              <a:buNone/>
            </a:pPr>
            <a:r>
              <a:rPr lang="en-US" sz="2400" dirty="0"/>
              <a:t>…is likely to continue indefinitely, and…</a:t>
            </a:r>
          </a:p>
        </p:txBody>
      </p:sp>
    </p:spTree>
    <p:extLst>
      <p:ext uri="{BB962C8B-B14F-4D97-AF65-F5344CB8AC3E}">
        <p14:creationId xmlns:p14="http://schemas.microsoft.com/office/powerpoint/2010/main" val="88168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002" y="398167"/>
            <a:ext cx="9583994" cy="1325563"/>
          </a:xfrm>
        </p:spPr>
        <p:txBody>
          <a:bodyPr>
            <a:normAutofit/>
          </a:bodyPr>
          <a:lstStyle/>
          <a:p>
            <a:r>
              <a:rPr lang="en-US" sz="3200" b="1" dirty="0"/>
              <a:t>…</a:t>
            </a:r>
            <a:r>
              <a:rPr lang="en-US" sz="2800" b="1" dirty="0"/>
              <a:t>and meets at least 3 or more functional limitations</a:t>
            </a:r>
          </a:p>
        </p:txBody>
      </p:sp>
      <p:sp>
        <p:nvSpPr>
          <p:cNvPr id="3" name="Content Placeholder 2"/>
          <p:cNvSpPr>
            <a:spLocks noGrp="1"/>
          </p:cNvSpPr>
          <p:nvPr>
            <p:ph sz="half" idx="1"/>
          </p:nvPr>
        </p:nvSpPr>
        <p:spPr>
          <a:xfrm>
            <a:off x="1129558" y="2094568"/>
            <a:ext cx="2101645" cy="2018788"/>
          </a:xfrm>
        </p:spPr>
        <p:txBody>
          <a:bodyPr>
            <a:normAutofit fontScale="85000" lnSpcReduction="10000"/>
          </a:bodyPr>
          <a:lstStyle/>
          <a:p>
            <a:r>
              <a:rPr lang="en-US" sz="6000" dirty="0"/>
              <a:t>   	4	</a:t>
            </a:r>
          </a:p>
        </p:txBody>
      </p:sp>
      <p:sp>
        <p:nvSpPr>
          <p:cNvPr id="4" name="Content Placeholder 3"/>
          <p:cNvSpPr>
            <a:spLocks noGrp="1"/>
          </p:cNvSpPr>
          <p:nvPr>
            <p:ph sz="half" idx="13"/>
          </p:nvPr>
        </p:nvSpPr>
        <p:spPr>
          <a:xfrm>
            <a:off x="5308648" y="1984784"/>
            <a:ext cx="2101645" cy="2018788"/>
          </a:xfrm>
        </p:spPr>
        <p:txBody>
          <a:bodyPr/>
          <a:lstStyle/>
          <a:p>
            <a:pPr marL="0" indent="0">
              <a:buNone/>
            </a:pPr>
            <a:r>
              <a:rPr lang="en-US" dirty="0"/>
              <a:t>     </a:t>
            </a:r>
            <a:r>
              <a:rPr lang="en-US" sz="6000" dirty="0"/>
              <a:t>5</a:t>
            </a:r>
          </a:p>
        </p:txBody>
      </p:sp>
      <p:sp>
        <p:nvSpPr>
          <p:cNvPr id="6" name="Text Placeholder 5"/>
          <p:cNvSpPr>
            <a:spLocks noGrp="1"/>
          </p:cNvSpPr>
          <p:nvPr>
            <p:ph type="body" sz="quarter" idx="15"/>
          </p:nvPr>
        </p:nvSpPr>
        <p:spPr>
          <a:xfrm>
            <a:off x="1018865" y="3236259"/>
            <a:ext cx="3063978" cy="1754195"/>
          </a:xfrm>
        </p:spPr>
        <p:txBody>
          <a:bodyPr anchor="ctr">
            <a:normAutofit/>
          </a:bodyPr>
          <a:lstStyle/>
          <a:p>
            <a:pPr marL="0" indent="0" algn="ctr">
              <a:buNone/>
            </a:pPr>
            <a:r>
              <a:rPr lang="en-US" sz="2400" dirty="0"/>
              <a:t>…requires many individualized services &amp; supports that are long term </a:t>
            </a:r>
            <a:r>
              <a:rPr lang="en-US" sz="2400" u="sng" dirty="0"/>
              <a:t>or</a:t>
            </a:r>
            <a:r>
              <a:rPr lang="en-US" sz="2400" dirty="0"/>
              <a:t> lifelong, and….</a:t>
            </a:r>
          </a:p>
        </p:txBody>
      </p:sp>
      <p:sp>
        <p:nvSpPr>
          <p:cNvPr id="7" name="Text Placeholder 6"/>
          <p:cNvSpPr>
            <a:spLocks noGrp="1"/>
          </p:cNvSpPr>
          <p:nvPr>
            <p:ph type="body" sz="quarter" idx="16"/>
          </p:nvPr>
        </p:nvSpPr>
        <p:spPr>
          <a:xfrm>
            <a:off x="4894928" y="3264944"/>
            <a:ext cx="3063978" cy="1725510"/>
          </a:xfrm>
        </p:spPr>
        <p:txBody>
          <a:bodyPr anchor="ctr">
            <a:normAutofit/>
          </a:bodyPr>
          <a:lstStyle/>
          <a:p>
            <a:pPr marL="0" indent="0" algn="ctr">
              <a:buNone/>
            </a:pPr>
            <a:r>
              <a:rPr lang="en-US" sz="2400" dirty="0"/>
              <a:t>…results in substantial functional limitations in 3 or more areas of life: </a:t>
            </a:r>
          </a:p>
        </p:txBody>
      </p:sp>
      <p:sp>
        <p:nvSpPr>
          <p:cNvPr id="8" name="Text Placeholder 7"/>
          <p:cNvSpPr>
            <a:spLocks noGrp="1"/>
          </p:cNvSpPr>
          <p:nvPr>
            <p:ph type="body" sz="quarter" idx="17"/>
          </p:nvPr>
        </p:nvSpPr>
        <p:spPr>
          <a:xfrm>
            <a:off x="8109156" y="2255004"/>
            <a:ext cx="3491325" cy="4282322"/>
          </a:xfrm>
        </p:spPr>
        <p:txBody>
          <a:bodyPr anchor="ctr">
            <a:normAutofit/>
          </a:bodyPr>
          <a:lstStyle/>
          <a:p>
            <a:pPr marL="0" indent="0" algn="ctr">
              <a:buNone/>
            </a:pPr>
            <a:r>
              <a:rPr lang="en-US" sz="2000" dirty="0"/>
              <a:t>FUNCTIONAL LIMITATIONS</a:t>
            </a:r>
          </a:p>
          <a:p>
            <a:pPr marL="0" indent="0" algn="ctr">
              <a:buNone/>
            </a:pPr>
            <a:r>
              <a:rPr lang="en-US" sz="2000" dirty="0"/>
              <a:t>1. Self-care</a:t>
            </a:r>
          </a:p>
          <a:p>
            <a:pPr marL="0" indent="0" algn="ctr">
              <a:buNone/>
            </a:pPr>
            <a:r>
              <a:rPr lang="en-US" sz="2000" dirty="0"/>
              <a:t>2. Speaking &amp;    understanding language</a:t>
            </a:r>
          </a:p>
          <a:p>
            <a:pPr marL="0" indent="0" algn="ctr">
              <a:buNone/>
            </a:pPr>
            <a:r>
              <a:rPr lang="en-US" sz="2000" dirty="0"/>
              <a:t>3. Learning</a:t>
            </a:r>
          </a:p>
          <a:p>
            <a:pPr marL="0" indent="0" algn="ctr">
              <a:buNone/>
            </a:pPr>
            <a:r>
              <a:rPr lang="en-US" sz="2000" dirty="0"/>
              <a:t>4. Mobility</a:t>
            </a:r>
          </a:p>
          <a:p>
            <a:pPr marL="0" indent="0" algn="ctr">
              <a:buNone/>
            </a:pPr>
            <a:r>
              <a:rPr lang="en-US" sz="2000" dirty="0"/>
              <a:t>5. Self-direction</a:t>
            </a:r>
          </a:p>
          <a:p>
            <a:pPr marL="0" indent="0" algn="ctr">
              <a:buNone/>
            </a:pPr>
            <a:r>
              <a:rPr lang="en-US" sz="2000" dirty="0"/>
              <a:t>6. Ability to live independently</a:t>
            </a:r>
          </a:p>
          <a:p>
            <a:pPr marL="0" indent="0" algn="ctr">
              <a:buNone/>
            </a:pPr>
            <a:r>
              <a:rPr lang="en-US" sz="2000" dirty="0"/>
              <a:t>7. Ability to be financially self-sufficient</a:t>
            </a:r>
          </a:p>
        </p:txBody>
      </p:sp>
    </p:spTree>
    <p:extLst>
      <p:ext uri="{BB962C8B-B14F-4D97-AF65-F5344CB8AC3E}">
        <p14:creationId xmlns:p14="http://schemas.microsoft.com/office/powerpoint/2010/main" val="3865699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909" y="535606"/>
            <a:ext cx="10134600" cy="1325563"/>
          </a:xfrm>
        </p:spPr>
        <p:txBody>
          <a:bodyPr>
            <a:normAutofit/>
          </a:bodyPr>
          <a:lstStyle/>
          <a:p>
            <a:r>
              <a:rPr lang="en-US" sz="3600" dirty="0"/>
              <a:t>Can a brain injury be a developmental disability?</a:t>
            </a:r>
          </a:p>
        </p:txBody>
      </p:sp>
      <p:sp>
        <p:nvSpPr>
          <p:cNvPr id="3" name="Text Placeholder 2"/>
          <p:cNvSpPr>
            <a:spLocks noGrp="1"/>
          </p:cNvSpPr>
          <p:nvPr>
            <p:ph type="body" sz="quarter" idx="13"/>
          </p:nvPr>
        </p:nvSpPr>
        <p:spPr>
          <a:xfrm>
            <a:off x="699368" y="2133600"/>
            <a:ext cx="9631681" cy="4460929"/>
          </a:xfrm>
        </p:spPr>
        <p:txBody>
          <a:bodyPr>
            <a:normAutofit/>
          </a:bodyPr>
          <a:lstStyle/>
          <a:p>
            <a:pPr marL="3657600" lvl="8" indent="0">
              <a:buNone/>
            </a:pPr>
            <a:r>
              <a:rPr lang="en-US" sz="3300" dirty="0"/>
              <a:t>     Yes! </a:t>
            </a:r>
            <a:endParaRPr lang="en-US" dirty="0"/>
          </a:p>
          <a:p>
            <a:pPr marL="0" indent="0">
              <a:buNone/>
            </a:pPr>
            <a:r>
              <a:rPr lang="en-US" dirty="0"/>
              <a:t>If a traumatic or acquired brain injury occurred before age 22 and an individual otherwise meets the criteria for DD (i.e. severe, chronic, and results in at least 3 functional limitations), that person is considered to have a developmental disability </a:t>
            </a:r>
            <a:r>
              <a:rPr lang="en-US" u="sng" dirty="0"/>
              <a:t>regardless of their current age</a:t>
            </a:r>
            <a:r>
              <a:rPr lang="en-US" dirty="0"/>
              <a:t>.</a:t>
            </a:r>
          </a:p>
          <a:p>
            <a:pPr marL="0" indent="0">
              <a:buNone/>
            </a:pPr>
            <a:endParaRPr lang="en-US" dirty="0"/>
          </a:p>
          <a:p>
            <a:pPr marL="0" indent="0">
              <a:buNone/>
            </a:pPr>
            <a:r>
              <a:rPr lang="en-US" dirty="0"/>
              <a:t>Many individuals in their 30s, 40s, 50s, and 60s are accessing the DD waiver by showing that their brain injury, brain tumor, or other brain event began before age 22! </a:t>
            </a:r>
          </a:p>
        </p:txBody>
      </p:sp>
    </p:spTree>
    <p:extLst>
      <p:ext uri="{BB962C8B-B14F-4D97-AF65-F5344CB8AC3E}">
        <p14:creationId xmlns:p14="http://schemas.microsoft.com/office/powerpoint/2010/main" val="2277426425"/>
      </p:ext>
    </p:extLst>
  </p:cSld>
  <p:clrMapOvr>
    <a:masterClrMapping/>
  </p:clrMapOvr>
</p:sld>
</file>

<file path=ppt/theme/theme1.xml><?xml version="1.0" encoding="utf-8"?>
<a:theme xmlns:a="http://schemas.openxmlformats.org/drawingml/2006/main" name="Office Theme">
  <a:themeElements>
    <a:clrScheme name="Custom 1">
      <a:dk1>
        <a:srgbClr val="FFFFFF"/>
      </a:dk1>
      <a:lt1>
        <a:srgbClr val="FFFFFF"/>
      </a:lt1>
      <a:dk2>
        <a:srgbClr val="26489F"/>
      </a:dk2>
      <a:lt2>
        <a:srgbClr val="26489F"/>
      </a:lt2>
      <a:accent1>
        <a:srgbClr val="4472C4"/>
      </a:accent1>
      <a:accent2>
        <a:srgbClr val="4C98D6"/>
      </a:accent2>
      <a:accent3>
        <a:srgbClr val="CFE4EB"/>
      </a:accent3>
      <a:accent4>
        <a:srgbClr val="524EB6"/>
      </a:accent4>
      <a:accent5>
        <a:srgbClr val="5B9BD5"/>
      </a:accent5>
      <a:accent6>
        <a:srgbClr val="70AD47"/>
      </a:accent6>
      <a:hlink>
        <a:srgbClr val="C3DFF6"/>
      </a:hlink>
      <a:folHlink>
        <a:srgbClr val="C3DFF6"/>
      </a:folHlink>
    </a:clrScheme>
    <a:fontScheme name="Roboto - dLCV">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CEB5CB0C-431C-4C93-AA7B-792B77AA1A75}" vid="{CEBBC27F-28C2-4ABE-AF64-E7CE750B5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dLCV Powerpoint Template</Template>
  <TotalTime>4760</TotalTime>
  <Words>4169</Words>
  <Application>Microsoft Office PowerPoint</Application>
  <PresentationFormat>Widescreen</PresentationFormat>
  <Paragraphs>431</Paragraphs>
  <Slides>39</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vt:lpstr>
      <vt:lpstr>Arial,Sans-Serif</vt:lpstr>
      <vt:lpstr>Calibri</vt:lpstr>
      <vt:lpstr>Roboto</vt:lpstr>
      <vt:lpstr>Roboto Medium</vt:lpstr>
      <vt:lpstr>TW Cen MT</vt:lpstr>
      <vt:lpstr>TW Cen MT</vt:lpstr>
      <vt:lpstr>Tw Cen MT Condensed</vt:lpstr>
      <vt:lpstr>Wingdings</vt:lpstr>
      <vt:lpstr>Office Theme</vt:lpstr>
      <vt:lpstr>Accessing Medicaid Waivers a training designed for individuals with brain injury and the personal and professional people who support them</vt:lpstr>
      <vt:lpstr>What are you about to learn? </vt:lpstr>
      <vt:lpstr>What is a waiver?</vt:lpstr>
      <vt:lpstr>Waiver financial criteria</vt:lpstr>
      <vt:lpstr>VA has 4 waivers for eligible individuals</vt:lpstr>
      <vt:lpstr>DD Medicaid Waivers</vt:lpstr>
      <vt:lpstr>A developmental disability is a severe, chronic disability that meets 5 criteria…</vt:lpstr>
      <vt:lpstr>…and meets at least 3 or more functional limitations</vt:lpstr>
      <vt:lpstr>Can a brain injury be a developmental disability?</vt:lpstr>
      <vt:lpstr>VA’s 3 Developmental Disability waivers</vt:lpstr>
      <vt:lpstr>These waivers offer a wide array of services &amp; supports</vt:lpstr>
      <vt:lpstr>DD waiver screening tool</vt:lpstr>
      <vt:lpstr>TIPS for DD waiver approval </vt:lpstr>
      <vt:lpstr>The DD  waiver waiting list…apply NOW to get on!</vt:lpstr>
      <vt:lpstr>Advantages to applying for a DD waiver now</vt:lpstr>
      <vt:lpstr>The DD Waiver Application</vt:lpstr>
      <vt:lpstr>Appealing a DD waiver denial</vt:lpstr>
      <vt:lpstr>DD Waiver Resources </vt:lpstr>
      <vt:lpstr>CCC Plus Medicaid Waiver</vt:lpstr>
      <vt:lpstr>CCC Plus Waiver Facts</vt:lpstr>
      <vt:lpstr>CCC Plus waiver services</vt:lpstr>
      <vt:lpstr>All of Virginia's Medicaid waivers include "transition services"   </vt:lpstr>
      <vt:lpstr>CCC Plus Waiver Screening Tool</vt:lpstr>
      <vt:lpstr>Brain Injury TIPS for CCC Plus Waivers</vt:lpstr>
      <vt:lpstr>CCC Plus waiver applications</vt:lpstr>
      <vt:lpstr>Appealing a CCC Plus waiver denial</vt:lpstr>
      <vt:lpstr>  CCC Plus Resources </vt:lpstr>
      <vt:lpstr>Maintaining waivers at 18 depends on SSI eligibility</vt:lpstr>
      <vt:lpstr>Other Services</vt:lpstr>
      <vt:lpstr>Individual and Family Support Program (IFSP) </vt:lpstr>
      <vt:lpstr>IFSP</vt:lpstr>
      <vt:lpstr>Early Periodic Screening, Diagnosis, &amp; Treatment (EPSDT)</vt:lpstr>
      <vt:lpstr>EPSDT</vt:lpstr>
      <vt:lpstr>Regional Education Assessment Crisis Habilitation (REACH)</vt:lpstr>
      <vt:lpstr>Brain injury TIP for REACH services </vt:lpstr>
      <vt:lpstr>Program of All-inclusive Care for the Elderly (PACE)</vt:lpstr>
      <vt:lpstr>PACE Services</vt:lpstr>
      <vt:lpstr>PowerPoint Presentation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Hira Azher</dc:creator>
  <cp:lastModifiedBy>Erin Haw</cp:lastModifiedBy>
  <cp:revision>160</cp:revision>
  <cp:lastPrinted>2022-07-13T15:42:26Z</cp:lastPrinted>
  <dcterms:created xsi:type="dcterms:W3CDTF">2021-12-08T18:58:10Z</dcterms:created>
  <dcterms:modified xsi:type="dcterms:W3CDTF">2022-08-02T12:50:33Z</dcterms:modified>
</cp:coreProperties>
</file>