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handoutMasterIdLst>
    <p:handoutMasterId r:id="rId13"/>
  </p:handoutMasterIdLst>
  <p:sldIdLst>
    <p:sldId id="264" r:id="rId5"/>
    <p:sldId id="294" r:id="rId6"/>
    <p:sldId id="278" r:id="rId7"/>
    <p:sldId id="295" r:id="rId8"/>
    <p:sldId id="296" r:id="rId9"/>
    <p:sldId id="293" r:id="rId10"/>
    <p:sldId id="297" r:id="rId1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69528" autoAdjust="0"/>
  </p:normalViewPr>
  <p:slideViewPr>
    <p:cSldViewPr showGuides="1">
      <p:cViewPr varScale="1">
        <p:scale>
          <a:sx n="55" d="100"/>
          <a:sy n="55" d="100"/>
        </p:scale>
        <p:origin x="1296" y="7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6" d="100"/>
          <a:sy n="56" d="100"/>
        </p:scale>
        <p:origin x="252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9/30/2019</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9/30/2019</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effectLst/>
                <a:latin typeface="+mn-lt"/>
                <a:ea typeface="+mn-ea"/>
                <a:cs typeface="+mn-cs"/>
              </a:rPr>
              <a:t>KC: Hi, I’m Kerry Chilton.</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2"/>
              </a:solidFill>
              <a:effectLst/>
              <a:latin typeface="+mn-lt"/>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effectLst/>
                <a:latin typeface="+mn-lt"/>
                <a:ea typeface="+mn-ea"/>
                <a:cs typeface="+mn-cs"/>
              </a:rPr>
              <a:t>KE: And</a:t>
            </a:r>
            <a:r>
              <a:rPr lang="en-US" sz="1600" kern="1200" baseline="0" dirty="0" smtClean="0">
                <a:solidFill>
                  <a:schemeClr val="tx2"/>
                </a:solidFill>
                <a:effectLst/>
                <a:latin typeface="+mn-lt"/>
                <a:ea typeface="+mn-ea"/>
                <a:cs typeface="+mn-cs"/>
              </a:rPr>
              <a:t> I’m Kalena Ek. We’re staff attorneys with the </a:t>
            </a:r>
            <a:r>
              <a:rPr lang="en-US" sz="1600" kern="1200" baseline="0" dirty="0" err="1" smtClean="0">
                <a:solidFill>
                  <a:schemeClr val="tx2"/>
                </a:solidFill>
                <a:effectLst/>
                <a:latin typeface="+mn-lt"/>
                <a:ea typeface="+mn-ea"/>
                <a:cs typeface="+mn-cs"/>
              </a:rPr>
              <a:t>disAbility</a:t>
            </a:r>
            <a:r>
              <a:rPr lang="en-US" sz="1600" kern="1200" baseline="0" dirty="0" smtClean="0">
                <a:solidFill>
                  <a:schemeClr val="tx2"/>
                </a:solidFill>
                <a:effectLst/>
                <a:latin typeface="+mn-lt"/>
                <a:ea typeface="+mn-ea"/>
                <a:cs typeface="+mn-cs"/>
              </a:rPr>
              <a:t> Law Center of Virginia, and today w</a:t>
            </a:r>
            <a:r>
              <a:rPr lang="en-US" sz="1600" kern="1200" dirty="0" smtClean="0">
                <a:solidFill>
                  <a:schemeClr val="tx2"/>
                </a:solidFill>
                <a:effectLst/>
                <a:latin typeface="+mn-lt"/>
                <a:ea typeface="+mn-ea"/>
                <a:cs typeface="+mn-cs"/>
              </a:rPr>
              <a:t>e’d like to talk with you about</a:t>
            </a:r>
            <a:r>
              <a:rPr lang="en-US" sz="1600" kern="1200" baseline="0" dirty="0" smtClean="0">
                <a:solidFill>
                  <a:schemeClr val="tx2"/>
                </a:solidFill>
                <a:effectLst/>
                <a:latin typeface="+mn-lt"/>
                <a:ea typeface="+mn-ea"/>
                <a:cs typeface="+mn-cs"/>
              </a:rPr>
              <a:t> attendance and truancy: What happens when kids miss school?</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2951544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 Truancy refers </a:t>
            </a:r>
            <a:r>
              <a:rPr lang="en-US" baseline="0" dirty="0" smtClean="0"/>
              <a:t>to unexcused absences. Chronic truancy can trigger the filing of a CHINS petition, which we’ll talk about in more detail in the next few slides. </a:t>
            </a:r>
          </a:p>
          <a:p>
            <a:r>
              <a:rPr lang="en-US" baseline="0" dirty="0" smtClean="0"/>
              <a:t>Absenteeism refers to excused and unexcused absences and suspensions. Absenteeism may be caused by many understandable reasons such as homelessness, medical problems, and transportation issues. Both truancy and absenteeism mean the loss of time that a child is in school. Schools should be proactive in ensuring that their students do not miss school to the point that they fall behind in coursework.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2</a:t>
            </a:fld>
            <a:endParaRPr lang="en-US"/>
          </a:p>
        </p:txBody>
      </p:sp>
    </p:spTree>
    <p:extLst>
      <p:ext uri="{BB962C8B-B14F-4D97-AF65-F5344CB8AC3E}">
        <p14:creationId xmlns:p14="http://schemas.microsoft.com/office/powerpoint/2010/main" val="1638376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KC: With limited exceptions for things such as religious reasons and homeschooling, all children kindergarten age through their 18</a:t>
            </a:r>
            <a:r>
              <a:rPr lang="en-US" baseline="30000" dirty="0" smtClean="0"/>
              <a:t>th</a:t>
            </a:r>
            <a:r>
              <a:rPr lang="en-US" baseline="0" dirty="0" smtClean="0"/>
              <a:t> birthday must attend school.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Schools have certain obligations when a student has an unexcused absence from school. After the first unexcused absence the school must try to contact the parent by phone to find out why the child missed school.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After the fifth unexcused absence the school must ensure the parent is contact either in person or by phone. The school must get a reason for the absences and explain the consequences of non-attendance to the parent. The school must also develop an attendance plan with the student and parents.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After the sixth unexcused absence, the school must hold a conference with the student and parents. This meeting must be scheduled within 10 days of this absence and must occur within 15 days of the absence. At the conference, the school will work with the parent and student to try to resolve the issues related to the continued absences.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After the seventh unexcused absence, the school must file a CHINS petition, which we will talk about on the next slide.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smtClean="0"/>
              <a:t>For special education students it is important to remember that schools have an affirmative duty to try to prevent behavior that impedes the student’s learning. A functional behavior assessment or FBA and behavior intervention plan or BIP may be helpful for special education students who are missing school. Please see the information on our website for more information about FBAS and BIPs.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3</a:t>
            </a:fld>
            <a:endParaRPr lang="en-US"/>
          </a:p>
        </p:txBody>
      </p:sp>
    </p:spTree>
    <p:extLst>
      <p:ext uri="{BB962C8B-B14F-4D97-AF65-F5344CB8AC3E}">
        <p14:creationId xmlns:p14="http://schemas.microsoft.com/office/powerpoint/2010/main" val="9333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 CHINS Petition stands for Child</a:t>
            </a:r>
            <a:r>
              <a:rPr lang="en-US" baseline="0" dirty="0" smtClean="0"/>
              <a:t> in Need of Supervision. There will be a hearing in juvenile court where the school must show that the student missed more than six school days without reason, that the school made reasonable efforts to correct the issues related to the absences, and that the child was offered the appropriate services in school. (Such as IEP services or being enrolled in the correct level of classes). If the school shows these things, the student will be referred to an interdisciplinary team that will assess the child’s needs. Most likely the court will also order the student to attend all classes, every day and on time. </a:t>
            </a:r>
          </a:p>
          <a:p>
            <a:endParaRPr lang="en-US" baseline="0" dirty="0" smtClean="0"/>
          </a:p>
          <a:p>
            <a:r>
              <a:rPr lang="en-US" baseline="0" dirty="0" smtClean="0"/>
              <a:t>At the disposition the court will create a plan to ensure school attendance. The court can place a child on probation, take away their driver’s license, or require them to do community service. Both parents and children can be required to complete treatment or therapy. If a student continues to not listen to the court’s orders they can lose their driver’s license and even be placed in a foster home or sent to a detention facility. Parents can face fines or jail time if they purposefully disobey the Court’s order.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4</a:t>
            </a:fld>
            <a:endParaRPr lang="en-US"/>
          </a:p>
        </p:txBody>
      </p:sp>
    </p:spTree>
    <p:extLst>
      <p:ext uri="{BB962C8B-B14F-4D97-AF65-F5344CB8AC3E}">
        <p14:creationId xmlns:p14="http://schemas.microsoft.com/office/powerpoint/2010/main" val="142454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KC: Home bound instruction</a:t>
            </a:r>
            <a:r>
              <a:rPr lang="en-US" baseline="0" dirty="0" smtClean="0"/>
              <a:t> is provided in the home environment to a student who is confined to a home or health care facility due to their own illness or injury. Home bound instruction is intended to be a temporary service that allows children to continue learning when they cannot attend school and help them prepare for their return to school. To receive home bound instruction a student must have a certificate of need from a physician of psychologist. After the school receives the certificate of need, services must begin as soon as possible and not later than five instructional days after receipt. If there is a delay or interruption in the provision of services, the IEP team must determine whether compensatory services should be provided. Schools are encouraged to provide students who can attend school for part of the day with part-time home bound instruction. </a:t>
            </a:r>
          </a:p>
          <a:p>
            <a:endParaRPr lang="en-US" baseline="0" dirty="0" smtClean="0"/>
          </a:p>
          <a:p>
            <a:r>
              <a:rPr lang="en-US" baseline="0" dirty="0" smtClean="0"/>
              <a:t>For students with IEPs, the appropriate number of hours of instruction a week is determined by the IEP team. However in most instances elementary students will receive one hour of instruction per day, middle school students will receive eight hours per week, and high school students will receive two hours per core academic subject per week. </a:t>
            </a:r>
          </a:p>
          <a:p>
            <a:endParaRPr lang="en-US" baseline="0" dirty="0" smtClean="0"/>
          </a:p>
          <a:p>
            <a:r>
              <a:rPr lang="en-US" baseline="0" dirty="0" smtClean="0"/>
              <a:t>For more information on home bound instruction please see the Virginia Department of Education Homebound Instructional Services Guidelines available on their website.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5</a:t>
            </a:fld>
            <a:endParaRPr lang="en-US"/>
          </a:p>
        </p:txBody>
      </p:sp>
    </p:spTree>
    <p:extLst>
      <p:ext uri="{BB962C8B-B14F-4D97-AF65-F5344CB8AC3E}">
        <p14:creationId xmlns:p14="http://schemas.microsoft.com/office/powerpoint/2010/main" val="4007744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effectLst/>
                <a:latin typeface="+mn-lt"/>
                <a:ea typeface="+mn-ea"/>
                <a:cs typeface="+mn-cs"/>
              </a:rPr>
              <a:t>KE: Home Based Instruction is another form of school placement where students</a:t>
            </a:r>
            <a:r>
              <a:rPr lang="en-US" sz="1600" kern="1200" baseline="0" dirty="0" smtClean="0">
                <a:solidFill>
                  <a:schemeClr val="tx2"/>
                </a:solidFill>
                <a:effectLst/>
                <a:latin typeface="+mn-lt"/>
                <a:ea typeface="+mn-ea"/>
                <a:cs typeface="+mn-cs"/>
              </a:rPr>
              <a:t> receive instruction in the home. Home based instruction is different in that it is an IEP team decision and is not based on a certificate of need from a medical professional. The decision to have student receive home-based instruction often arises when the student is facing a long term suspension of expulsion. Home based instruction can serve as a way to allow a child to continue progressing, especially in cases where they have been suspended, but the suspension is not long enough to make placement in an alternative program appropriate. However, home based instruction is an extremely restrictive placement and IEP teams must ensure that this is the least restrictive environment or LRE for the student. For more information about LRE please see our information on IEPs. The hours, duration, and types of services the child will receive while on home based instruction should be stated in the IEP, since schools are obligated to provide home based instruction as stated in the student’s IEP. Generally you can find more information about home based instruction policies for a particular school division on that school division’s webpage. </a:t>
            </a:r>
            <a:endParaRPr lang="en-US" dirty="0" smtClean="0"/>
          </a:p>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a:t>
            </a:fld>
            <a:endParaRPr lang="en-US"/>
          </a:p>
        </p:txBody>
      </p:sp>
    </p:spTree>
    <p:extLst>
      <p:ext uri="{BB962C8B-B14F-4D97-AF65-F5344CB8AC3E}">
        <p14:creationId xmlns:p14="http://schemas.microsoft.com/office/powerpoint/2010/main" val="62459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smtClean="0">
                <a:solidFill>
                  <a:schemeClr val="tx2"/>
                </a:solidFill>
                <a:effectLst/>
                <a:latin typeface="+mn-lt"/>
                <a:ea typeface="+mn-ea"/>
                <a:cs typeface="+mn-cs"/>
              </a:rPr>
              <a:t>Thank you for joining us, we hope you found this information helpful.  For more information about other</a:t>
            </a:r>
            <a:r>
              <a:rPr lang="en-US" sz="1600" kern="1200" baseline="0" dirty="0" smtClean="0">
                <a:solidFill>
                  <a:schemeClr val="tx2"/>
                </a:solidFill>
                <a:effectLst/>
                <a:latin typeface="+mn-lt"/>
                <a:ea typeface="+mn-ea"/>
                <a:cs typeface="+mn-cs"/>
              </a:rPr>
              <a:t> special education topics</a:t>
            </a:r>
            <a:r>
              <a:rPr lang="en-US" sz="1600" kern="1200" dirty="0" smtClean="0">
                <a:solidFill>
                  <a:schemeClr val="tx2"/>
                </a:solidFill>
                <a:effectLst/>
                <a:latin typeface="+mn-lt"/>
                <a:ea typeface="+mn-ea"/>
                <a:cs typeface="+mn-cs"/>
              </a:rPr>
              <a:t>, please see the resources available on our website.  </a:t>
            </a:r>
            <a:r>
              <a:rPr lang="en-US" sz="1600" kern="1200" smtClean="0">
                <a:solidFill>
                  <a:schemeClr val="tx2"/>
                </a:solidFill>
                <a:effectLst/>
                <a:latin typeface="+mn-lt"/>
                <a:ea typeface="+mn-ea"/>
                <a:cs typeface="+mn-cs"/>
              </a:rPr>
              <a:t>You can also find our contact information online.</a:t>
            </a:r>
          </a:p>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7</a:t>
            </a:fld>
            <a:endParaRPr lang="en-US"/>
          </a:p>
        </p:txBody>
      </p:sp>
    </p:spTree>
    <p:extLst>
      <p:ext uri="{BB962C8B-B14F-4D97-AF65-F5344CB8AC3E}">
        <p14:creationId xmlns:p14="http://schemas.microsoft.com/office/powerpoint/2010/main" val="1741093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smtClean="0"/>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9/30/2019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9/30/2019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9/30/2019</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9/30/2019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9/30/2019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9/30/2019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smtClean="0"/>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9/30/2019</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g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2438400"/>
            <a:ext cx="7008574" cy="3298825"/>
          </a:xfrm>
        </p:spPr>
        <p:txBody>
          <a:bodyPr/>
          <a:lstStyle/>
          <a:p>
            <a:r>
              <a:rPr lang="en-US" dirty="0" smtClean="0"/>
              <a:t>Attendance and Truancy</a:t>
            </a:r>
            <a:endParaRPr lang="en-US" dirty="0"/>
          </a:p>
        </p:txBody>
      </p:sp>
      <p:sp>
        <p:nvSpPr>
          <p:cNvPr id="3" name="Subtitle 2"/>
          <p:cNvSpPr>
            <a:spLocks noGrp="1"/>
          </p:cNvSpPr>
          <p:nvPr>
            <p:ph type="subTitle" idx="1"/>
          </p:nvPr>
        </p:nvSpPr>
        <p:spPr>
          <a:xfrm>
            <a:off x="4672383" y="5737225"/>
            <a:ext cx="7008574" cy="1244600"/>
          </a:xfrm>
        </p:spPr>
        <p:txBody>
          <a:bodyPr/>
          <a:lstStyle/>
          <a:p>
            <a:r>
              <a:rPr lang="en-US" dirty="0" smtClean="0"/>
              <a:t>What happens when kids miss school?</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963" y="-152400"/>
            <a:ext cx="5750315" cy="4035797"/>
          </a:xfrm>
          <a:prstGeom prst="rect">
            <a:avLst/>
          </a:prstGeom>
        </p:spPr>
      </p:pic>
      <p:pic>
        <p:nvPicPr>
          <p:cNvPr id="4" name="SPED Truancy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Truancy v. Absenteeism </a:t>
            </a:r>
            <a:endParaRPr lang="en-US" dirty="0"/>
          </a:p>
        </p:txBody>
      </p:sp>
      <p:sp>
        <p:nvSpPr>
          <p:cNvPr id="3" name="Content Placeholder 2"/>
          <p:cNvSpPr>
            <a:spLocks noGrp="1"/>
          </p:cNvSpPr>
          <p:nvPr>
            <p:ph idx="1"/>
          </p:nvPr>
        </p:nvSpPr>
        <p:spPr/>
        <p:txBody>
          <a:bodyPr/>
          <a:lstStyle/>
          <a:p>
            <a:r>
              <a:rPr lang="en-US" dirty="0" smtClean="0"/>
              <a:t>Truancy: Unexcused Absences </a:t>
            </a:r>
          </a:p>
          <a:p>
            <a:r>
              <a:rPr lang="en-US" dirty="0" smtClean="0"/>
              <a:t>Absenteeism: Excused and Unexcused Absences and Suspensions</a:t>
            </a:r>
          </a:p>
          <a:p>
            <a:r>
              <a:rPr lang="en-US" dirty="0" smtClean="0"/>
              <a:t>Both problems for school success.</a:t>
            </a:r>
            <a:endParaRPr lang="en-US" dirty="0"/>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8212" y="2971800"/>
            <a:ext cx="4495800" cy="3596640"/>
          </a:xfrm>
          <a:prstGeom prst="rect">
            <a:avLst/>
          </a:prstGeom>
        </p:spPr>
      </p:pic>
      <p:pic>
        <p:nvPicPr>
          <p:cNvPr id="4" name="SPED Truancy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86585896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Truancy Prevention </a:t>
            </a:r>
            <a:endParaRPr lang="en-US" dirty="0"/>
          </a:p>
        </p:txBody>
      </p:sp>
      <p:sp>
        <p:nvSpPr>
          <p:cNvPr id="3" name="Content Placeholder 2"/>
          <p:cNvSpPr>
            <a:spLocks noGrp="1"/>
          </p:cNvSpPr>
          <p:nvPr>
            <p:ph idx="1"/>
          </p:nvPr>
        </p:nvSpPr>
        <p:spPr>
          <a:xfrm>
            <a:off x="1117309" y="1701800"/>
            <a:ext cx="10157354" cy="5156200"/>
          </a:xfrm>
        </p:spPr>
        <p:txBody>
          <a:bodyPr>
            <a:normAutofit/>
          </a:bodyPr>
          <a:lstStyle/>
          <a:p>
            <a:r>
              <a:rPr lang="en-US" dirty="0" smtClean="0"/>
              <a:t>In Virginia, children in </a:t>
            </a:r>
            <a:r>
              <a:rPr lang="en-US" dirty="0"/>
              <a:t>k</a:t>
            </a:r>
            <a:r>
              <a:rPr lang="en-US" dirty="0" smtClean="0"/>
              <a:t>indergarten until their 18</a:t>
            </a:r>
            <a:r>
              <a:rPr lang="en-US" baseline="30000" dirty="0" smtClean="0"/>
              <a:t>th</a:t>
            </a:r>
            <a:r>
              <a:rPr lang="en-US" dirty="0" smtClean="0"/>
              <a:t> birthday must attend school</a:t>
            </a:r>
            <a:r>
              <a:rPr lang="en-US" dirty="0"/>
              <a:t> </a:t>
            </a:r>
            <a:r>
              <a:rPr lang="en-US" dirty="0" smtClean="0"/>
              <a:t>(with limited exceptions)</a:t>
            </a:r>
          </a:p>
          <a:p>
            <a:r>
              <a:rPr lang="en-US" dirty="0" smtClean="0"/>
              <a:t>Schools have certain obligations to encourage school attendance:</a:t>
            </a:r>
          </a:p>
          <a:p>
            <a:pPr lvl="1"/>
            <a:r>
              <a:rPr lang="en-US" dirty="0" smtClean="0"/>
              <a:t>1</a:t>
            </a:r>
            <a:r>
              <a:rPr lang="en-US" baseline="30000" dirty="0" smtClean="0"/>
              <a:t>st</a:t>
            </a:r>
            <a:r>
              <a:rPr lang="en-US" dirty="0" smtClean="0"/>
              <a:t> Unexcused Absence: School must contact parent by phone and attempt to get reason for absence</a:t>
            </a:r>
          </a:p>
          <a:p>
            <a:pPr lvl="1"/>
            <a:r>
              <a:rPr lang="en-US" dirty="0" smtClean="0"/>
              <a:t>5th Unexcused Absence: School must ensure direct contact with parent, explain consequences of absence, and create plan</a:t>
            </a:r>
          </a:p>
          <a:p>
            <a:pPr lvl="1"/>
            <a:r>
              <a:rPr lang="en-US" dirty="0"/>
              <a:t>6</a:t>
            </a:r>
            <a:r>
              <a:rPr lang="en-US" baseline="30000" dirty="0" smtClean="0"/>
              <a:t>th</a:t>
            </a:r>
            <a:r>
              <a:rPr lang="en-US" dirty="0" smtClean="0"/>
              <a:t> Unexcused Absence: School must schedule a conference with the student and parents</a:t>
            </a:r>
          </a:p>
          <a:p>
            <a:pPr lvl="1"/>
            <a:r>
              <a:rPr lang="en-US" dirty="0" smtClean="0"/>
              <a:t>7</a:t>
            </a:r>
            <a:r>
              <a:rPr lang="en-US" baseline="30000" dirty="0" smtClean="0"/>
              <a:t>th</a:t>
            </a:r>
            <a:r>
              <a:rPr lang="en-US" dirty="0" smtClean="0"/>
              <a:t> Unexcused Absence: School must file a CHINS petition with the court</a:t>
            </a:r>
          </a:p>
          <a:p>
            <a:r>
              <a:rPr lang="en-US" dirty="0" smtClean="0"/>
              <a:t>Also consider FBAs and BIPS for special education students</a:t>
            </a:r>
          </a:p>
          <a:p>
            <a:pPr lvl="1"/>
            <a:endParaRPr lang="en-US" dirty="0"/>
          </a:p>
        </p:txBody>
      </p:sp>
      <p:pic>
        <p:nvPicPr>
          <p:cNvPr id="4" name="SPED Truancy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074189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CHINS Petitions </a:t>
            </a:r>
            <a:endParaRPr lang="en-US" dirty="0"/>
          </a:p>
        </p:txBody>
      </p:sp>
      <p:sp>
        <p:nvSpPr>
          <p:cNvPr id="3" name="Content Placeholder 2"/>
          <p:cNvSpPr>
            <a:spLocks noGrp="1"/>
          </p:cNvSpPr>
          <p:nvPr>
            <p:ph idx="1"/>
          </p:nvPr>
        </p:nvSpPr>
        <p:spPr>
          <a:xfrm>
            <a:off x="684212" y="2406073"/>
            <a:ext cx="10157354" cy="4470400"/>
          </a:xfrm>
        </p:spPr>
        <p:txBody>
          <a:bodyPr>
            <a:normAutofit/>
          </a:bodyPr>
          <a:lstStyle/>
          <a:p>
            <a:r>
              <a:rPr lang="en-US" dirty="0" smtClean="0"/>
              <a:t>Child in Need of Supervision </a:t>
            </a:r>
          </a:p>
          <a:p>
            <a:r>
              <a:rPr lang="en-US" dirty="0" smtClean="0"/>
              <a:t>During the adjudication (hearing) the school must show that: </a:t>
            </a:r>
          </a:p>
          <a:p>
            <a:pPr lvl="1"/>
            <a:r>
              <a:rPr lang="en-US" dirty="0" smtClean="0"/>
              <a:t>The student has been absent for no reason for more than six days</a:t>
            </a:r>
          </a:p>
          <a:p>
            <a:pPr lvl="1"/>
            <a:r>
              <a:rPr lang="en-US" dirty="0" smtClean="0"/>
              <a:t>The school made a reasonable effort to improve the student’s attendance, and </a:t>
            </a:r>
          </a:p>
          <a:p>
            <a:pPr lvl="1"/>
            <a:r>
              <a:rPr lang="en-US" dirty="0" smtClean="0"/>
              <a:t>That you child was offered appropriate educational services, such as being in the right classes.</a:t>
            </a:r>
          </a:p>
          <a:p>
            <a:r>
              <a:rPr lang="en-US" dirty="0" smtClean="0"/>
              <a:t>Referral to interdisciplinary team and court ordered attendance</a:t>
            </a:r>
          </a:p>
          <a:p>
            <a:r>
              <a:rPr lang="en-US" dirty="0" smtClean="0"/>
              <a:t>Disposition </a:t>
            </a:r>
            <a:endParaRPr lang="en-US" dirty="0"/>
          </a:p>
          <a:p>
            <a:endParaRPr lang="en-US" dirty="0" smtClean="0"/>
          </a:p>
          <a:p>
            <a:pPr lvl="1"/>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212" y="76200"/>
            <a:ext cx="2876550" cy="2800350"/>
          </a:xfrm>
          <a:prstGeom prst="rect">
            <a:avLst/>
          </a:prstGeom>
        </p:spPr>
      </p:pic>
      <p:pic>
        <p:nvPicPr>
          <p:cNvPr id="5" name="SPED Truancy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14625857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Bound Instruction </a:t>
            </a:r>
            <a:endParaRPr lang="en-US" dirty="0"/>
          </a:p>
        </p:txBody>
      </p:sp>
      <p:sp>
        <p:nvSpPr>
          <p:cNvPr id="3" name="Content Placeholder 2"/>
          <p:cNvSpPr>
            <a:spLocks noGrp="1"/>
          </p:cNvSpPr>
          <p:nvPr>
            <p:ph idx="1"/>
          </p:nvPr>
        </p:nvSpPr>
        <p:spPr/>
        <p:txBody>
          <a:bodyPr/>
          <a:lstStyle/>
          <a:p>
            <a:r>
              <a:rPr lang="en-US" dirty="0" smtClean="0"/>
              <a:t>For students confined to a home or health care facility</a:t>
            </a:r>
          </a:p>
          <a:p>
            <a:r>
              <a:rPr lang="en-US" dirty="0" smtClean="0"/>
              <a:t>Goals: Continuity of instruction and preparation for return to school</a:t>
            </a:r>
          </a:p>
          <a:p>
            <a:r>
              <a:rPr lang="en-US" dirty="0"/>
              <a:t>Certificate of </a:t>
            </a:r>
            <a:r>
              <a:rPr lang="en-US" dirty="0" smtClean="0"/>
              <a:t>need</a:t>
            </a:r>
          </a:p>
          <a:p>
            <a:r>
              <a:rPr lang="en-US" dirty="0" smtClean="0"/>
              <a:t>Services must begin within five instructional days</a:t>
            </a:r>
          </a:p>
          <a:p>
            <a:r>
              <a:rPr lang="en-US" dirty="0" smtClean="0"/>
              <a:t>Compensatory services</a:t>
            </a:r>
          </a:p>
          <a:p>
            <a:r>
              <a:rPr lang="en-US" dirty="0" smtClean="0"/>
              <a:t>Part-time is an option</a:t>
            </a:r>
          </a:p>
          <a:p>
            <a:r>
              <a:rPr lang="en-US" dirty="0" smtClean="0"/>
              <a:t>Minimum hours of instruction</a:t>
            </a:r>
            <a:endParaRPr lang="en-US" dirty="0"/>
          </a:p>
          <a:p>
            <a:endParaRPr lang="en-US" dirty="0"/>
          </a:p>
        </p:txBody>
      </p:sp>
      <p:pic>
        <p:nvPicPr>
          <p:cNvPr id="4" name="SPED Truancy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69744598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Based Instruction </a:t>
            </a:r>
            <a:endParaRPr lang="en-US" dirty="0"/>
          </a:p>
        </p:txBody>
      </p:sp>
      <p:sp>
        <p:nvSpPr>
          <p:cNvPr id="3" name="Content Placeholder 2"/>
          <p:cNvSpPr>
            <a:spLocks noGrp="1"/>
          </p:cNvSpPr>
          <p:nvPr>
            <p:ph idx="1"/>
          </p:nvPr>
        </p:nvSpPr>
        <p:spPr/>
        <p:txBody>
          <a:bodyPr>
            <a:normAutofit/>
          </a:bodyPr>
          <a:lstStyle/>
          <a:p>
            <a:r>
              <a:rPr lang="en-US" dirty="0" smtClean="0"/>
              <a:t> IEP team </a:t>
            </a:r>
            <a:r>
              <a:rPr lang="en-US" dirty="0"/>
              <a:t>d</a:t>
            </a:r>
            <a:r>
              <a:rPr lang="en-US" dirty="0" smtClean="0"/>
              <a:t>ecision </a:t>
            </a:r>
          </a:p>
          <a:p>
            <a:r>
              <a:rPr lang="en-US" dirty="0" smtClean="0"/>
              <a:t>Often for disciplinary reasons</a:t>
            </a:r>
          </a:p>
          <a:p>
            <a:r>
              <a:rPr lang="en-US" dirty="0" smtClean="0"/>
              <a:t>Must be provided in the manner stated in the IEP  </a:t>
            </a:r>
            <a:endParaRPr lang="en-US" dirty="0"/>
          </a:p>
        </p:txBody>
      </p:sp>
      <p:pic>
        <p:nvPicPr>
          <p:cNvPr id="7" name="SPED Truancy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65335642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Content Placeholder 2"/>
          <p:cNvSpPr>
            <a:spLocks noGrp="1"/>
          </p:cNvSpPr>
          <p:nvPr>
            <p:ph idx="1"/>
          </p:nvPr>
        </p:nvSpPr>
        <p:spPr/>
        <p:txBody>
          <a:bodyPr>
            <a:normAutofit/>
          </a:bodyPr>
          <a:lstStyle/>
          <a:p>
            <a:r>
              <a:rPr lang="en-US" sz="3200" dirty="0"/>
              <a:t>Monday, Wednesday, Friday </a:t>
            </a:r>
          </a:p>
          <a:p>
            <a:r>
              <a:rPr lang="en-US" sz="3200" dirty="0"/>
              <a:t>8:30 am – 4:00 pm</a:t>
            </a:r>
          </a:p>
          <a:p>
            <a:r>
              <a:rPr lang="en-US" sz="3200" dirty="0"/>
              <a:t>Toll Free-  800-552-3962</a:t>
            </a:r>
          </a:p>
          <a:p>
            <a:r>
              <a:rPr lang="en-US" sz="3200" u="sng" dirty="0"/>
              <a:t>info@dlcv.org</a:t>
            </a:r>
          </a:p>
          <a:p>
            <a:r>
              <a:rPr lang="en-US" sz="3200" u="sng" dirty="0"/>
              <a:t>www.dlcv.org </a:t>
            </a:r>
          </a:p>
          <a:p>
            <a:endParaRPr lang="en-US" sz="3200" dirty="0"/>
          </a:p>
          <a:p>
            <a:endParaRPr lang="en-US" sz="3200" dirty="0"/>
          </a:p>
        </p:txBody>
      </p:sp>
      <p:pic>
        <p:nvPicPr>
          <p:cNvPr id="4" name="SPED Truancy Slide Ou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5092199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01D382-32B0-43EE-932C-28906AF37617}">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4873beb7-5857-4685-be1f-d57550cc96cc"/>
    <ds:schemaRef ds:uri="http://www.w3.org/XML/1998/namespace"/>
    <ds:schemaRef ds:uri="http://purl.org/dc/dcmitype/"/>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9091</TotalTime>
  <Words>1420</Words>
  <Application>Microsoft Office PowerPoint</Application>
  <PresentationFormat>Custom</PresentationFormat>
  <Paragraphs>74</Paragraphs>
  <Slides>7</Slides>
  <Notes>7</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Century Gothic</vt:lpstr>
      <vt:lpstr>Books 16x9</vt:lpstr>
      <vt:lpstr>Attendance and Truancy</vt:lpstr>
      <vt:lpstr>Truancy v. Absenteeism </vt:lpstr>
      <vt:lpstr>Truancy Prevention </vt:lpstr>
      <vt:lpstr>CHINS Petitions </vt:lpstr>
      <vt:lpstr>Home Bound Instruction </vt:lpstr>
      <vt:lpstr>Home Based Instruction </vt:lpstr>
      <vt:lpstr>Contact 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dc:title>
  <dc:creator>Kalena Ek</dc:creator>
  <cp:lastModifiedBy>Devin Coleman</cp:lastModifiedBy>
  <cp:revision>77</cp:revision>
  <dcterms:created xsi:type="dcterms:W3CDTF">2019-03-13T13:10:26Z</dcterms:created>
  <dcterms:modified xsi:type="dcterms:W3CDTF">2019-09-30T19:23:08Z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