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handoutMasterIdLst>
    <p:handoutMasterId r:id="rId12"/>
  </p:handoutMasterIdLst>
  <p:sldIdLst>
    <p:sldId id="264" r:id="rId5"/>
    <p:sldId id="278" r:id="rId6"/>
    <p:sldId id="277" r:id="rId7"/>
    <p:sldId id="280" r:id="rId8"/>
    <p:sldId id="283" r:id="rId9"/>
    <p:sldId id="284" r:id="rId10"/>
  </p:sldIdLst>
  <p:sldSz cx="12188825" cy="6858000"/>
  <p:notesSz cx="6950075" cy="9236075"/>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49165" autoAdjust="0"/>
  </p:normalViewPr>
  <p:slideViewPr>
    <p:cSldViewPr showGuides="1">
      <p:cViewPr varScale="1">
        <p:scale>
          <a:sx n="39" d="100"/>
          <a:sy n="39" d="100"/>
        </p:scale>
        <p:origin x="1896" y="48"/>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6" d="100"/>
          <a:sy n="56" d="100"/>
        </p:scale>
        <p:origin x="2520"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E973C59C-4E16-4A64-A766-34DB213E11B3}" type="datetimeFigureOut">
              <a:rPr lang="en-US">
                <a:solidFill>
                  <a:schemeClr val="tx2"/>
                </a:solidFill>
              </a:rPr>
              <a:t>9/30/2019</a:t>
            </a:fld>
            <a:endParaRPr>
              <a:solidFill>
                <a:schemeClr val="tx2"/>
              </a:solidFill>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solidFill>
                  <a:schemeClr val="tx2"/>
                </a:solidFill>
              </a:defRPr>
            </a:lvl1pPr>
          </a:lstStyle>
          <a:p>
            <a:fld id="{F95CF31C-F757-429C-A789-86504F04C3BE}" type="datetimeFigureOut">
              <a:rPr lang="en-US"/>
              <a:pPr/>
              <a:t>9/30/2019</a:t>
            </a:fld>
            <a:endParaRPr/>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33005">
              <a:defRPr/>
            </a:pPr>
            <a:r>
              <a:rPr lang="en-US" dirty="0"/>
              <a:t>Hi, I’m Kerry Chilton.</a:t>
            </a:r>
          </a:p>
          <a:p>
            <a:pPr defTabSz="1233005">
              <a:defRPr/>
            </a:pPr>
            <a:endParaRPr lang="en-US" dirty="0"/>
          </a:p>
          <a:p>
            <a:pPr defTabSz="1233005">
              <a:defRPr/>
            </a:pPr>
            <a:r>
              <a:rPr lang="en-US" dirty="0"/>
              <a:t>And I’m Kalena Ek.</a:t>
            </a:r>
          </a:p>
          <a:p>
            <a:pPr defTabSz="1233005">
              <a:defRPr/>
            </a:pPr>
            <a:endParaRPr lang="en-US" dirty="0"/>
          </a:p>
          <a:p>
            <a:pPr defTabSz="1233005">
              <a:defRPr/>
            </a:pPr>
            <a:r>
              <a:rPr lang="en-US" dirty="0"/>
              <a:t>We’re staff attorneys with the </a:t>
            </a:r>
            <a:r>
              <a:rPr lang="en-US" dirty="0" err="1"/>
              <a:t>disAbility</a:t>
            </a:r>
            <a:r>
              <a:rPr lang="en-US" dirty="0"/>
              <a:t> Law Center of Virginia, and today we’d like to talk with you about special education transportation, getting students where they need to go.  </a:t>
            </a:r>
          </a:p>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1</a:t>
            </a:fld>
            <a:endParaRPr lang="en-US"/>
          </a:p>
        </p:txBody>
      </p:sp>
    </p:spTree>
    <p:extLst>
      <p:ext uri="{BB962C8B-B14F-4D97-AF65-F5344CB8AC3E}">
        <p14:creationId xmlns:p14="http://schemas.microsoft.com/office/powerpoint/2010/main" val="2951544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33005">
              <a:defRPr/>
            </a:pPr>
            <a:r>
              <a:rPr lang="en-US"/>
              <a:t>Kalena</a:t>
            </a:r>
            <a:endParaRPr lang="en-US" dirty="0"/>
          </a:p>
          <a:p>
            <a:pPr defTabSz="1233005">
              <a:defRPr/>
            </a:pPr>
            <a:endParaRPr lang="en-US" dirty="0"/>
          </a:p>
          <a:p>
            <a:pPr defTabSz="1233005">
              <a:defRPr/>
            </a:pPr>
            <a:r>
              <a:rPr lang="en-US" dirty="0"/>
              <a:t>When does a school have to provide transportation, and who do they have to provide it to?  So if you’ve been with us through our materials on eligibility, this will look pretty familiar to you.  Kids age 2 through 21, placed by the school division in any educational program (including placements at private day or residential schools) get transportation provided by the school division if it’s necessary for them to access the curriculum – if it’s necessary for FAPE (a free appropriate public education).</a:t>
            </a:r>
          </a:p>
          <a:p>
            <a:pPr defTabSz="1233005">
              <a:defRPr/>
            </a:pPr>
            <a:endParaRPr lang="en-US" dirty="0"/>
          </a:p>
          <a:p>
            <a:pPr defTabSz="1233005">
              <a:defRPr/>
            </a:pPr>
            <a:r>
              <a:rPr lang="en-US" dirty="0"/>
              <a:t>Transportation is what’s called a related service in the IEP - the same kinds of discussions about in-school accommodations and modifications should also happen when you’re talking about transportation with the IEP team – does the student use a wheelchair, and needs a bus that can accommodate that?  Does the student need a 1:1 aide? Does the student communicate through sign, or a communication app on an iPad – these sorts of things need to be detailed in the IEP itself.</a:t>
            </a:r>
          </a:p>
          <a:p>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2</a:t>
            </a:fld>
            <a:endParaRPr lang="en-US"/>
          </a:p>
        </p:txBody>
      </p:sp>
    </p:spTree>
    <p:extLst>
      <p:ext uri="{BB962C8B-B14F-4D97-AF65-F5344CB8AC3E}">
        <p14:creationId xmlns:p14="http://schemas.microsoft.com/office/powerpoint/2010/main" val="93337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Kerry</a:t>
            </a:r>
          </a:p>
          <a:p>
            <a:endParaRPr lang="en-US" dirty="0" smtClean="0"/>
          </a:p>
          <a:p>
            <a:r>
              <a:rPr lang="en-US" dirty="0" smtClean="0"/>
              <a:t>Transportation options</a:t>
            </a:r>
            <a:r>
              <a:rPr lang="en-US" baseline="0" dirty="0" smtClean="0"/>
              <a:t> are, of course, unique to school divisions and student locations relative to the school grounds.  Even if the school division doesn’t provide transportation for their particular neighborhood (for example, if the school presumes students who live within a quarter mile from school will walk to school) – if a student needs transportation services to benefit from the educational program, the school has to provide it.  </a:t>
            </a:r>
          </a:p>
          <a:p>
            <a:endParaRPr lang="en-US" baseline="0" dirty="0" smtClean="0"/>
          </a:p>
          <a:p>
            <a:r>
              <a:rPr lang="en-US" baseline="0" dirty="0" smtClean="0"/>
              <a:t>It’s important to remember that, since transportation falls under the related services umbrella of the IEP, the same considerations of least restrictive environment apply to transportation, too – if you have a student who can use the bus on their assigned route with all the neighborhood kids, even if it means they need some additional supports or accommodations, that’s what the IEP should provide.</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3</a:t>
            </a:fld>
            <a:endParaRPr lang="en-US"/>
          </a:p>
        </p:txBody>
      </p:sp>
    </p:spTree>
    <p:extLst>
      <p:ext uri="{BB962C8B-B14F-4D97-AF65-F5344CB8AC3E}">
        <p14:creationId xmlns:p14="http://schemas.microsoft.com/office/powerpoint/2010/main" val="133030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Kalena</a:t>
            </a:r>
          </a:p>
          <a:p>
            <a:endParaRPr lang="en-US" dirty="0" smtClean="0"/>
          </a:p>
          <a:p>
            <a:r>
              <a:rPr lang="en-US" dirty="0" smtClean="0"/>
              <a:t>The most common issues we see in our practice involve denial</a:t>
            </a:r>
            <a:r>
              <a:rPr lang="en-US" baseline="0" dirty="0" smtClean="0"/>
              <a:t> of transportation services or denial of accommodations, rides that are excessively long, and rides that require students to miss out on class time.  Transportation services should also consider the student’s needs related to extracurricular activities– clubs and sports that require the student to come in early or stay late, or transportation so the student can go on field trips, should also be provided based on the student’s needs detailed in their IEP.  </a:t>
            </a:r>
          </a:p>
          <a:p>
            <a:endParaRPr lang="en-US" baseline="0" dirty="0" smtClean="0"/>
          </a:p>
          <a:p>
            <a:r>
              <a:rPr lang="en-US" dirty="0" smtClean="0"/>
              <a:t>Lets start</a:t>
            </a:r>
            <a:r>
              <a:rPr lang="en-US" baseline="0" dirty="0" smtClean="0"/>
              <a:t> with denial of preferred transportation – remember that this is a LRE, a least restrictive environment, discussion – if a parent is asking for transportation by private car, but the rest of the IEP team can’t justify that the student needs that level of restriction, they can’t provide transportation that way.  On the other hand, if the school is pushing for transportation on the special education bus, but the student can handle the neighborhood bus with some accommodations, the school should provide those accommodations to ensure transportation in the least restrictive environment.</a:t>
            </a:r>
          </a:p>
          <a:p>
            <a:endParaRPr lang="en-US" baseline="0" dirty="0" smtClean="0"/>
          </a:p>
          <a:p>
            <a:r>
              <a:rPr lang="en-US" dirty="0" smtClean="0"/>
              <a:t>Long</a:t>
            </a:r>
            <a:r>
              <a:rPr lang="en-US" baseline="0" dirty="0" smtClean="0"/>
              <a:t> bus rides are another issue we see frequently in our practice.  There is no bright line standard for how long is too long for a bus ride – generally speaking, if a ride is over an hour one way, that’s something to look at, but that alone isn’t enough to prove that the student has been denied FAPE or has been discriminated against. From the cases we’ve seen, the factors </a:t>
            </a:r>
            <a:r>
              <a:rPr lang="en-US" baseline="0" dirty="0" err="1" smtClean="0"/>
              <a:t>decisionmakers</a:t>
            </a:r>
            <a:r>
              <a:rPr lang="en-US" baseline="0" dirty="0" smtClean="0"/>
              <a:t> will look at here are things like age – there may be a difference between what a kindergarten student and a high school student can tolerate; the student’s disability and its effect on transportation; the effects of prolonged sitting, relative confinement for this student and their particular disability-related needs; the distance between the student’s home and school - es</a:t>
            </a:r>
            <a:r>
              <a:rPr lang="en-US" dirty="0" smtClean="0"/>
              <a:t>pecially in rural areas, there may be a significant distance door-to-door</a:t>
            </a:r>
            <a:r>
              <a:rPr lang="en-US" baseline="0" dirty="0" smtClean="0"/>
              <a:t>; the comparable ride length for students in the school division without disabilities – is everyone else on the bus for 30 minutes, on average, but the student with a disability is on the bus for 90 minutes.  And of course, the greatest concern is, once the student is at school, once the student is home after school, what is the impact of the length of the ride on their ability to access the curriculum – do they need 30 minutes to decompress, missing instructional time, before they can get into their lessons, or homework, because they were just on a bus for 90 minutes?</a:t>
            </a:r>
            <a:endParaRPr lang="en-US" dirty="0" smtClean="0"/>
          </a:p>
          <a:p>
            <a:endParaRPr lang="en-US" dirty="0" smtClean="0"/>
          </a:p>
          <a:p>
            <a:r>
              <a:rPr lang="en-US" dirty="0" smtClean="0"/>
              <a:t>Which leads</a:t>
            </a:r>
            <a:r>
              <a:rPr lang="en-US" baseline="0" dirty="0" smtClean="0"/>
              <a:t> us into</a:t>
            </a:r>
            <a:r>
              <a:rPr lang="en-US" dirty="0" smtClean="0"/>
              <a:t>, missing school time due</a:t>
            </a:r>
            <a:r>
              <a:rPr lang="en-US" baseline="0" dirty="0" smtClean="0"/>
              <a:t> to transportation scheduling.  </a:t>
            </a:r>
            <a:r>
              <a:rPr lang="en-US" dirty="0" smtClean="0"/>
              <a:t>Students with disabilities have the right to a same length</a:t>
            </a:r>
            <a:r>
              <a:rPr lang="en-US" baseline="0" dirty="0" smtClean="0"/>
              <a:t> school day as students without disabilities.  </a:t>
            </a:r>
            <a:r>
              <a:rPr lang="en-US" dirty="0" smtClean="0"/>
              <a:t>Sometimes school</a:t>
            </a:r>
            <a:r>
              <a:rPr lang="en-US" baseline="0" dirty="0" smtClean="0"/>
              <a:t> divisions will, for transportation scheduling or administrative convenience, drop students receiving special education transportation off 5 minutes late, or pick them up 10 minutes before their peers.  This is a big problem – over the course of a school year, a student who is dropped off 10 minutes late and who is picked up 15 minutes early would miss 73 hours, or 2 full weeks of instruction.  Sometimes schools will try to justify this by saying they provide instruction during lunch, or in passing periods, but that’s really not sufficient.  The only reason for a student to have a shortened day is because their IEP team has met and agreed that’s what the student needs for FAPE – not for scheduling or administrative convenience.  </a:t>
            </a:r>
            <a:endParaRPr lang="en-US" dirty="0"/>
          </a:p>
        </p:txBody>
      </p:sp>
      <p:sp>
        <p:nvSpPr>
          <p:cNvPr id="4" name="Slide Number Placeholder 3"/>
          <p:cNvSpPr>
            <a:spLocks noGrp="1"/>
          </p:cNvSpPr>
          <p:nvPr>
            <p:ph type="sldNum" sz="quarter" idx="10"/>
          </p:nvPr>
        </p:nvSpPr>
        <p:spPr/>
        <p:txBody>
          <a:bodyPr/>
          <a:lstStyle/>
          <a:p>
            <a:fld id="{B8796F01-7154-41E0-B48B-A6921757531A}" type="slidenum">
              <a:rPr lang="en-US" smtClean="0"/>
              <a:pPr/>
              <a:t>4</a:t>
            </a:fld>
            <a:endParaRPr lang="en-US"/>
          </a:p>
        </p:txBody>
      </p:sp>
    </p:spTree>
    <p:extLst>
      <p:ext uri="{BB962C8B-B14F-4D97-AF65-F5344CB8AC3E}">
        <p14:creationId xmlns:p14="http://schemas.microsoft.com/office/powerpoint/2010/main" val="317164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33005">
              <a:defRPr/>
            </a:pPr>
            <a:r>
              <a:rPr lang="en-US" dirty="0"/>
              <a:t>Kerry –</a:t>
            </a:r>
          </a:p>
          <a:p>
            <a:pPr defTabSz="1233005">
              <a:defRPr/>
            </a:pPr>
            <a:endParaRPr lang="en-US" dirty="0"/>
          </a:p>
          <a:p>
            <a:pPr defTabSz="1233005">
              <a:defRPr/>
            </a:pPr>
            <a:r>
              <a:rPr lang="en-US" dirty="0"/>
              <a:t>When you’re resolving disputes about transportation, the first place to start, as with most disputes, is at the IEP team level.  We’ve had good success resolving </a:t>
            </a:r>
            <a:r>
              <a:rPr lang="en-US"/>
              <a:t>transportation issues </a:t>
            </a:r>
            <a:r>
              <a:rPr lang="en-US" dirty="0"/>
              <a:t>through mediation, Virginia Department of Education Complaints, and the federal department of education’s office for civil rights complaint process.  For more information about the difference between these different options, please see the materials on our website on dispute resolution.  </a:t>
            </a:r>
          </a:p>
          <a:p>
            <a:pPr defTabSz="1233005">
              <a:defRPr/>
            </a:pPr>
            <a:endParaRPr lang="en-US" dirty="0"/>
          </a:p>
          <a:p>
            <a:pPr defTabSz="1233005">
              <a:defRPr/>
            </a:pPr>
            <a:endParaRPr lang="en-US" dirty="0"/>
          </a:p>
          <a:p>
            <a:r>
              <a:rPr lang="en-US" dirty="0"/>
              <a:t>Thank you for joining us, we hope you found this information helpful.  For more information about other special education topics, please see the resources available on our website.  You can also find our contact information online.</a:t>
            </a:r>
          </a:p>
        </p:txBody>
      </p:sp>
      <p:sp>
        <p:nvSpPr>
          <p:cNvPr id="4" name="Slide Number Placeholder 3"/>
          <p:cNvSpPr>
            <a:spLocks noGrp="1"/>
          </p:cNvSpPr>
          <p:nvPr>
            <p:ph type="sldNum" sz="quarter" idx="10"/>
          </p:nvPr>
        </p:nvSpPr>
        <p:spPr/>
        <p:txBody>
          <a:bodyPr/>
          <a:lstStyle/>
          <a:p>
            <a:fld id="{B8796F01-7154-41E0-B48B-A6921757531A}" type="slidenum">
              <a:rPr lang="en-US" smtClean="0"/>
              <a:pPr/>
              <a:t>5</a:t>
            </a:fld>
            <a:endParaRPr lang="en-US"/>
          </a:p>
        </p:txBody>
      </p:sp>
    </p:spTree>
    <p:extLst>
      <p:ext uri="{BB962C8B-B14F-4D97-AF65-F5344CB8AC3E}">
        <p14:creationId xmlns:p14="http://schemas.microsoft.com/office/powerpoint/2010/main" val="3359188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smtClean="0"/>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9/30/2019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9/30/2019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9/30/2019</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9/30/2019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9/30/2019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9/30/2019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smtClean="0"/>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9/30/2019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9/30/2019</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Transportation</a:t>
            </a:r>
            <a:endParaRPr lang="en-US" dirty="0"/>
          </a:p>
        </p:txBody>
      </p:sp>
      <p:sp>
        <p:nvSpPr>
          <p:cNvPr id="3" name="Subtitle 2"/>
          <p:cNvSpPr>
            <a:spLocks noGrp="1"/>
          </p:cNvSpPr>
          <p:nvPr>
            <p:ph type="subTitle" idx="1"/>
          </p:nvPr>
        </p:nvSpPr>
        <p:spPr/>
        <p:txBody>
          <a:bodyPr/>
          <a:lstStyle/>
          <a:p>
            <a:r>
              <a:rPr lang="en-US" dirty="0" smtClean="0"/>
              <a:t>Getting students where they need to go</a:t>
            </a:r>
            <a:endParaRPr lang="en-US" dirty="0"/>
          </a:p>
        </p:txBody>
      </p:sp>
      <p:pic>
        <p:nvPicPr>
          <p:cNvPr id="4" name="Picture 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80" b="11422"/>
          <a:stretch/>
        </p:blipFill>
        <p:spPr>
          <a:xfrm>
            <a:off x="5180012" y="-304800"/>
            <a:ext cx="6019800" cy="4394272"/>
          </a:xfrm>
          <a:prstGeom prst="rect">
            <a:avLst/>
          </a:prstGeom>
        </p:spPr>
      </p:pic>
      <p:pic>
        <p:nvPicPr>
          <p:cNvPr id="5" name="Transportation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does the school have to provide transportation?</a:t>
            </a:r>
            <a:endParaRPr lang="en-US" dirty="0"/>
          </a:p>
        </p:txBody>
      </p:sp>
      <p:sp>
        <p:nvSpPr>
          <p:cNvPr id="3" name="Content Placeholder 2"/>
          <p:cNvSpPr>
            <a:spLocks noGrp="1"/>
          </p:cNvSpPr>
          <p:nvPr>
            <p:ph idx="1"/>
          </p:nvPr>
        </p:nvSpPr>
        <p:spPr/>
        <p:txBody>
          <a:bodyPr>
            <a:normAutofit fontScale="85000" lnSpcReduction="20000"/>
          </a:bodyPr>
          <a:lstStyle/>
          <a:p>
            <a:pPr marL="0" indent="0" fontAlgn="base">
              <a:buNone/>
            </a:pPr>
            <a:r>
              <a:rPr lang="en-US" dirty="0" smtClean="0"/>
              <a:t>The Virginia Regulations say…</a:t>
            </a:r>
          </a:p>
          <a:p>
            <a:pPr fontAlgn="base"/>
            <a:r>
              <a:rPr lang="en-US" dirty="0" smtClean="0"/>
              <a:t>Each </a:t>
            </a:r>
            <a:r>
              <a:rPr lang="en-US" dirty="0"/>
              <a:t>child with a disability, aged two to 21, inclusive, placed in an education program, including private special education day or residential placements, by the local school division shall be entitled to transportation to and from such program at no cost if such transportation is necessary to enable such child to benefit from educational programs and opportunities. Children with disabilities and children without disabilities shall share the same transportation unless a child's IEP requires specialized transportation.</a:t>
            </a:r>
          </a:p>
          <a:p>
            <a:pPr fontAlgn="base"/>
            <a:r>
              <a:rPr lang="en-US" dirty="0" smtClean="0"/>
              <a:t>If </a:t>
            </a:r>
            <a:r>
              <a:rPr lang="en-US" dirty="0"/>
              <a:t>the IEP team determines that a child with a disability requires accommodations or modifications to participate in transportation, the accommodations or modifications shall be provided in the least restrictive environment. Transportation personnel may be on the IEP team or be consulted before any modifications or accommodations are written into the student's IEP to ensure that the modifications and accommodations do not violate any state or federal standard or any nationally recognized safety practices.</a:t>
            </a:r>
          </a:p>
          <a:p>
            <a:endParaRPr lang="en-US" dirty="0"/>
          </a:p>
        </p:txBody>
      </p:sp>
      <p:pic>
        <p:nvPicPr>
          <p:cNvPr id="4" name="Transportation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07418934"/>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transportation options are there?</a:t>
            </a:r>
            <a:endParaRPr lang="en-US" dirty="0"/>
          </a:p>
        </p:txBody>
      </p:sp>
      <p:sp>
        <p:nvSpPr>
          <p:cNvPr id="3" name="Content Placeholder 2"/>
          <p:cNvSpPr>
            <a:spLocks noGrp="1"/>
          </p:cNvSpPr>
          <p:nvPr>
            <p:ph idx="1"/>
          </p:nvPr>
        </p:nvSpPr>
        <p:spPr/>
        <p:txBody>
          <a:bodyPr/>
          <a:lstStyle/>
          <a:p>
            <a:r>
              <a:rPr lang="en-US" dirty="0" smtClean="0"/>
              <a:t>Available options depends on the school division</a:t>
            </a:r>
          </a:p>
          <a:p>
            <a:pPr lvl="1"/>
            <a:r>
              <a:rPr lang="en-US" dirty="0" smtClean="0"/>
              <a:t>Walk/bike</a:t>
            </a:r>
          </a:p>
          <a:p>
            <a:pPr lvl="1"/>
            <a:r>
              <a:rPr lang="en-US" dirty="0" smtClean="0"/>
              <a:t>City </a:t>
            </a:r>
            <a:r>
              <a:rPr lang="en-US" dirty="0"/>
              <a:t>bus </a:t>
            </a:r>
            <a:r>
              <a:rPr lang="en-US" dirty="0" smtClean="0"/>
              <a:t>pass</a:t>
            </a:r>
          </a:p>
          <a:p>
            <a:pPr lvl="1"/>
            <a:r>
              <a:rPr lang="en-US" dirty="0" smtClean="0"/>
              <a:t>School bus with and without accommodations</a:t>
            </a:r>
          </a:p>
          <a:p>
            <a:pPr lvl="1"/>
            <a:r>
              <a:rPr lang="en-US" dirty="0" smtClean="0"/>
              <a:t>Special education bus</a:t>
            </a:r>
          </a:p>
          <a:p>
            <a:pPr lvl="1"/>
            <a:r>
              <a:rPr lang="en-US" dirty="0" smtClean="0"/>
              <a:t>Private car</a:t>
            </a:r>
          </a:p>
          <a:p>
            <a:pPr lvl="1"/>
            <a:endParaRPr lang="en-US" dirty="0"/>
          </a:p>
          <a:p>
            <a:pPr lvl="1"/>
            <a:endParaRPr lang="en-US" dirty="0" smtClean="0"/>
          </a:p>
          <a:p>
            <a:r>
              <a:rPr lang="en-US" dirty="0" smtClean="0"/>
              <a:t>Least Restrictive Environment applies to transportation, too</a:t>
            </a:r>
          </a:p>
        </p:txBody>
      </p:sp>
      <p:pic>
        <p:nvPicPr>
          <p:cNvPr id="4" name="Picture 3"/>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37134" y="2133600"/>
            <a:ext cx="2971800" cy="2980055"/>
          </a:xfrm>
          <a:prstGeom prst="rect">
            <a:avLst/>
          </a:prstGeom>
        </p:spPr>
      </p:pic>
      <p:pic>
        <p:nvPicPr>
          <p:cNvPr id="5" name="Transportation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1174971040"/>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Common issues related to transportation</a:t>
            </a:r>
            <a:endParaRPr lang="en-US" dirty="0"/>
          </a:p>
        </p:txBody>
      </p:sp>
      <p:sp>
        <p:nvSpPr>
          <p:cNvPr id="5" name="Content Placeholder 4"/>
          <p:cNvSpPr>
            <a:spLocks noGrp="1"/>
          </p:cNvSpPr>
          <p:nvPr>
            <p:ph idx="1"/>
          </p:nvPr>
        </p:nvSpPr>
        <p:spPr/>
        <p:txBody>
          <a:bodyPr>
            <a:normAutofit lnSpcReduction="10000"/>
          </a:bodyPr>
          <a:lstStyle/>
          <a:p>
            <a:r>
              <a:rPr lang="en-US" dirty="0" smtClean="0"/>
              <a:t>Denial of preferred transportation services or accommodations</a:t>
            </a:r>
          </a:p>
          <a:p>
            <a:r>
              <a:rPr lang="en-US" dirty="0" smtClean="0"/>
              <a:t>Long rides – how long is too long?</a:t>
            </a:r>
          </a:p>
          <a:p>
            <a:pPr lvl="1"/>
            <a:r>
              <a:rPr lang="en-US" dirty="0"/>
              <a:t>Factors such as</a:t>
            </a:r>
          </a:p>
          <a:p>
            <a:pPr lvl="2"/>
            <a:r>
              <a:rPr lang="en-US" dirty="0"/>
              <a:t>Age </a:t>
            </a:r>
          </a:p>
          <a:p>
            <a:pPr lvl="2"/>
            <a:r>
              <a:rPr lang="en-US" dirty="0"/>
              <a:t>Disability </a:t>
            </a:r>
          </a:p>
          <a:p>
            <a:pPr lvl="2"/>
            <a:r>
              <a:rPr lang="en-US" dirty="0"/>
              <a:t>Effect of prolonged sitting or confinement</a:t>
            </a:r>
          </a:p>
          <a:p>
            <a:pPr lvl="2"/>
            <a:r>
              <a:rPr lang="en-US" dirty="0"/>
              <a:t>Distance between home and school placement</a:t>
            </a:r>
          </a:p>
          <a:p>
            <a:pPr lvl="2"/>
            <a:r>
              <a:rPr lang="en-US" dirty="0"/>
              <a:t>Ride length for students without </a:t>
            </a:r>
            <a:r>
              <a:rPr lang="en-US" dirty="0" smtClean="0"/>
              <a:t>disabilities</a:t>
            </a:r>
          </a:p>
          <a:p>
            <a:pPr lvl="2"/>
            <a:r>
              <a:rPr lang="en-US" dirty="0" smtClean="0"/>
              <a:t>Impact on performance once arriving at school</a:t>
            </a:r>
            <a:endParaRPr lang="en-US" dirty="0"/>
          </a:p>
          <a:p>
            <a:r>
              <a:rPr lang="en-US" dirty="0" smtClean="0"/>
              <a:t>Early dismissal/late arrival – missing school due to transportation</a:t>
            </a:r>
          </a:p>
          <a:p>
            <a:pPr lvl="1"/>
            <a:endParaRPr lang="en-US" dirty="0" smtClean="0"/>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7412" y="2209800"/>
            <a:ext cx="4315192" cy="1905000"/>
          </a:xfrm>
          <a:prstGeom prst="rect">
            <a:avLst/>
          </a:prstGeom>
        </p:spPr>
      </p:pic>
      <p:pic>
        <p:nvPicPr>
          <p:cNvPr id="2" name="Transportation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624233140"/>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Resolving transportation disputes</a:t>
            </a:r>
            <a:endParaRPr lang="en-US" dirty="0"/>
          </a:p>
        </p:txBody>
      </p:sp>
      <p:sp>
        <p:nvSpPr>
          <p:cNvPr id="3" name="Content Placeholder 2"/>
          <p:cNvSpPr>
            <a:spLocks noGrp="1"/>
          </p:cNvSpPr>
          <p:nvPr>
            <p:ph idx="1"/>
          </p:nvPr>
        </p:nvSpPr>
        <p:spPr/>
        <p:txBody>
          <a:bodyPr/>
          <a:lstStyle/>
          <a:p>
            <a:r>
              <a:rPr lang="en-US" dirty="0" smtClean="0"/>
              <a:t>IEP team negotiation</a:t>
            </a:r>
          </a:p>
          <a:p>
            <a:r>
              <a:rPr lang="en-US" dirty="0" smtClean="0"/>
              <a:t>Mediation</a:t>
            </a:r>
          </a:p>
          <a:p>
            <a:r>
              <a:rPr lang="en-US" dirty="0" smtClean="0"/>
              <a:t>Virginia Department of Education Complaint</a:t>
            </a:r>
          </a:p>
          <a:p>
            <a:r>
              <a:rPr lang="en-US" dirty="0" smtClean="0"/>
              <a:t>Due Process</a:t>
            </a:r>
          </a:p>
          <a:p>
            <a:r>
              <a:rPr lang="en-US" dirty="0" smtClean="0"/>
              <a:t>United States Department of Education Office for Civil Rights</a:t>
            </a:r>
            <a:endParaRPr lang="en-US" dirty="0"/>
          </a:p>
        </p:txBody>
      </p:sp>
      <p:pic>
        <p:nvPicPr>
          <p:cNvPr id="5" name="Picture 4"/>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665412" y="4724400"/>
            <a:ext cx="5943600" cy="2133599"/>
          </a:xfrm>
          <a:prstGeom prst="rect">
            <a:avLst/>
          </a:prstGeom>
        </p:spPr>
      </p:pic>
      <p:pic>
        <p:nvPicPr>
          <p:cNvPr id="4" name="Transportation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49938" y="3184525"/>
            <a:ext cx="487362" cy="487363"/>
          </a:xfrm>
          <a:prstGeom prst="rect">
            <a:avLst/>
          </a:prstGeom>
        </p:spPr>
      </p:pic>
    </p:spTree>
    <p:extLst>
      <p:ext uri="{BB962C8B-B14F-4D97-AF65-F5344CB8AC3E}">
        <p14:creationId xmlns:p14="http://schemas.microsoft.com/office/powerpoint/2010/main" val="3247401492"/>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Content Placeholder 2"/>
          <p:cNvSpPr>
            <a:spLocks noGrp="1"/>
          </p:cNvSpPr>
          <p:nvPr>
            <p:ph idx="1"/>
          </p:nvPr>
        </p:nvSpPr>
        <p:spPr/>
        <p:txBody>
          <a:bodyPr/>
          <a:lstStyle/>
          <a:p>
            <a:r>
              <a:rPr lang="en-US" dirty="0"/>
              <a:t>Monday, Wednesday, Friday </a:t>
            </a:r>
          </a:p>
          <a:p>
            <a:r>
              <a:rPr lang="en-US" dirty="0"/>
              <a:t>8:30 am – 4:00 pm</a:t>
            </a:r>
          </a:p>
          <a:p>
            <a:r>
              <a:rPr lang="en-US" dirty="0"/>
              <a:t>Toll Free-  800-552-3962</a:t>
            </a:r>
          </a:p>
          <a:p>
            <a:r>
              <a:rPr lang="en-US" u="sng" dirty="0"/>
              <a:t>info@dlcv.org</a:t>
            </a:r>
          </a:p>
          <a:p>
            <a:r>
              <a:rPr lang="en-US" u="sng" dirty="0"/>
              <a:t>www.dlcv.org </a:t>
            </a:r>
          </a:p>
          <a:p>
            <a:endParaRPr lang="en-US" dirty="0"/>
          </a:p>
          <a:p>
            <a:endParaRPr lang="en-US" dirty="0"/>
          </a:p>
        </p:txBody>
      </p:sp>
      <p:pic>
        <p:nvPicPr>
          <p:cNvPr id="4" name="Transportation Outro Slid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89613" y="3124200"/>
            <a:ext cx="609600" cy="609600"/>
          </a:xfrm>
          <a:prstGeom prst="rect">
            <a:avLst/>
          </a:prstGeom>
        </p:spPr>
      </p:pic>
    </p:spTree>
    <p:extLst>
      <p:ext uri="{BB962C8B-B14F-4D97-AF65-F5344CB8AC3E}">
        <p14:creationId xmlns:p14="http://schemas.microsoft.com/office/powerpoint/2010/main" val="1005823357"/>
      </p:ext>
    </p:extLst>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F769AD3B-90E4-4F81-9CF2-8BD9F607FEC3}" vid="{18F656D2-BE2F-4155-8430-D393897A45F9}"/>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Props1.xml><?xml version="1.0" encoding="utf-8"?>
<ds:datastoreItem xmlns:ds="http://schemas.openxmlformats.org/officeDocument/2006/customXml" ds:itemID="{E1B558C7-619B-49BE-9097-7FCBDADD4ECE}">
  <ds:schemaRefs>
    <ds:schemaRef ds:uri="http://schemas.microsoft.com/sharepoint/v3/contenttype/forms"/>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1D382-32B0-43EE-932C-28906AF3761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4873beb7-5857-4685-be1f-d57550cc96c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Blue bookstack presentation (widescreen)</Template>
  <TotalTime>7310</TotalTime>
  <Words>1318</Words>
  <Application>Microsoft Office PowerPoint</Application>
  <PresentationFormat>Custom</PresentationFormat>
  <Paragraphs>74</Paragraphs>
  <Slides>6</Slides>
  <Notes>5</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Century Gothic</vt:lpstr>
      <vt:lpstr>Books 16x9</vt:lpstr>
      <vt:lpstr>Transportation</vt:lpstr>
      <vt:lpstr>When does the school have to provide transportation?</vt:lpstr>
      <vt:lpstr>What transportation options are there?</vt:lpstr>
      <vt:lpstr>Common issues related to transportation</vt:lpstr>
      <vt:lpstr>Resolving transportation disputes</vt:lpstr>
      <vt:lpstr>Contact 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dc:title>
  <dc:creator>Kalena Ek</dc:creator>
  <cp:lastModifiedBy>Devin Coleman</cp:lastModifiedBy>
  <cp:revision>36</cp:revision>
  <dcterms:created xsi:type="dcterms:W3CDTF">2019-03-13T13:10:26Z</dcterms:created>
  <dcterms:modified xsi:type="dcterms:W3CDTF">2019-09-30T19:14:07Z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