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82" r:id="rId5"/>
    <p:sldId id="283" r:id="rId6"/>
    <p:sldId id="284" r:id="rId7"/>
    <p:sldId id="285" r:id="rId8"/>
    <p:sldId id="286" r:id="rId9"/>
    <p:sldId id="287" r:id="rId10"/>
    <p:sldId id="289" r:id="rId11"/>
    <p:sldId id="290" r:id="rId12"/>
    <p:sldId id="296" r:id="rId13"/>
    <p:sldId id="297" r:id="rId14"/>
    <p:sldId id="291" r:id="rId15"/>
    <p:sldId id="293" r:id="rId16"/>
    <p:sldId id="294" r:id="rId17"/>
    <p:sldId id="295" r:id="rId18"/>
    <p:sldId id="298" r:id="rId19"/>
    <p:sldId id="299" r:id="rId2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280" autoAdjust="0"/>
  </p:normalViewPr>
  <p:slideViewPr>
    <p:cSldViewPr showGuides="1">
      <p:cViewPr varScale="1">
        <p:scale>
          <a:sx n="80" d="100"/>
          <a:sy n="80" d="100"/>
        </p:scale>
        <p:origin x="300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9C7D64-7D1E-4423-82CB-562E2C4795E6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96375DA-8287-4CE3-B7E4-9C0941C1F450}">
      <dgm:prSet phldrT="[Text]"/>
      <dgm:spPr/>
      <dgm:t>
        <a:bodyPr/>
        <a:lstStyle/>
        <a:p>
          <a:r>
            <a:rPr lang="en-US" dirty="0" smtClean="0"/>
            <a:t>Request for hearing </a:t>
          </a:r>
          <a:r>
            <a:rPr lang="en-US" smtClean="0"/>
            <a:t>is filed.</a:t>
          </a:r>
          <a:endParaRPr lang="en-US" dirty="0"/>
        </a:p>
      </dgm:t>
    </dgm:pt>
    <dgm:pt modelId="{CF4BC496-CAE8-4AB5-9A09-7B2426FDDAA5}" type="parTrans" cxnId="{EBD6760C-28B2-4E06-A436-7766194A538A}">
      <dgm:prSet/>
      <dgm:spPr/>
      <dgm:t>
        <a:bodyPr/>
        <a:lstStyle/>
        <a:p>
          <a:endParaRPr lang="en-US"/>
        </a:p>
      </dgm:t>
    </dgm:pt>
    <dgm:pt modelId="{3356B7BE-7E9A-43A0-A75B-3256ED97775A}" type="sibTrans" cxnId="{EBD6760C-28B2-4E06-A436-7766194A538A}">
      <dgm:prSet/>
      <dgm:spPr/>
      <dgm:t>
        <a:bodyPr/>
        <a:lstStyle/>
        <a:p>
          <a:endParaRPr lang="en-US"/>
        </a:p>
      </dgm:t>
    </dgm:pt>
    <dgm:pt modelId="{2F09D569-099B-4EE8-BA84-08A305037D3B}">
      <dgm:prSet phldrT="[Text]"/>
      <dgm:spPr/>
      <dgm:t>
        <a:bodyPr/>
        <a:lstStyle/>
        <a:p>
          <a:r>
            <a:rPr lang="en-US" dirty="0" smtClean="0"/>
            <a:t>Resolution meeting is held within 7 calendar days of request filing. School and parent can waive this meeting if they agree in writing.  </a:t>
          </a:r>
          <a:endParaRPr lang="en-US" dirty="0"/>
        </a:p>
      </dgm:t>
    </dgm:pt>
    <dgm:pt modelId="{4A9572D0-9F92-4DE2-9282-B1142F992965}" type="parTrans" cxnId="{3F86857C-BF88-4ABD-8402-0B96267A29F4}">
      <dgm:prSet/>
      <dgm:spPr/>
      <dgm:t>
        <a:bodyPr/>
        <a:lstStyle/>
        <a:p>
          <a:endParaRPr lang="en-US"/>
        </a:p>
      </dgm:t>
    </dgm:pt>
    <dgm:pt modelId="{E930A116-D922-49A2-BF92-652B143C2144}" type="sibTrans" cxnId="{3F86857C-BF88-4ABD-8402-0B96267A29F4}">
      <dgm:prSet/>
      <dgm:spPr/>
      <dgm:t>
        <a:bodyPr/>
        <a:lstStyle/>
        <a:p>
          <a:endParaRPr lang="en-US"/>
        </a:p>
      </dgm:t>
    </dgm:pt>
    <dgm:pt modelId="{CC90F0E7-B04F-4BDB-8D3E-B4CE6B9AFF79}">
      <dgm:prSet phldrT="[Text]"/>
      <dgm:spPr/>
      <dgm:t>
        <a:bodyPr/>
        <a:lstStyle/>
        <a:p>
          <a:r>
            <a:rPr lang="en-US" dirty="0" smtClean="0"/>
            <a:t>Hearing is held within 20 school days of request filing unless the matter has been resolved within 15 calendar days of receiving request. </a:t>
          </a:r>
          <a:endParaRPr lang="en-US" dirty="0"/>
        </a:p>
      </dgm:t>
    </dgm:pt>
    <dgm:pt modelId="{1DF7A69D-83A4-4DDC-B00C-AB6650B166E3}" type="parTrans" cxnId="{EA2F3D75-37E7-45C3-883C-460E2EB6F643}">
      <dgm:prSet/>
      <dgm:spPr/>
      <dgm:t>
        <a:bodyPr/>
        <a:lstStyle/>
        <a:p>
          <a:endParaRPr lang="en-US"/>
        </a:p>
      </dgm:t>
    </dgm:pt>
    <dgm:pt modelId="{1F554329-28C5-4883-9166-3F9CE2982DB0}" type="sibTrans" cxnId="{EA2F3D75-37E7-45C3-883C-460E2EB6F643}">
      <dgm:prSet/>
      <dgm:spPr/>
      <dgm:t>
        <a:bodyPr/>
        <a:lstStyle/>
        <a:p>
          <a:endParaRPr lang="en-US"/>
        </a:p>
      </dgm:t>
    </dgm:pt>
    <dgm:pt modelId="{5511AFBE-79ED-409E-AF7F-922D9F803AC0}">
      <dgm:prSet/>
      <dgm:spPr/>
      <dgm:t>
        <a:bodyPr/>
        <a:lstStyle/>
        <a:p>
          <a:r>
            <a:rPr lang="en-US" dirty="0" smtClean="0"/>
            <a:t>The hearing decision can be appealed to state or federal court. </a:t>
          </a:r>
          <a:endParaRPr lang="en-US" dirty="0"/>
        </a:p>
      </dgm:t>
    </dgm:pt>
    <dgm:pt modelId="{62AA4B11-3A47-428B-BEA7-B6F08126D63F}" type="parTrans" cxnId="{B51FD713-2218-47B6-ABA7-2F6410A1A760}">
      <dgm:prSet/>
      <dgm:spPr/>
      <dgm:t>
        <a:bodyPr/>
        <a:lstStyle/>
        <a:p>
          <a:endParaRPr lang="en-US"/>
        </a:p>
      </dgm:t>
    </dgm:pt>
    <dgm:pt modelId="{F9B1702C-A39A-4437-A1BC-D15E4166DAA4}" type="sibTrans" cxnId="{B51FD713-2218-47B6-ABA7-2F6410A1A760}">
      <dgm:prSet/>
      <dgm:spPr/>
      <dgm:t>
        <a:bodyPr/>
        <a:lstStyle/>
        <a:p>
          <a:endParaRPr lang="en-US"/>
        </a:p>
      </dgm:t>
    </dgm:pt>
    <dgm:pt modelId="{8AF9761E-FCA0-460A-9BD2-C758AA418D05}">
      <dgm:prSet/>
      <dgm:spPr/>
      <dgm:t>
        <a:bodyPr/>
        <a:lstStyle/>
        <a:p>
          <a:r>
            <a:rPr lang="en-US" dirty="0" smtClean="0"/>
            <a:t>The hearing officer must make a determination within 10 school days after the hearing. </a:t>
          </a:r>
          <a:endParaRPr lang="en-US" dirty="0"/>
        </a:p>
      </dgm:t>
    </dgm:pt>
    <dgm:pt modelId="{E46E1B86-D498-4D6B-8696-1EDF4CEB64B1}" type="parTrans" cxnId="{3E0FD3F8-BFD6-417E-ACAD-75BE4915CDE1}">
      <dgm:prSet/>
      <dgm:spPr/>
      <dgm:t>
        <a:bodyPr/>
        <a:lstStyle/>
        <a:p>
          <a:endParaRPr lang="en-US"/>
        </a:p>
      </dgm:t>
    </dgm:pt>
    <dgm:pt modelId="{E8B23D9F-7EDA-4B60-B68C-2DB6FD0BF99C}" type="sibTrans" cxnId="{3E0FD3F8-BFD6-417E-ACAD-75BE4915CDE1}">
      <dgm:prSet/>
      <dgm:spPr/>
      <dgm:t>
        <a:bodyPr/>
        <a:lstStyle/>
        <a:p>
          <a:endParaRPr lang="en-US"/>
        </a:p>
      </dgm:t>
    </dgm:pt>
    <dgm:pt modelId="{8F4991CE-88EC-4862-B72B-70B7A00DEDA2}" type="pres">
      <dgm:prSet presAssocID="{EE9C7D64-7D1E-4423-82CB-562E2C4795E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DCB9AB-746E-4383-91CA-A88E8B0CFB61}" type="pres">
      <dgm:prSet presAssocID="{EE9C7D64-7D1E-4423-82CB-562E2C4795E6}" presName="dummyMaxCanvas" presStyleCnt="0">
        <dgm:presLayoutVars/>
      </dgm:prSet>
      <dgm:spPr/>
    </dgm:pt>
    <dgm:pt modelId="{377CA4FB-3F51-4A1B-835B-EB12C15905AA}" type="pres">
      <dgm:prSet presAssocID="{EE9C7D64-7D1E-4423-82CB-562E2C4795E6}" presName="FiveNodes_1" presStyleLbl="node1" presStyleIdx="0" presStyleCnt="5" custLinFactNeighborY="-1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6BBDB-72CB-4641-A840-1C9A9E3E446B}" type="pres">
      <dgm:prSet presAssocID="{EE9C7D64-7D1E-4423-82CB-562E2C4795E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AC935-D8E9-4B3B-B6B5-25668F15AA1A}" type="pres">
      <dgm:prSet presAssocID="{EE9C7D64-7D1E-4423-82CB-562E2C4795E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68AD43-0E73-400E-A970-D7D415D8C8C0}" type="pres">
      <dgm:prSet presAssocID="{EE9C7D64-7D1E-4423-82CB-562E2C4795E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95B352-D665-4007-8D4A-B4230B2C63B4}" type="pres">
      <dgm:prSet presAssocID="{EE9C7D64-7D1E-4423-82CB-562E2C4795E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E3855-96E8-40AB-8723-0A84F4A80BD6}" type="pres">
      <dgm:prSet presAssocID="{EE9C7D64-7D1E-4423-82CB-562E2C4795E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E60B3-0B2C-4A40-BE91-813F0D781583}" type="pres">
      <dgm:prSet presAssocID="{EE9C7D64-7D1E-4423-82CB-562E2C4795E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5B1943-D836-490C-B80B-0789C96C80A3}" type="pres">
      <dgm:prSet presAssocID="{EE9C7D64-7D1E-4423-82CB-562E2C4795E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C2AE6-6BE0-4BEB-8A28-59A5D7C9E29B}" type="pres">
      <dgm:prSet presAssocID="{EE9C7D64-7D1E-4423-82CB-562E2C4795E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BCE1F-DDEE-4E1C-842E-5C55EB936229}" type="pres">
      <dgm:prSet presAssocID="{EE9C7D64-7D1E-4423-82CB-562E2C4795E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C625CF-25BD-41FC-9C49-67C817F6D118}" type="pres">
      <dgm:prSet presAssocID="{EE9C7D64-7D1E-4423-82CB-562E2C4795E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69623-2928-40B2-B6AD-3398AD4721A5}" type="pres">
      <dgm:prSet presAssocID="{EE9C7D64-7D1E-4423-82CB-562E2C4795E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4D55B-9B0E-465F-B590-16A2FAA302E0}" type="pres">
      <dgm:prSet presAssocID="{EE9C7D64-7D1E-4423-82CB-562E2C4795E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46AB5-0CAC-4AC5-8FE5-8778378767C5}" type="pres">
      <dgm:prSet presAssocID="{EE9C7D64-7D1E-4423-82CB-562E2C4795E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B774B1-15D2-46B0-BCEF-087FE55E52CE}" type="presOf" srcId="{E930A116-D922-49A2-BF92-652B143C2144}" destId="{1B8E60B3-0B2C-4A40-BE91-813F0D781583}" srcOrd="0" destOrd="0" presId="urn:microsoft.com/office/officeart/2005/8/layout/vProcess5"/>
    <dgm:cxn modelId="{9258DB8B-3FAF-40E0-B362-23447CD3B0C2}" type="presOf" srcId="{2F09D569-099B-4EE8-BA84-08A305037D3B}" destId="{23C625CF-25BD-41FC-9C49-67C817F6D118}" srcOrd="1" destOrd="0" presId="urn:microsoft.com/office/officeart/2005/8/layout/vProcess5"/>
    <dgm:cxn modelId="{B0F80F95-B3EB-45B0-8B4A-97335349C8E1}" type="presOf" srcId="{5511AFBE-79ED-409E-AF7F-922D9F803AC0}" destId="{9B95B352-D665-4007-8D4A-B4230B2C63B4}" srcOrd="0" destOrd="0" presId="urn:microsoft.com/office/officeart/2005/8/layout/vProcess5"/>
    <dgm:cxn modelId="{CF74E87B-1C06-46FB-8B50-D0E97205F5F9}" type="presOf" srcId="{8AF9761E-FCA0-460A-9BD2-C758AA418D05}" destId="{0C68AD43-0E73-400E-A970-D7D415D8C8C0}" srcOrd="0" destOrd="0" presId="urn:microsoft.com/office/officeart/2005/8/layout/vProcess5"/>
    <dgm:cxn modelId="{77415844-B39A-4DBC-AAE1-B8346F84B240}" type="presOf" srcId="{CC90F0E7-B04F-4BDB-8D3E-B4CE6B9AFF79}" destId="{FBC69623-2928-40B2-B6AD-3398AD4721A5}" srcOrd="1" destOrd="0" presId="urn:microsoft.com/office/officeart/2005/8/layout/vProcess5"/>
    <dgm:cxn modelId="{8E21E7EC-DBCB-4539-B864-19C2C84E84B0}" type="presOf" srcId="{1F554329-28C5-4883-9166-3F9CE2982DB0}" destId="{8F5B1943-D836-490C-B80B-0789C96C80A3}" srcOrd="0" destOrd="0" presId="urn:microsoft.com/office/officeart/2005/8/layout/vProcess5"/>
    <dgm:cxn modelId="{50DC7E48-47E5-4965-9A07-3346526A31DF}" type="presOf" srcId="{CC90F0E7-B04F-4BDB-8D3E-B4CE6B9AFF79}" destId="{824AC935-D8E9-4B3B-B6B5-25668F15AA1A}" srcOrd="0" destOrd="0" presId="urn:microsoft.com/office/officeart/2005/8/layout/vProcess5"/>
    <dgm:cxn modelId="{3F86857C-BF88-4ABD-8402-0B96267A29F4}" srcId="{EE9C7D64-7D1E-4423-82CB-562E2C4795E6}" destId="{2F09D569-099B-4EE8-BA84-08A305037D3B}" srcOrd="1" destOrd="0" parTransId="{4A9572D0-9F92-4DE2-9282-B1142F992965}" sibTransId="{E930A116-D922-49A2-BF92-652B143C2144}"/>
    <dgm:cxn modelId="{A2A5932F-C793-45CF-A450-75465C1B5F62}" type="presOf" srcId="{5511AFBE-79ED-409E-AF7F-922D9F803AC0}" destId="{53E46AB5-0CAC-4AC5-8FE5-8778378767C5}" srcOrd="1" destOrd="0" presId="urn:microsoft.com/office/officeart/2005/8/layout/vProcess5"/>
    <dgm:cxn modelId="{53C00AC6-0D3B-4E71-8586-FB3A882AC2C2}" type="presOf" srcId="{E8B23D9F-7EDA-4B60-B68C-2DB6FD0BF99C}" destId="{F96C2AE6-6BE0-4BEB-8A28-59A5D7C9E29B}" srcOrd="0" destOrd="0" presId="urn:microsoft.com/office/officeart/2005/8/layout/vProcess5"/>
    <dgm:cxn modelId="{B51FD713-2218-47B6-ABA7-2F6410A1A760}" srcId="{EE9C7D64-7D1E-4423-82CB-562E2C4795E6}" destId="{5511AFBE-79ED-409E-AF7F-922D9F803AC0}" srcOrd="4" destOrd="0" parTransId="{62AA4B11-3A47-428B-BEA7-B6F08126D63F}" sibTransId="{F9B1702C-A39A-4437-A1BC-D15E4166DAA4}"/>
    <dgm:cxn modelId="{253EF78C-2203-47D0-BCFA-7CC72B58E3BA}" type="presOf" srcId="{496375DA-8287-4CE3-B7E4-9C0941C1F450}" destId="{377CA4FB-3F51-4A1B-835B-EB12C15905AA}" srcOrd="0" destOrd="0" presId="urn:microsoft.com/office/officeart/2005/8/layout/vProcess5"/>
    <dgm:cxn modelId="{68139890-E083-425B-8563-AD1ED3EFB07A}" type="presOf" srcId="{496375DA-8287-4CE3-B7E4-9C0941C1F450}" destId="{88ABCE1F-DDEE-4E1C-842E-5C55EB936229}" srcOrd="1" destOrd="0" presId="urn:microsoft.com/office/officeart/2005/8/layout/vProcess5"/>
    <dgm:cxn modelId="{EA2F3D75-37E7-45C3-883C-460E2EB6F643}" srcId="{EE9C7D64-7D1E-4423-82CB-562E2C4795E6}" destId="{CC90F0E7-B04F-4BDB-8D3E-B4CE6B9AFF79}" srcOrd="2" destOrd="0" parTransId="{1DF7A69D-83A4-4DDC-B00C-AB6650B166E3}" sibTransId="{1F554329-28C5-4883-9166-3F9CE2982DB0}"/>
    <dgm:cxn modelId="{636D412C-30FC-4C41-8A38-52984314CEFA}" type="presOf" srcId="{8AF9761E-FCA0-460A-9BD2-C758AA418D05}" destId="{AEA4D55B-9B0E-465F-B590-16A2FAA302E0}" srcOrd="1" destOrd="0" presId="urn:microsoft.com/office/officeart/2005/8/layout/vProcess5"/>
    <dgm:cxn modelId="{19194ECA-D126-4C91-8B88-0B885C120B22}" type="presOf" srcId="{3356B7BE-7E9A-43A0-A75B-3256ED97775A}" destId="{7C1E3855-96E8-40AB-8723-0A84F4A80BD6}" srcOrd="0" destOrd="0" presId="urn:microsoft.com/office/officeart/2005/8/layout/vProcess5"/>
    <dgm:cxn modelId="{3E0FD3F8-BFD6-417E-ACAD-75BE4915CDE1}" srcId="{EE9C7D64-7D1E-4423-82CB-562E2C4795E6}" destId="{8AF9761E-FCA0-460A-9BD2-C758AA418D05}" srcOrd="3" destOrd="0" parTransId="{E46E1B86-D498-4D6B-8696-1EDF4CEB64B1}" sibTransId="{E8B23D9F-7EDA-4B60-B68C-2DB6FD0BF99C}"/>
    <dgm:cxn modelId="{A6D4A49C-F88D-472E-AEDD-3BD011A77987}" type="presOf" srcId="{EE9C7D64-7D1E-4423-82CB-562E2C4795E6}" destId="{8F4991CE-88EC-4862-B72B-70B7A00DEDA2}" srcOrd="0" destOrd="0" presId="urn:microsoft.com/office/officeart/2005/8/layout/vProcess5"/>
    <dgm:cxn modelId="{FC8A254B-E7F5-417C-8EF9-984D186D20CE}" type="presOf" srcId="{2F09D569-099B-4EE8-BA84-08A305037D3B}" destId="{3516BBDB-72CB-4641-A840-1C9A9E3E446B}" srcOrd="0" destOrd="0" presId="urn:microsoft.com/office/officeart/2005/8/layout/vProcess5"/>
    <dgm:cxn modelId="{EBD6760C-28B2-4E06-A436-7766194A538A}" srcId="{EE9C7D64-7D1E-4423-82CB-562E2C4795E6}" destId="{496375DA-8287-4CE3-B7E4-9C0941C1F450}" srcOrd="0" destOrd="0" parTransId="{CF4BC496-CAE8-4AB5-9A09-7B2426FDDAA5}" sibTransId="{3356B7BE-7E9A-43A0-A75B-3256ED97775A}"/>
    <dgm:cxn modelId="{9580FF2E-B64D-4D4F-9F52-28EE9F6AD6DF}" type="presParOf" srcId="{8F4991CE-88EC-4862-B72B-70B7A00DEDA2}" destId="{78DCB9AB-746E-4383-91CA-A88E8B0CFB61}" srcOrd="0" destOrd="0" presId="urn:microsoft.com/office/officeart/2005/8/layout/vProcess5"/>
    <dgm:cxn modelId="{E8F32024-D323-4A16-A834-D4FB4278C9FD}" type="presParOf" srcId="{8F4991CE-88EC-4862-B72B-70B7A00DEDA2}" destId="{377CA4FB-3F51-4A1B-835B-EB12C15905AA}" srcOrd="1" destOrd="0" presId="urn:microsoft.com/office/officeart/2005/8/layout/vProcess5"/>
    <dgm:cxn modelId="{CDFCCEEF-25F4-455D-9B90-605D679B6C6A}" type="presParOf" srcId="{8F4991CE-88EC-4862-B72B-70B7A00DEDA2}" destId="{3516BBDB-72CB-4641-A840-1C9A9E3E446B}" srcOrd="2" destOrd="0" presId="urn:microsoft.com/office/officeart/2005/8/layout/vProcess5"/>
    <dgm:cxn modelId="{F116ACD0-2810-494D-B306-D826BBA56C9D}" type="presParOf" srcId="{8F4991CE-88EC-4862-B72B-70B7A00DEDA2}" destId="{824AC935-D8E9-4B3B-B6B5-25668F15AA1A}" srcOrd="3" destOrd="0" presId="urn:microsoft.com/office/officeart/2005/8/layout/vProcess5"/>
    <dgm:cxn modelId="{35FA1DD4-C9F5-43C9-A0B6-B591C2F5A75D}" type="presParOf" srcId="{8F4991CE-88EC-4862-B72B-70B7A00DEDA2}" destId="{0C68AD43-0E73-400E-A970-D7D415D8C8C0}" srcOrd="4" destOrd="0" presId="urn:microsoft.com/office/officeart/2005/8/layout/vProcess5"/>
    <dgm:cxn modelId="{7664F9EF-164F-4994-BA92-0F8FB85B5240}" type="presParOf" srcId="{8F4991CE-88EC-4862-B72B-70B7A00DEDA2}" destId="{9B95B352-D665-4007-8D4A-B4230B2C63B4}" srcOrd="5" destOrd="0" presId="urn:microsoft.com/office/officeart/2005/8/layout/vProcess5"/>
    <dgm:cxn modelId="{F7A542DE-F32D-477C-9159-0EB82C318822}" type="presParOf" srcId="{8F4991CE-88EC-4862-B72B-70B7A00DEDA2}" destId="{7C1E3855-96E8-40AB-8723-0A84F4A80BD6}" srcOrd="6" destOrd="0" presId="urn:microsoft.com/office/officeart/2005/8/layout/vProcess5"/>
    <dgm:cxn modelId="{94B50D8E-8A47-4982-9A93-844429289B46}" type="presParOf" srcId="{8F4991CE-88EC-4862-B72B-70B7A00DEDA2}" destId="{1B8E60B3-0B2C-4A40-BE91-813F0D781583}" srcOrd="7" destOrd="0" presId="urn:microsoft.com/office/officeart/2005/8/layout/vProcess5"/>
    <dgm:cxn modelId="{652A7662-CF35-40D1-A19C-E5BFA1BE9EB5}" type="presParOf" srcId="{8F4991CE-88EC-4862-B72B-70B7A00DEDA2}" destId="{8F5B1943-D836-490C-B80B-0789C96C80A3}" srcOrd="8" destOrd="0" presId="urn:microsoft.com/office/officeart/2005/8/layout/vProcess5"/>
    <dgm:cxn modelId="{EB50D460-BEC5-4F54-B247-B2D1CB09DDBC}" type="presParOf" srcId="{8F4991CE-88EC-4862-B72B-70B7A00DEDA2}" destId="{F96C2AE6-6BE0-4BEB-8A28-59A5D7C9E29B}" srcOrd="9" destOrd="0" presId="urn:microsoft.com/office/officeart/2005/8/layout/vProcess5"/>
    <dgm:cxn modelId="{6C83FFD4-9857-45AB-8B89-34E2FA366F2E}" type="presParOf" srcId="{8F4991CE-88EC-4862-B72B-70B7A00DEDA2}" destId="{88ABCE1F-DDEE-4E1C-842E-5C55EB936229}" srcOrd="10" destOrd="0" presId="urn:microsoft.com/office/officeart/2005/8/layout/vProcess5"/>
    <dgm:cxn modelId="{54565EE4-BD24-49BC-9806-020B802A6924}" type="presParOf" srcId="{8F4991CE-88EC-4862-B72B-70B7A00DEDA2}" destId="{23C625CF-25BD-41FC-9C49-67C817F6D118}" srcOrd="11" destOrd="0" presId="urn:microsoft.com/office/officeart/2005/8/layout/vProcess5"/>
    <dgm:cxn modelId="{AAAFCA57-78B8-47FA-92F9-E0A77FDD3992}" type="presParOf" srcId="{8F4991CE-88EC-4862-B72B-70B7A00DEDA2}" destId="{FBC69623-2928-40B2-B6AD-3398AD4721A5}" srcOrd="12" destOrd="0" presId="urn:microsoft.com/office/officeart/2005/8/layout/vProcess5"/>
    <dgm:cxn modelId="{F8F584E8-5FF4-4817-8E20-C6CD0EACA661}" type="presParOf" srcId="{8F4991CE-88EC-4862-B72B-70B7A00DEDA2}" destId="{AEA4D55B-9B0E-465F-B590-16A2FAA302E0}" srcOrd="13" destOrd="0" presId="urn:microsoft.com/office/officeart/2005/8/layout/vProcess5"/>
    <dgm:cxn modelId="{C9FF6E63-D08F-411A-8C7F-5802DAD18B2A}" type="presParOf" srcId="{8F4991CE-88EC-4862-B72B-70B7A00DEDA2}" destId="{53E46AB5-0CAC-4AC5-8FE5-8778378767C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9/30/2019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9/30/2019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9/30/2019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9/30/2019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9/30/2019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9/30/2019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9/30/2019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9/30/2019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9/30/2019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9/30/2019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9/30/2019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Discipline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Special education protections for discipline of students with disabilities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76" y="834114"/>
            <a:ext cx="3809008" cy="3361449"/>
          </a:xfrm>
          <a:prstGeom prst="rect">
            <a:avLst/>
          </a:prstGeom>
        </p:spPr>
      </p:pic>
      <p:pic>
        <p:nvPicPr>
          <p:cNvPr id="2" name="Discipline 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DISCIPLINE- EXPEDITED DUE PROCESS HEARING TIMELINE 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2592250" y="1813164"/>
          <a:ext cx="7604004" cy="486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Discipline 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99" dirty="0"/>
              <a:t>DISCIPLINE – FUNCTIONAL BEHAVIORAL ASSESSMENT &amp; BEHAVIOR INTERVENTION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2" y="1600200"/>
            <a:ext cx="8913078" cy="4411524"/>
          </a:xfrm>
        </p:spPr>
        <p:txBody>
          <a:bodyPr>
            <a:noAutofit/>
          </a:bodyPr>
          <a:lstStyle/>
          <a:p>
            <a:r>
              <a:rPr lang="en-US" sz="1999" dirty="0"/>
              <a:t>Identifies the reason for inappropriate student behavior</a:t>
            </a:r>
          </a:p>
          <a:p>
            <a:r>
              <a:rPr lang="en-US" sz="1999" dirty="0"/>
              <a:t>10 step process</a:t>
            </a:r>
          </a:p>
          <a:p>
            <a:pPr lvl="1"/>
            <a:r>
              <a:rPr lang="en-US" sz="1799" dirty="0"/>
              <a:t>Verify seriousness of behavior</a:t>
            </a:r>
          </a:p>
          <a:p>
            <a:pPr lvl="1"/>
            <a:r>
              <a:rPr lang="en-US" sz="1799" dirty="0"/>
              <a:t>Define the behavior</a:t>
            </a:r>
          </a:p>
          <a:p>
            <a:pPr lvl="1"/>
            <a:r>
              <a:rPr lang="en-US" sz="1799" dirty="0"/>
              <a:t>Collect information on reasons for behavior (direct and indirect)</a:t>
            </a:r>
          </a:p>
          <a:p>
            <a:pPr lvl="1"/>
            <a:r>
              <a:rPr lang="en-US" sz="1799" dirty="0"/>
              <a:t>Analyze information collected</a:t>
            </a:r>
          </a:p>
          <a:p>
            <a:pPr lvl="1"/>
            <a:r>
              <a:rPr lang="en-US" sz="1799" dirty="0"/>
              <a:t>Develop a hypotheses about the function of behavior</a:t>
            </a:r>
          </a:p>
          <a:p>
            <a:pPr lvl="1"/>
            <a:r>
              <a:rPr lang="en-US" sz="1799" dirty="0"/>
              <a:t>Verify the hypothesis</a:t>
            </a:r>
          </a:p>
          <a:p>
            <a:pPr lvl="1"/>
            <a:r>
              <a:rPr lang="en-US" sz="1799" dirty="0"/>
              <a:t>Develop and implement a Behavior Intervention Plan (BIP)</a:t>
            </a:r>
          </a:p>
          <a:p>
            <a:pPr lvl="1"/>
            <a:r>
              <a:rPr lang="en-US" sz="1799" dirty="0"/>
              <a:t>Evaluate delivery of BIP</a:t>
            </a:r>
          </a:p>
          <a:p>
            <a:pPr lvl="1"/>
            <a:r>
              <a:rPr lang="en-US" sz="1799" dirty="0"/>
              <a:t>Evaluate effectiveness of BIP</a:t>
            </a:r>
          </a:p>
          <a:p>
            <a:pPr lvl="1"/>
            <a:r>
              <a:rPr lang="en-US" sz="1799" dirty="0"/>
              <a:t>Modify BIP</a:t>
            </a: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3581400"/>
            <a:ext cx="2135922" cy="2816225"/>
          </a:xfrm>
          <a:prstGeom prst="rect">
            <a:avLst/>
          </a:prstGeom>
        </p:spPr>
      </p:pic>
      <p:pic>
        <p:nvPicPr>
          <p:cNvPr id="4" name="Discipline 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ALTERNATIVE INTERIM 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99" dirty="0"/>
              <a:t>Behavior involving weapons, controlled substances, and serious bodily injury</a:t>
            </a:r>
          </a:p>
          <a:p>
            <a:r>
              <a:rPr lang="en-US" sz="2399" dirty="0"/>
              <a:t>45 school day change of placement (maximum)</a:t>
            </a:r>
          </a:p>
          <a:p>
            <a:r>
              <a:rPr lang="en-US" sz="2399" dirty="0"/>
              <a:t>Even if MDR standards 1 or 2 are met</a:t>
            </a:r>
          </a:p>
          <a:p>
            <a:r>
              <a:rPr lang="en-US" sz="2399" dirty="0"/>
              <a:t>Same rights as long term removal</a:t>
            </a:r>
          </a:p>
          <a:p>
            <a:pPr lvl="1"/>
            <a:r>
              <a:rPr lang="en-US" sz="2399" dirty="0"/>
              <a:t>Continued services</a:t>
            </a:r>
          </a:p>
          <a:p>
            <a:pPr lvl="1"/>
            <a:r>
              <a:rPr lang="en-US" sz="2399" dirty="0"/>
              <a:t>FBA and BIP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826">
            <a:off x="10788695" y="4917745"/>
            <a:ext cx="972437" cy="1359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8152">
            <a:off x="7218835" y="4509236"/>
            <a:ext cx="2902051" cy="2176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069" y="2734315"/>
            <a:ext cx="2856756" cy="2609170"/>
          </a:xfrm>
          <a:prstGeom prst="rect">
            <a:avLst/>
          </a:prstGeom>
        </p:spPr>
      </p:pic>
      <p:pic>
        <p:nvPicPr>
          <p:cNvPr id="5" name="Discipline 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DISCIPLINE – EXPULSION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201" y="1752600"/>
            <a:ext cx="8913078" cy="4289123"/>
          </a:xfrm>
        </p:spPr>
        <p:txBody>
          <a:bodyPr>
            <a:noAutofit/>
          </a:bodyPr>
          <a:lstStyle/>
          <a:p>
            <a:r>
              <a:rPr lang="en-US" sz="2399" dirty="0"/>
              <a:t>Expulsion appealable to the school board</a:t>
            </a:r>
          </a:p>
          <a:p>
            <a:r>
              <a:rPr lang="en-US" sz="2399" dirty="0"/>
              <a:t>School board considers</a:t>
            </a:r>
          </a:p>
          <a:p>
            <a:pPr lvl="1"/>
            <a:r>
              <a:rPr lang="en-US" sz="1999" dirty="0"/>
              <a:t>Nature and seriousness of violation</a:t>
            </a:r>
          </a:p>
          <a:p>
            <a:pPr lvl="1"/>
            <a:r>
              <a:rPr lang="en-US" sz="1999" dirty="0"/>
              <a:t>Degree of danger to school community</a:t>
            </a:r>
          </a:p>
          <a:p>
            <a:pPr lvl="1"/>
            <a:r>
              <a:rPr lang="en-US" sz="1999" dirty="0"/>
              <a:t>Student’s discipline history</a:t>
            </a:r>
          </a:p>
          <a:p>
            <a:pPr lvl="1"/>
            <a:r>
              <a:rPr lang="en-US" sz="1999" dirty="0"/>
              <a:t>Alternate education placements</a:t>
            </a:r>
          </a:p>
          <a:p>
            <a:pPr lvl="1"/>
            <a:r>
              <a:rPr lang="en-US" sz="1999" dirty="0"/>
              <a:t>Student’s age and grade level</a:t>
            </a:r>
          </a:p>
          <a:p>
            <a:pPr lvl="1"/>
            <a:r>
              <a:rPr lang="en-US" sz="1999" dirty="0"/>
              <a:t>Results of assessments</a:t>
            </a:r>
          </a:p>
          <a:p>
            <a:pPr lvl="1"/>
            <a:r>
              <a:rPr lang="en-US" sz="1999" dirty="0"/>
              <a:t>Student’s attendance and academic record</a:t>
            </a:r>
          </a:p>
          <a:p>
            <a:pPr lvl="1"/>
            <a:r>
              <a:rPr lang="en-US" sz="1999" dirty="0"/>
              <a:t>Any other relevant information</a:t>
            </a:r>
          </a:p>
        </p:txBody>
      </p:sp>
      <p:pic>
        <p:nvPicPr>
          <p:cNvPr id="4" name="Discipline 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</a:t>
            </a:r>
            <a:r>
              <a:rPr lang="en-US" dirty="0" smtClean="0"/>
              <a:t>NOTICE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99" dirty="0"/>
              <a:t>For long term removal only</a:t>
            </a:r>
          </a:p>
          <a:p>
            <a:r>
              <a:rPr lang="en-US" sz="2399" dirty="0"/>
              <a:t>Parents must receive</a:t>
            </a:r>
          </a:p>
          <a:p>
            <a:pPr lvl="1"/>
            <a:r>
              <a:rPr lang="en-US" sz="1999" dirty="0"/>
              <a:t>Prior Written Notice of intended action</a:t>
            </a:r>
          </a:p>
          <a:p>
            <a:pPr lvl="2"/>
            <a:r>
              <a:rPr lang="en-US" sz="1799" dirty="0"/>
              <a:t>No later than 10 days after the discipline decision</a:t>
            </a:r>
          </a:p>
          <a:p>
            <a:pPr lvl="1"/>
            <a:r>
              <a:rPr lang="en-US" sz="1999" dirty="0"/>
              <a:t>Copy of Procedural Safeguards</a:t>
            </a:r>
          </a:p>
          <a:p>
            <a:pPr lvl="1"/>
            <a:r>
              <a:rPr lang="en-US" sz="1999" dirty="0"/>
              <a:t>Notice of IEP team MDR meeting</a:t>
            </a:r>
          </a:p>
        </p:txBody>
      </p:sp>
      <p:pic>
        <p:nvPicPr>
          <p:cNvPr id="4" name="Discipline 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Discipline: New Standards for ALL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0038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 smtClean="0"/>
              <a:t>Pre-K-3</a:t>
            </a:r>
            <a:r>
              <a:rPr lang="en-US" sz="3200" baseline="30000" dirty="0" smtClean="0"/>
              <a:t>rd</a:t>
            </a:r>
            <a:endParaRPr lang="en-US" sz="3200" dirty="0"/>
          </a:p>
          <a:p>
            <a:pPr lvl="1"/>
            <a:r>
              <a:rPr lang="en-US" sz="2800" dirty="0" smtClean="0"/>
              <a:t>Maximum 3 day out of school suspension; no expulsion </a:t>
            </a:r>
          </a:p>
          <a:p>
            <a:pPr lvl="1"/>
            <a:r>
              <a:rPr lang="en-US" sz="2800" dirty="0" smtClean="0"/>
              <a:t>Unless physical harm or aggravating circumstances</a:t>
            </a:r>
          </a:p>
          <a:p>
            <a:pPr lvl="1"/>
            <a:r>
              <a:rPr lang="en-US" sz="2800" dirty="0"/>
              <a:t>SB </a:t>
            </a:r>
            <a:r>
              <a:rPr lang="en-US" sz="2800" dirty="0" smtClean="0"/>
              <a:t>170</a:t>
            </a:r>
          </a:p>
          <a:p>
            <a:pPr lvl="1"/>
            <a:r>
              <a:rPr lang="en-US" sz="2800" dirty="0" smtClean="0"/>
              <a:t>Va</a:t>
            </a:r>
            <a:r>
              <a:rPr lang="en-US" sz="2800" dirty="0"/>
              <a:t>. Code </a:t>
            </a:r>
            <a:r>
              <a:rPr lang="en-US" sz="2800" dirty="0" smtClean="0"/>
              <a:t>§§ 22.1-254, 22.1-277 and 22.1-277.2:1</a:t>
            </a:r>
            <a:endParaRPr lang="en-US" sz="2800" dirty="0"/>
          </a:p>
          <a:p>
            <a:pPr lvl="1"/>
            <a:endParaRPr lang="en-US" sz="2800" dirty="0" smtClean="0"/>
          </a:p>
          <a:p>
            <a:r>
              <a:rPr lang="en-US" sz="3200" dirty="0" smtClean="0"/>
              <a:t>All students</a:t>
            </a:r>
          </a:p>
          <a:p>
            <a:pPr lvl="1"/>
            <a:r>
              <a:rPr lang="en-US" sz="2800" dirty="0" smtClean="0"/>
              <a:t>Maximum long term suspension reduced from 364 to 45 calendar days</a:t>
            </a:r>
          </a:p>
          <a:p>
            <a:pPr lvl="1"/>
            <a:r>
              <a:rPr lang="en-US" sz="2800" dirty="0" smtClean="0"/>
              <a:t>Unless physical harm or aggravating circumstances</a:t>
            </a:r>
          </a:p>
          <a:p>
            <a:pPr lvl="1"/>
            <a:r>
              <a:rPr lang="en-US" sz="2800" dirty="0" smtClean="0"/>
              <a:t>HB 1600</a:t>
            </a:r>
          </a:p>
          <a:p>
            <a:pPr lvl="1"/>
            <a:r>
              <a:rPr lang="en-US" sz="2800" dirty="0" smtClean="0"/>
              <a:t>Va. Code §§ 22.1-276.01 and 22.1-277.05</a:t>
            </a:r>
          </a:p>
          <a:p>
            <a:pPr marL="426645" lvl="1" indent="0">
              <a:buNone/>
            </a:pPr>
            <a:endParaRPr lang="en-US" sz="2800" dirty="0"/>
          </a:p>
          <a:p>
            <a:pPr marL="426645" lvl="1" indent="0">
              <a:buNone/>
            </a:pPr>
            <a:r>
              <a:rPr lang="en-US" sz="2800" dirty="0" smtClean="0"/>
              <a:t>July 1, 2018</a:t>
            </a:r>
            <a:endParaRPr lang="en-US" dirty="0"/>
          </a:p>
        </p:txBody>
      </p:sp>
      <p:pic>
        <p:nvPicPr>
          <p:cNvPr id="4" name="Discipline 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003800"/>
          </a:xfrm>
        </p:spPr>
        <p:txBody>
          <a:bodyPr>
            <a:normAutofit/>
          </a:bodyPr>
          <a:lstStyle/>
          <a:p>
            <a:r>
              <a:rPr lang="en-US" sz="3200" dirty="0"/>
              <a:t>Monday, Wednesday, Friday </a:t>
            </a:r>
          </a:p>
          <a:p>
            <a:r>
              <a:rPr lang="en-US" sz="3200" dirty="0"/>
              <a:t>8:30 am – 4:00 pm</a:t>
            </a:r>
          </a:p>
          <a:p>
            <a:r>
              <a:rPr lang="en-US" sz="3200" dirty="0"/>
              <a:t>Toll Free-  800-552-3962</a:t>
            </a:r>
          </a:p>
          <a:p>
            <a:r>
              <a:rPr lang="en-US" sz="3200" u="sng" dirty="0"/>
              <a:t>info@dlcv.org</a:t>
            </a:r>
          </a:p>
          <a:p>
            <a:r>
              <a:rPr lang="en-US" sz="3200" u="sng" dirty="0"/>
              <a:t>www.dlcv.org </a:t>
            </a:r>
          </a:p>
          <a:p>
            <a:endParaRPr lang="en-US" dirty="0"/>
          </a:p>
        </p:txBody>
      </p:sp>
      <p:pic>
        <p:nvPicPr>
          <p:cNvPr id="5" name="Discipline Outro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241" y="1600200"/>
            <a:ext cx="8913078" cy="4723170"/>
          </a:xfrm>
        </p:spPr>
        <p:txBody>
          <a:bodyPr>
            <a:normAutofit/>
          </a:bodyPr>
          <a:lstStyle/>
          <a:p>
            <a:r>
              <a:rPr lang="en-US" sz="2399" dirty="0"/>
              <a:t>3 levels of discipline</a:t>
            </a:r>
          </a:p>
          <a:p>
            <a:pPr lvl="1"/>
            <a:r>
              <a:rPr lang="en-US" sz="1999" dirty="0"/>
              <a:t>In school discipline</a:t>
            </a:r>
          </a:p>
          <a:p>
            <a:pPr lvl="1"/>
            <a:r>
              <a:rPr lang="en-US" sz="1999" dirty="0"/>
              <a:t>Short term removal (fewer than 10 days)</a:t>
            </a:r>
          </a:p>
          <a:p>
            <a:pPr lvl="1"/>
            <a:r>
              <a:rPr lang="en-US" sz="1999" dirty="0"/>
              <a:t>Long term removal (longer than 10 days, cumulative)</a:t>
            </a:r>
          </a:p>
          <a:p>
            <a:pPr lvl="2"/>
            <a:r>
              <a:rPr lang="en-US" sz="1799" dirty="0"/>
              <a:t>Change in Placement</a:t>
            </a:r>
          </a:p>
          <a:p>
            <a:pPr lvl="2"/>
            <a:endParaRPr lang="en-US" sz="1799" dirty="0"/>
          </a:p>
          <a:p>
            <a:r>
              <a:rPr lang="en-US" sz="2399" dirty="0"/>
              <a:t>IEP team must attempt to address behaviors before discipline occurs</a:t>
            </a:r>
          </a:p>
          <a:p>
            <a:pPr lvl="1"/>
            <a:r>
              <a:rPr lang="en-US" sz="1999" dirty="0"/>
              <a:t>Goals/Services in IEP</a:t>
            </a:r>
          </a:p>
          <a:p>
            <a:pPr lvl="1"/>
            <a:r>
              <a:rPr lang="en-US" sz="1999" dirty="0"/>
              <a:t>Functional Behavioral Assessment and Behavior Intervention Plan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55" y="101451"/>
            <a:ext cx="3047206" cy="2032487"/>
          </a:xfrm>
          <a:prstGeom prst="rect">
            <a:avLst/>
          </a:prstGeom>
        </p:spPr>
      </p:pic>
      <p:pic>
        <p:nvPicPr>
          <p:cNvPr id="5" name="Discipline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REMOVALS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799" dirty="0"/>
              <a:t>Short Term Removal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799" dirty="0"/>
              <a:t>10 school days or fewer</a:t>
            </a:r>
          </a:p>
          <a:p>
            <a:r>
              <a:rPr lang="en-US" sz="2799" dirty="0"/>
              <a:t>Same discipline as students without disabilities</a:t>
            </a:r>
          </a:p>
          <a:p>
            <a:r>
              <a:rPr lang="en-US" sz="2799" dirty="0"/>
              <a:t>No services required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799" dirty="0"/>
              <a:t>Long Term Removal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799" dirty="0"/>
              <a:t>More than 10 school days</a:t>
            </a:r>
          </a:p>
          <a:p>
            <a:pPr lvl="1"/>
            <a:r>
              <a:rPr lang="en-US" sz="2399"/>
              <a:t>Consecutive </a:t>
            </a:r>
            <a:endParaRPr lang="en-US" sz="2399" dirty="0"/>
          </a:p>
          <a:p>
            <a:pPr lvl="1"/>
            <a:r>
              <a:rPr lang="en-US" sz="2399" dirty="0"/>
              <a:t>Pattern</a:t>
            </a:r>
          </a:p>
          <a:p>
            <a:r>
              <a:rPr lang="en-US" sz="2599" dirty="0"/>
              <a:t>Triggers Manifestation Determination Review</a:t>
            </a:r>
          </a:p>
          <a:p>
            <a:endParaRPr lang="en-US" dirty="0"/>
          </a:p>
        </p:txBody>
      </p:sp>
      <p:pic>
        <p:nvPicPr>
          <p:cNvPr id="7" name="Discipline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MANIFESTATION DETERMINATION REVIEW (MDR)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Required before any discipline that creates a change in placement</a:t>
            </a:r>
          </a:p>
          <a:p>
            <a:r>
              <a:rPr lang="en-US" dirty="0" smtClean="0"/>
              <a:t>Not later than </a:t>
            </a:r>
            <a:r>
              <a:rPr lang="en-US" dirty="0"/>
              <a:t>10 days after the removal decision is made</a:t>
            </a:r>
          </a:p>
          <a:p>
            <a:r>
              <a:rPr lang="en-US" dirty="0"/>
              <a:t>MDR Team Members</a:t>
            </a:r>
          </a:p>
          <a:p>
            <a:pPr lvl="1"/>
            <a:r>
              <a:rPr lang="en-US" dirty="0"/>
              <a:t>Parent</a:t>
            </a:r>
          </a:p>
          <a:p>
            <a:pPr lvl="1"/>
            <a:r>
              <a:rPr lang="en-US" dirty="0"/>
              <a:t>LEA</a:t>
            </a:r>
          </a:p>
          <a:p>
            <a:pPr lvl="1"/>
            <a:r>
              <a:rPr lang="en-US" dirty="0"/>
              <a:t>Relevant members of IEP team</a:t>
            </a:r>
          </a:p>
          <a:p>
            <a:r>
              <a:rPr lang="en-US" dirty="0"/>
              <a:t>Review all relevant information in student’s file and information provided by parent</a:t>
            </a:r>
          </a:p>
          <a:p>
            <a:r>
              <a:rPr lang="en-US" dirty="0"/>
              <a:t>Determine relationship between child’s disability and behavior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2" y="2819400"/>
            <a:ext cx="2217105" cy="2217105"/>
          </a:xfrm>
          <a:prstGeom prst="rect">
            <a:avLst/>
          </a:prstGeom>
        </p:spPr>
      </p:pic>
      <p:pic>
        <p:nvPicPr>
          <p:cNvPr id="5" name="Discipline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MDR STANDARD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201" y="1523894"/>
            <a:ext cx="8913078" cy="4247571"/>
          </a:xfrm>
        </p:spPr>
        <p:txBody>
          <a:bodyPr>
            <a:noAutofit/>
          </a:bodyPr>
          <a:lstStyle/>
          <a:p>
            <a:r>
              <a:rPr lang="en-US" sz="2000" dirty="0"/>
              <a:t>Conduct caused by or a direct substantial relationship to child’s disability</a:t>
            </a:r>
          </a:p>
          <a:p>
            <a:r>
              <a:rPr lang="en-US" sz="2000" dirty="0"/>
              <a:t>Factors Considered</a:t>
            </a:r>
          </a:p>
          <a:p>
            <a:pPr lvl="1"/>
            <a:r>
              <a:rPr lang="en-US" sz="1800" dirty="0"/>
              <a:t>Environmental factors</a:t>
            </a:r>
          </a:p>
          <a:p>
            <a:pPr lvl="1"/>
            <a:r>
              <a:rPr lang="en-US" sz="1800" dirty="0"/>
              <a:t>Discipline history</a:t>
            </a:r>
          </a:p>
          <a:p>
            <a:pPr lvl="1"/>
            <a:r>
              <a:rPr lang="en-US" sz="1800" dirty="0"/>
              <a:t>Type of misconduct</a:t>
            </a:r>
          </a:p>
          <a:p>
            <a:pPr lvl="1"/>
            <a:r>
              <a:rPr lang="en-US" sz="1800" dirty="0"/>
              <a:t>External factors contributing to the misconduct</a:t>
            </a:r>
          </a:p>
          <a:p>
            <a:pPr lvl="1"/>
            <a:r>
              <a:rPr lang="en-US" sz="1800" dirty="0"/>
              <a:t>If student code of conduct was provided</a:t>
            </a:r>
          </a:p>
          <a:p>
            <a:pPr lvl="1"/>
            <a:r>
              <a:rPr lang="en-US" sz="1800" dirty="0"/>
              <a:t>Dangerousness of behavior</a:t>
            </a:r>
          </a:p>
          <a:p>
            <a:pPr lvl="1"/>
            <a:r>
              <a:rPr lang="en-US" sz="1800" dirty="0"/>
              <a:t>Effectiveness of current preventive measures school-wide</a:t>
            </a:r>
          </a:p>
          <a:p>
            <a:pPr lvl="1"/>
            <a:r>
              <a:rPr lang="en-US" sz="1800" dirty="0"/>
              <a:t>Effectiveness of student’s Behavior Intervention Plan (BIP)</a:t>
            </a:r>
          </a:p>
          <a:p>
            <a:pPr lvl="1"/>
            <a:r>
              <a:rPr lang="en-US" sz="1800" dirty="0"/>
              <a:t>If no BIP, administration of Functional Behavioral Assessment</a:t>
            </a:r>
          </a:p>
          <a:p>
            <a:pPr lvl="1"/>
            <a:r>
              <a:rPr lang="en-US" sz="1800" dirty="0"/>
              <a:t>Whether more information is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2133600"/>
            <a:ext cx="2418720" cy="3028161"/>
          </a:xfrm>
          <a:prstGeom prst="rect">
            <a:avLst/>
          </a:prstGeom>
        </p:spPr>
      </p:pic>
      <p:pic>
        <p:nvPicPr>
          <p:cNvPr id="5" name="Discipline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MDR STANDARD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399" dirty="0"/>
              <a:t>Conduct in question direct result of the LEA failing to implement the IEP</a:t>
            </a:r>
          </a:p>
          <a:p>
            <a:endParaRPr lang="en-US" sz="2399" dirty="0"/>
          </a:p>
          <a:p>
            <a:r>
              <a:rPr lang="en-US" sz="2399" dirty="0"/>
              <a:t>Factors</a:t>
            </a:r>
          </a:p>
          <a:p>
            <a:pPr lvl="1"/>
            <a:r>
              <a:rPr lang="en-US" sz="1999" dirty="0"/>
              <a:t>How the IEP section related to the student’s skills and behavior</a:t>
            </a:r>
          </a:p>
          <a:p>
            <a:pPr lvl="1"/>
            <a:r>
              <a:rPr lang="en-US" sz="1999" dirty="0"/>
              <a:t>How the IEP section relates to services, goals and behavior supports or plan</a:t>
            </a:r>
          </a:p>
          <a:p>
            <a:pPr lvl="1"/>
            <a:r>
              <a:rPr lang="en-US" sz="1999" dirty="0"/>
              <a:t>How the failure to implement the IEP section impacts the behavior that led to removal</a:t>
            </a:r>
          </a:p>
          <a:p>
            <a:pPr lvl="1"/>
            <a:endParaRPr lang="en-US" dirty="0"/>
          </a:p>
        </p:txBody>
      </p:sp>
      <p:pic>
        <p:nvPicPr>
          <p:cNvPr id="4" name="Discipline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MDR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309" y="1747460"/>
            <a:ext cx="8913078" cy="5090220"/>
          </a:xfrm>
        </p:spPr>
        <p:txBody>
          <a:bodyPr numCol="1">
            <a:normAutofit/>
          </a:bodyPr>
          <a:lstStyle/>
          <a:p>
            <a:r>
              <a:rPr lang="en-US" sz="2799" dirty="0" smtClean="0">
                <a:solidFill>
                  <a:schemeClr val="tx1">
                    <a:lumMod val="75000"/>
                  </a:schemeClr>
                </a:solidFill>
              </a:rPr>
              <a:t>Standard </a:t>
            </a:r>
            <a:r>
              <a:rPr lang="en-US" sz="2799" dirty="0">
                <a:solidFill>
                  <a:schemeClr val="tx1">
                    <a:lumMod val="75000"/>
                  </a:schemeClr>
                </a:solidFill>
              </a:rPr>
              <a:t>One Met	</a:t>
            </a:r>
          </a:p>
          <a:p>
            <a:pPr lvl="1"/>
            <a:r>
              <a:rPr lang="en-US" sz="2399" dirty="0">
                <a:solidFill>
                  <a:schemeClr val="tx1">
                    <a:lumMod val="75000"/>
                  </a:schemeClr>
                </a:solidFill>
              </a:rPr>
              <a:t>Student returns to original placement</a:t>
            </a:r>
          </a:p>
          <a:p>
            <a:pPr lvl="2"/>
            <a:r>
              <a:rPr lang="en-US" sz="1999" dirty="0">
                <a:solidFill>
                  <a:schemeClr val="tx1">
                    <a:lumMod val="75000"/>
                  </a:schemeClr>
                </a:solidFill>
              </a:rPr>
              <a:t>Unless LEA and parent agree to change in placement</a:t>
            </a:r>
          </a:p>
          <a:p>
            <a:pPr lvl="1"/>
            <a:r>
              <a:rPr lang="en-US" sz="2399" dirty="0">
                <a:solidFill>
                  <a:schemeClr val="tx1">
                    <a:lumMod val="75000"/>
                  </a:schemeClr>
                </a:solidFill>
              </a:rPr>
              <a:t>Functional Behavioral Assessment </a:t>
            </a:r>
          </a:p>
          <a:p>
            <a:pPr lvl="1"/>
            <a:r>
              <a:rPr lang="en-US" sz="2399" dirty="0">
                <a:solidFill>
                  <a:schemeClr val="tx1">
                    <a:lumMod val="75000"/>
                  </a:schemeClr>
                </a:solidFill>
              </a:rPr>
              <a:t>Implement or Modify Behavior Intervention Plan</a:t>
            </a:r>
          </a:p>
          <a:p>
            <a:pPr marL="457063" lvl="1" indent="0">
              <a:buNone/>
            </a:pPr>
            <a:endParaRPr lang="en-US" sz="2399" dirty="0">
              <a:solidFill>
                <a:schemeClr val="tx1">
                  <a:lumMod val="75000"/>
                </a:schemeClr>
              </a:solidFill>
            </a:endParaRPr>
          </a:p>
          <a:p>
            <a:pPr lvl="0">
              <a:buClr>
                <a:srgbClr val="A53010"/>
              </a:buClr>
            </a:pPr>
            <a:r>
              <a:rPr lang="en-US" sz="2799" dirty="0">
                <a:solidFill>
                  <a:schemeClr val="tx1">
                    <a:lumMod val="75000"/>
                  </a:schemeClr>
                </a:solidFill>
              </a:rPr>
              <a:t>Standard Two Met </a:t>
            </a:r>
          </a:p>
          <a:p>
            <a:pPr lvl="1">
              <a:buClr>
                <a:srgbClr val="A53010"/>
              </a:buClr>
            </a:pPr>
            <a:r>
              <a:rPr lang="en-US" sz="2399" dirty="0">
                <a:solidFill>
                  <a:schemeClr val="tx1">
                    <a:lumMod val="75000"/>
                  </a:schemeClr>
                </a:solidFill>
              </a:rPr>
              <a:t>LEA  - Immediate steps to remedy, implement the IEP</a:t>
            </a:r>
          </a:p>
          <a:p>
            <a:pPr marL="457063" lvl="1" indent="0">
              <a:buNone/>
            </a:pPr>
            <a:endParaRPr lang="en-US" sz="2399" dirty="0"/>
          </a:p>
          <a:p>
            <a:endParaRPr lang="en-US" dirty="0"/>
          </a:p>
        </p:txBody>
      </p:sp>
      <p:pic>
        <p:nvPicPr>
          <p:cNvPr id="4" name="Discipline 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– MDR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en-US" sz="2799" dirty="0">
                <a:solidFill>
                  <a:prstClr val="black">
                    <a:lumMod val="75000"/>
                    <a:lumOff val="25000"/>
                  </a:prstClr>
                </a:solidFill>
              </a:rPr>
              <a:t>Neither Standard Met</a:t>
            </a:r>
          </a:p>
          <a:p>
            <a:pPr lvl="1">
              <a:buClr>
                <a:srgbClr val="A53010"/>
              </a:buClr>
            </a:pPr>
            <a:r>
              <a:rPr lang="en-US" sz="2399" dirty="0">
                <a:solidFill>
                  <a:prstClr val="black">
                    <a:lumMod val="75000"/>
                    <a:lumOff val="25000"/>
                  </a:prstClr>
                </a:solidFill>
              </a:rPr>
              <a:t>Discipline as student without disability</a:t>
            </a:r>
          </a:p>
          <a:p>
            <a:pPr lvl="1">
              <a:buClr>
                <a:srgbClr val="A53010"/>
              </a:buClr>
            </a:pPr>
            <a:r>
              <a:rPr lang="en-US" sz="2399" dirty="0">
                <a:solidFill>
                  <a:prstClr val="black">
                    <a:lumMod val="75000"/>
                    <a:lumOff val="25000"/>
                  </a:prstClr>
                </a:solidFill>
              </a:rPr>
              <a:t>Must continue providing services </a:t>
            </a:r>
          </a:p>
          <a:p>
            <a:pPr marL="0" indent="0">
              <a:buClr>
                <a:srgbClr val="A53010"/>
              </a:buClr>
              <a:buNone/>
            </a:pPr>
            <a:endParaRPr lang="en-US" sz="2199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r>
              <a:rPr lang="en-US" sz="2799" dirty="0">
                <a:solidFill>
                  <a:prstClr val="black">
                    <a:lumMod val="75000"/>
                    <a:lumOff val="25000"/>
                  </a:prstClr>
                </a:solidFill>
              </a:rPr>
              <a:t>Dispute Resolution</a:t>
            </a:r>
          </a:p>
          <a:p>
            <a:pPr lvl="1">
              <a:buClr>
                <a:srgbClr val="A53010"/>
              </a:buClr>
            </a:pPr>
            <a:r>
              <a:rPr lang="en-US" sz="2399" dirty="0">
                <a:solidFill>
                  <a:prstClr val="black">
                    <a:lumMod val="75000"/>
                    <a:lumOff val="25000"/>
                  </a:prstClr>
                </a:solidFill>
              </a:rPr>
              <a:t>Expedited due process hearing</a:t>
            </a:r>
          </a:p>
          <a:p>
            <a:pPr lvl="1">
              <a:buClr>
                <a:srgbClr val="A53010"/>
              </a:buClr>
            </a:pPr>
            <a:r>
              <a:rPr lang="en-US" sz="2399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Internal LEA </a:t>
            </a:r>
            <a:r>
              <a:rPr lang="en-US" sz="2399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282" y="1993297"/>
            <a:ext cx="2866278" cy="3047206"/>
          </a:xfrm>
          <a:prstGeom prst="rect">
            <a:avLst/>
          </a:prstGeom>
        </p:spPr>
      </p:pic>
      <p:pic>
        <p:nvPicPr>
          <p:cNvPr id="5" name="Discipline 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 </a:t>
            </a:r>
            <a:r>
              <a:rPr lang="en-US" dirty="0" smtClean="0"/>
              <a:t>– EXPEDITED DUE PROCESS HEARINGS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99" dirty="0"/>
              <a:t>Used for disagreements about:</a:t>
            </a:r>
          </a:p>
          <a:p>
            <a:pPr lvl="1"/>
            <a:r>
              <a:rPr lang="en-US" sz="1999" dirty="0"/>
              <a:t>An MDR decision,</a:t>
            </a:r>
          </a:p>
          <a:p>
            <a:pPr lvl="1"/>
            <a:r>
              <a:rPr lang="en-US" sz="1999" dirty="0"/>
              <a:t>A decision that short-term removals do not constitute a pattern, or</a:t>
            </a:r>
          </a:p>
          <a:p>
            <a:pPr lvl="1"/>
            <a:r>
              <a:rPr lang="en-US" sz="1999" dirty="0"/>
              <a:t>Any placement related to a disciplinary action </a:t>
            </a:r>
          </a:p>
          <a:p>
            <a:r>
              <a:rPr lang="en-US" sz="2399" dirty="0"/>
              <a:t>Mediation is an alternative option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70903" y="4154218"/>
            <a:ext cx="6058260" cy="23069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399" dirty="0"/>
              <a:t>Although parents may represent their child in the appeals process, we recommend against it. The LEA will be represented by an attorney. A child and parent should also be represented during this process.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13" y="4776225"/>
            <a:ext cx="1679294" cy="1684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21" y="1343123"/>
            <a:ext cx="2492344" cy="1365596"/>
          </a:xfrm>
          <a:prstGeom prst="rect">
            <a:avLst/>
          </a:prstGeom>
        </p:spPr>
      </p:pic>
      <p:pic>
        <p:nvPicPr>
          <p:cNvPr id="7" name="Discipline 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4399</TotalTime>
  <Words>762</Words>
  <Application>Microsoft Office PowerPoint</Application>
  <PresentationFormat>Custom</PresentationFormat>
  <Paragraphs>141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Books 16x9</vt:lpstr>
      <vt:lpstr>Discipline</vt:lpstr>
      <vt:lpstr>DISCIPLINE – BASICS</vt:lpstr>
      <vt:lpstr>DISCIPLINE – REMOVALS</vt:lpstr>
      <vt:lpstr>DISCIPLINE – MANIFESTATION DETERMINATION REVIEW (MDR)</vt:lpstr>
      <vt:lpstr>DISCIPLINE – MDR STANDARD ONE</vt:lpstr>
      <vt:lpstr>DISCIPLINE – MDR STANDARD TWO</vt:lpstr>
      <vt:lpstr>DISCIPLINE – MDR RESULTS</vt:lpstr>
      <vt:lpstr>DISCIPLINE – MDR RESULTS</vt:lpstr>
      <vt:lpstr>DISCIPLINE – EXPEDITED DUE PROCESS HEARINGS </vt:lpstr>
      <vt:lpstr>DISCIPLINE- EXPEDITED DUE PROCESS HEARING TIMELINE </vt:lpstr>
      <vt:lpstr>DISCIPLINE – FUNCTIONAL BEHAVIORAL ASSESSMENT &amp; BEHAVIOR INTERVENTION PLAN</vt:lpstr>
      <vt:lpstr>DISCIPLINE – ALTERNATIVE INTERIM PLACEMENTS</vt:lpstr>
      <vt:lpstr>DISCIPLINE – EXPULSION</vt:lpstr>
      <vt:lpstr>DISCIPLINE – NOTICE </vt:lpstr>
      <vt:lpstr>Discipline: New Standards for ALL Students</vt:lpstr>
      <vt:lpstr>Contact 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Discipline</dc:title>
  <dc:creator>Kalena Ek</dc:creator>
  <cp:lastModifiedBy>Devin Coleman</cp:lastModifiedBy>
  <cp:revision>15</cp:revision>
  <dcterms:created xsi:type="dcterms:W3CDTF">2019-02-22T20:23:00Z</dcterms:created>
  <dcterms:modified xsi:type="dcterms:W3CDTF">2019-09-30T19:15:53Z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