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1"/>
  </p:notesMasterIdLst>
  <p:handoutMasterIdLst>
    <p:handoutMasterId r:id="rId22"/>
  </p:handoutMasterIdLst>
  <p:sldIdLst>
    <p:sldId id="256" r:id="rId2"/>
    <p:sldId id="279" r:id="rId3"/>
    <p:sldId id="258" r:id="rId4"/>
    <p:sldId id="259" r:id="rId5"/>
    <p:sldId id="265" r:id="rId6"/>
    <p:sldId id="266" r:id="rId7"/>
    <p:sldId id="277" r:id="rId8"/>
    <p:sldId id="260" r:id="rId9"/>
    <p:sldId id="261" r:id="rId10"/>
    <p:sldId id="262" r:id="rId11"/>
    <p:sldId id="264" r:id="rId12"/>
    <p:sldId id="268" r:id="rId13"/>
    <p:sldId id="269" r:id="rId14"/>
    <p:sldId id="271" r:id="rId15"/>
    <p:sldId id="274" r:id="rId16"/>
    <p:sldId id="275" r:id="rId17"/>
    <p:sldId id="276" r:id="rId18"/>
    <p:sldId id="272" r:id="rId19"/>
    <p:sldId id="273" r:id="rId20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84" autoAdjust="0"/>
    <p:restoredTop sz="91173" autoAdjust="0"/>
  </p:normalViewPr>
  <p:slideViewPr>
    <p:cSldViewPr snapToGrid="0">
      <p:cViewPr varScale="1">
        <p:scale>
          <a:sx n="104" d="100"/>
          <a:sy n="104" d="100"/>
        </p:scale>
        <p:origin x="1578" y="3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14E31FA3-FD21-4C8F-9D64-3CA20B92F3C6}" type="datetimeFigureOut">
              <a:rPr lang="en-US" smtClean="0"/>
              <a:t>12/12/2016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39C11303-8F0F-44EA-B904-9E87E1DFDF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2501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14419830-75F4-4A8C-A245-62D689986B1B}" type="datetimeFigureOut">
              <a:rPr lang="en-US"/>
              <a:t>12/12/2016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3DAB51A-A60E-449B-807D-5B4BA41080DD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12441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DAB51A-A60E-449B-807D-5B4BA41080DD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3997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DAB51A-A60E-449B-807D-5B4BA41080DD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9278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DAB51A-A60E-449B-807D-5B4BA41080DD}" type="slidenum">
              <a:rPr lang="en-US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4686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DAB51A-A60E-449B-807D-5B4BA41080DD}" type="slidenum">
              <a:rPr lang="en-US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5845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DAB51A-A60E-449B-807D-5B4BA41080DD}" type="slidenum">
              <a:rPr lang="en-US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4770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DAB51A-A60E-449B-807D-5B4BA41080DD}" type="slidenum">
              <a:rPr lang="en-US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1658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12/12/2016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>
              <a:solidFill>
                <a:schemeClr val="accent1">
                  <a:tint val="20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74177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12/12/2016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eaLnBrk="1" latinLnBrk="0" hangingPunct="1"/>
            <a:endParaRPr kumimoji="0" lang="en-US" sz="1000" dirty="0">
              <a:solidFill>
                <a:schemeClr val="tx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 eaLnBrk="1" latinLnBrk="0" hangingPunct="1"/>
              <a:t>‹#›</a:t>
            </a:fld>
            <a:endParaRPr kumimoji="0" lang="en-US" sz="1000" b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0970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12/12/2016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eaLnBrk="1" latinLnBrk="0" hangingPunct="1"/>
            <a:endParaRPr kumimoji="0" lang="en-US" sz="1000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 eaLnBrk="1" latinLnBrk="0" hangingPunct="1"/>
              <a:t>‹#›</a:t>
            </a:fld>
            <a:endParaRPr kumimoji="0" lang="en-US" sz="1000" b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02346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448177" y="3771174"/>
            <a:ext cx="546115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12/12/2016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eaLnBrk="1" latinLnBrk="0" hangingPunct="1"/>
            <a:endParaRPr kumimoji="0" lang="en-US" sz="1000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 eaLnBrk="1" latinLnBrk="0" hangingPunct="1"/>
              <a:t>‹#›</a:t>
            </a:fld>
            <a:endParaRPr kumimoji="0" lang="en-US" sz="1000" b="0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602609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12/12/2016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eaLnBrk="1" latinLnBrk="0" hangingPunct="1"/>
            <a:endParaRPr kumimoji="0" lang="en-US" sz="1000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 eaLnBrk="1" latinLnBrk="0" hangingPunct="1"/>
              <a:t>‹#›</a:t>
            </a:fld>
            <a:endParaRPr kumimoji="0" lang="en-US" sz="1000" b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44385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12/12/2016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eaLnBrk="1" latinLnBrk="0" hangingPunct="1"/>
            <a:endParaRPr kumimoji="0" lang="en-US" sz="1000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 eaLnBrk="1" latinLnBrk="0" hangingPunct="1"/>
              <a:t>‹#›</a:t>
            </a:fld>
            <a:endParaRPr kumimoji="0" lang="en-US" sz="1000" b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84664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12/12/2016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eaLnBrk="1" latinLnBrk="0" hangingPunct="1"/>
            <a:endParaRPr kumimoji="0" lang="en-US" sz="1000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 eaLnBrk="1" latinLnBrk="0" hangingPunct="1"/>
              <a:t>‹#›</a:t>
            </a:fld>
            <a:endParaRPr kumimoji="0" lang="en-US" sz="1000" b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95774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12/12/2016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9280821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12/12/2016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8850713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12/12/2016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8122362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12/12/2016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8306370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12/12/2016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8336662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12/12/2016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7780101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12/12/2016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651988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12/12/2016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7187138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12/12/2016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9453884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12/12/2016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 eaLnBrk="1" latinLnBrk="0" hangingPunct="1"/>
              <a:t>‹#›</a:t>
            </a:fld>
            <a:endParaRPr kumimoji="0"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44802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4000"/>
                </a:schemeClr>
              </a:gs>
              <a:gs pos="73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9000"/>
                </a:schemeClr>
              </a:gs>
              <a:gs pos="66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1000"/>
                </a:schemeClr>
              </a:gs>
              <a:gs pos="75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8000"/>
                </a:schemeClr>
              </a:gs>
              <a:gs pos="72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12/12/2016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pPr algn="r" eaLnBrk="1" latinLnBrk="0" hangingPunct="1"/>
            <a:endParaRPr kumimoji="0" lang="en-US" sz="1000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BC35B-A44B-4119-B8DA-DE9E3DFADA20}" type="slidenum">
              <a:rPr kumimoji="0" lang="en-US" smtClean="0"/>
              <a:pPr eaLnBrk="1" latinLnBrk="0" hangingPunct="1"/>
              <a:t>‹#›</a:t>
            </a:fld>
            <a:endParaRPr kumimoji="0" lang="en-US" sz="1000" b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445409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l" defTabSz="457207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6" indent="-342906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62" indent="-285755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20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2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3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42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49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5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6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7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5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2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38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46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53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6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vaaccses.org/wipa/" TargetMode="External"/><Relationship Id="rId2" Type="http://schemas.openxmlformats.org/officeDocument/2006/relationships/hyperlink" Target="https://www.ssa.gov/pubs/EN-05-11005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centerontransition.org/transition/SSABenefits/index.html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lcv.org/coa/" TargetMode="External"/><Relationship Id="rId2" Type="http://schemas.openxmlformats.org/officeDocument/2006/relationships/hyperlink" Target="http://www.dlcv.org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info@dlcv.org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92775"/>
            <a:ext cx="7772400" cy="2850789"/>
          </a:xfrm>
        </p:spPr>
        <p:txBody>
          <a:bodyPr>
            <a:noAutofit/>
          </a:bodyPr>
          <a:lstStyle/>
          <a:p>
            <a:r>
              <a:rPr lang="en-US" sz="4000" dirty="0"/>
              <a:t>Social Security Changes </a:t>
            </a:r>
            <a:br>
              <a:rPr lang="en-US" sz="4000" dirty="0"/>
            </a:br>
            <a:r>
              <a:rPr lang="en-US" sz="4000" dirty="0"/>
              <a:t>When Coming of Age: The SSI Age-18 Redetermination</a:t>
            </a:r>
            <a:br>
              <a:rPr lang="en-US" sz="4200" dirty="0"/>
            </a:br>
            <a:endParaRPr lang="en-US" sz="5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vert="horz" lIns="45720" rIns="45720" anchor="t">
            <a:noAutofit/>
          </a:bodyPr>
          <a:lstStyle/>
          <a:p>
            <a:r>
              <a:rPr lang="en-US" sz="2400" dirty="0"/>
              <a:t>Elizabeth Horn</a:t>
            </a:r>
          </a:p>
          <a:p>
            <a:r>
              <a:rPr lang="en-US" sz="2400" dirty="0"/>
              <a:t>Disability Rights Advocate</a:t>
            </a:r>
          </a:p>
          <a:p>
            <a:r>
              <a:rPr lang="en-US" sz="2400" dirty="0" err="1"/>
              <a:t>DisAbility</a:t>
            </a:r>
            <a:r>
              <a:rPr lang="en-US" sz="2400" dirty="0"/>
              <a:t> Law Center of Virginia </a:t>
            </a:r>
          </a:p>
        </p:txBody>
      </p:sp>
    </p:spTree>
    <p:extLst>
      <p:ext uri="{BB962C8B-B14F-4D97-AF65-F5344CB8AC3E}">
        <p14:creationId xmlns:p14="http://schemas.microsoft.com/office/powerpoint/2010/main" val="11212284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>
                <a:solidFill>
                  <a:schemeClr val="tx1"/>
                </a:solidFill>
              </a:rPr>
              <a:t>Keep in mind...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 vert="horz" anchor="t">
            <a:normAutofit/>
          </a:bodyPr>
          <a:lstStyle/>
          <a:p>
            <a:endParaRPr lang="en-US" dirty="0"/>
          </a:p>
          <a:p>
            <a:r>
              <a:rPr lang="en-US" dirty="0"/>
              <a:t>If all appeals are denied you may have to repay benefits from the date of the first denial minus 2 months.</a:t>
            </a:r>
          </a:p>
        </p:txBody>
      </p:sp>
    </p:spTree>
    <p:extLst>
      <p:ext uri="{BB962C8B-B14F-4D97-AF65-F5344CB8AC3E}">
        <p14:creationId xmlns:p14="http://schemas.microsoft.com/office/powerpoint/2010/main" val="6862355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solidFill>
                  <a:schemeClr val="tx1"/>
                </a:solidFill>
              </a:rPr>
              <a:t>Are there other ways to keep the benefit?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 vert="horz" anchor="t">
            <a:normAutofit fontScale="92500" lnSpcReduction="20000"/>
          </a:bodyPr>
          <a:lstStyle/>
          <a:p>
            <a:pPr marL="109728" indent="0">
              <a:buNone/>
            </a:pPr>
            <a:r>
              <a:rPr lang="en-US" sz="2800" dirty="0"/>
              <a:t>If, Social Security decides you don’t meet the adult rules…</a:t>
            </a:r>
          </a:p>
          <a:p>
            <a:pPr marL="109728" indent="0">
              <a:buNone/>
            </a:pPr>
            <a:endParaRPr lang="en-US" sz="2800" dirty="0"/>
          </a:p>
          <a:p>
            <a:pPr marL="109728" indent="0">
              <a:buNone/>
            </a:pPr>
            <a:r>
              <a:rPr lang="en-US" sz="2800" b="1" dirty="0"/>
              <a:t>Section 301 </a:t>
            </a:r>
            <a:r>
              <a:rPr lang="en-US" sz="2800" dirty="0"/>
              <a:t>may apply if: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/>
              <a:t>a student remains in high school past age 18, or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/>
              <a:t>is receiving vocational rehabilitation, training or education, and is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u="sng" dirty="0"/>
              <a:t>actively participating</a:t>
            </a:r>
            <a:r>
              <a:rPr lang="en-US" sz="2800" dirty="0"/>
              <a:t> in an </a:t>
            </a:r>
            <a:r>
              <a:rPr lang="en-US" sz="2800" u="sng" dirty="0"/>
              <a:t>approved program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2800" dirty="0"/>
          </a:p>
          <a:p>
            <a:pPr marL="109728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6629640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solidFill>
                  <a:schemeClr val="tx1"/>
                </a:solidFill>
              </a:rPr>
              <a:t>How do you claim </a:t>
            </a:r>
            <a:r>
              <a:rPr lang="en-US" sz="4000" b="0" dirty="0">
                <a:solidFill>
                  <a:schemeClr val="tx1"/>
                </a:solidFill>
              </a:rPr>
              <a:t>Section 301</a:t>
            </a:r>
            <a:r>
              <a:rPr lang="en-US" sz="4000" dirty="0">
                <a:solidFill>
                  <a:schemeClr val="tx1"/>
                </a:solidFill>
              </a:rPr>
              <a:t>?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109728" indent="0">
              <a:buNone/>
            </a:pPr>
            <a:r>
              <a:rPr lang="en-US" sz="3200" dirty="0"/>
              <a:t>Be sure to tell Social Security about these efforts…</a:t>
            </a:r>
          </a:p>
          <a:p>
            <a:pPr marL="109728" indent="0">
              <a:buNone/>
            </a:pPr>
            <a:endParaRPr lang="en-US" sz="3200" dirty="0"/>
          </a:p>
          <a:p>
            <a:r>
              <a:rPr lang="en-US" sz="2200" dirty="0"/>
              <a:t>When you start the Age 18 redetermination</a:t>
            </a:r>
          </a:p>
          <a:p>
            <a:pPr marL="109728" indent="0">
              <a:buNone/>
            </a:pPr>
            <a:endParaRPr lang="en-US" sz="2200" dirty="0"/>
          </a:p>
          <a:p>
            <a:r>
              <a:rPr lang="en-US" sz="2200" dirty="0"/>
              <a:t>And, if denied, when you file the appeal(s)</a:t>
            </a:r>
          </a:p>
          <a:p>
            <a:endParaRPr lang="en-US" sz="2200" dirty="0"/>
          </a:p>
          <a:p>
            <a:r>
              <a:rPr lang="en-US" sz="2200" dirty="0"/>
              <a:t>Examples include an IEP with a public or private school, an IPE with DARS, DBVI or an employment network, or a plan with a school under Section 504 of the Rehabilitation Act. </a:t>
            </a:r>
          </a:p>
          <a:p>
            <a:pPr marL="109728" indent="0">
              <a:buNone/>
            </a:pPr>
            <a:r>
              <a:rPr lang="en-US" dirty="0"/>
              <a:t>				</a:t>
            </a:r>
          </a:p>
          <a:p>
            <a:pPr lvl="8"/>
            <a:endParaRPr lang="en-US" dirty="0"/>
          </a:p>
          <a:p>
            <a:pPr lvl="8"/>
            <a:endParaRPr lang="en-US" dirty="0"/>
          </a:p>
          <a:p>
            <a:pPr lvl="8"/>
            <a:endParaRPr lang="en-US" dirty="0"/>
          </a:p>
          <a:p>
            <a:pPr lvl="8"/>
            <a:endParaRPr lang="en-US" dirty="0"/>
          </a:p>
          <a:p>
            <a:pPr lvl="8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0517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solidFill>
                  <a:schemeClr val="tx1"/>
                </a:solidFill>
              </a:rPr>
              <a:t>What is Social Security Thinking?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Social Security assumes that by actively participating in continued education or vocational rehabilitation that a person is more likely NOT to need SSI down the road.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r>
              <a:rPr lang="en-US" b="1" dirty="0"/>
              <a:t>Keep in mind…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pPr marL="109728" indent="0">
              <a:buNone/>
            </a:pPr>
            <a:r>
              <a:rPr lang="en-US" dirty="0"/>
              <a:t>…..If you STOP or COMPLETE the program the Section 301 provision ends and so does your SSI benefit.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7632" y="3167088"/>
            <a:ext cx="2392596" cy="147558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6564856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84709" y="452718"/>
            <a:ext cx="7701347" cy="1753453"/>
          </a:xfrm>
        </p:spPr>
        <p:txBody>
          <a:bodyPr>
            <a:noAutofit/>
          </a:bodyPr>
          <a:lstStyle/>
          <a:p>
            <a:r>
              <a:rPr lang="en-US" sz="4000" b="1" dirty="0">
                <a:solidFill>
                  <a:schemeClr val="tx1"/>
                </a:solidFill>
              </a:rPr>
              <a:t>Final Advice </a:t>
            </a:r>
            <a:br>
              <a:rPr lang="en-US" sz="4000" dirty="0">
                <a:solidFill>
                  <a:schemeClr val="tx1"/>
                </a:solidFill>
              </a:rPr>
            </a:br>
            <a:r>
              <a:rPr lang="en-US" sz="4000" dirty="0">
                <a:solidFill>
                  <a:schemeClr val="tx1"/>
                </a:solidFill>
              </a:rPr>
              <a:t>When the Age 18 Redetermination Approaches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27700" y="2851206"/>
            <a:ext cx="3590329" cy="3578624"/>
          </a:xfrm>
        </p:spPr>
        <p:txBody>
          <a:bodyPr/>
          <a:lstStyle/>
          <a:p>
            <a:r>
              <a:rPr lang="en-US" sz="2400" dirty="0"/>
              <a:t>About 30% of Age 18 redeterminations are denied</a:t>
            </a:r>
          </a:p>
          <a:p>
            <a:r>
              <a:rPr lang="en-US" sz="2400" dirty="0"/>
              <a:t>Plan ahead in case SSI ends and denials are unsuccessful.</a:t>
            </a:r>
          </a:p>
          <a:p>
            <a:pPr lvl="8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8029" y="2851206"/>
            <a:ext cx="4048125" cy="26860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658125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>
                <a:solidFill>
                  <a:schemeClr val="tx1"/>
                </a:solidFill>
              </a:rPr>
              <a:t>Applying for SSI as an adult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an 18 year old individual did </a:t>
            </a:r>
            <a:r>
              <a:rPr lang="en-US" u="sng" dirty="0"/>
              <a:t>not</a:t>
            </a:r>
            <a:r>
              <a:rPr lang="en-US" dirty="0"/>
              <a:t> receive SSI as a child, because of their family’s income or resources, they can apply for SSI on </a:t>
            </a:r>
            <a:r>
              <a:rPr lang="en-US" u="sng" dirty="0"/>
              <a:t>their </a:t>
            </a:r>
            <a:r>
              <a:rPr lang="en-US" dirty="0"/>
              <a:t>resources as long as they have less than $2000 in assets (such as cash, life insurance, an inheritance etc.) </a:t>
            </a:r>
            <a:r>
              <a:rPr lang="en-US" u="sng" dirty="0"/>
              <a:t>and</a:t>
            </a:r>
            <a:r>
              <a:rPr lang="en-US" dirty="0"/>
              <a:t> earn under the SGA* limit.</a:t>
            </a:r>
          </a:p>
          <a:p>
            <a:r>
              <a:rPr lang="en-US" sz="2000" dirty="0"/>
              <a:t>SGA stands for Substantial Gainful Activity.  The 2016 SGA limit on monthly earnings is $1130 gross. If you earn over this amount Social Security does not consider you disabled. </a:t>
            </a:r>
          </a:p>
        </p:txBody>
      </p:sp>
    </p:spTree>
    <p:extLst>
      <p:ext uri="{BB962C8B-B14F-4D97-AF65-F5344CB8AC3E}">
        <p14:creationId xmlns:p14="http://schemas.microsoft.com/office/powerpoint/2010/main" val="1874565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84709" y="452718"/>
            <a:ext cx="7178833" cy="1400530"/>
          </a:xfrm>
        </p:spPr>
        <p:txBody>
          <a:bodyPr>
            <a:noAutofit/>
          </a:bodyPr>
          <a:lstStyle/>
          <a:p>
            <a:r>
              <a:rPr lang="en-US" sz="4000" dirty="0">
                <a:solidFill>
                  <a:schemeClr val="tx1"/>
                </a:solidFill>
              </a:rPr>
              <a:t>Applying for the Child Disability Benefit as an Adult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27700" y="1853249"/>
            <a:ext cx="6711654" cy="4576580"/>
          </a:xfrm>
        </p:spPr>
        <p:txBody>
          <a:bodyPr>
            <a:normAutofit fontScale="92500" lnSpcReduction="20000"/>
          </a:bodyPr>
          <a:lstStyle/>
          <a:p>
            <a:pPr marL="109728" indent="0">
              <a:buNone/>
            </a:pPr>
            <a:r>
              <a:rPr lang="en-US" sz="2000" dirty="0"/>
              <a:t>Any time after age 18 an individual can apply for the </a:t>
            </a:r>
            <a:r>
              <a:rPr lang="en-US" sz="2000" b="1" dirty="0"/>
              <a:t>Childhood Disability Benefit (CDB) </a:t>
            </a:r>
            <a:r>
              <a:rPr lang="en-US" sz="2000" dirty="0"/>
              <a:t>when:</a:t>
            </a:r>
          </a:p>
          <a:p>
            <a:endParaRPr lang="en-US" sz="2000" dirty="0"/>
          </a:p>
          <a:p>
            <a:r>
              <a:rPr lang="en-US" sz="2000" dirty="0"/>
              <a:t>a parent retires and receives a social security retirement benefit, or</a:t>
            </a:r>
          </a:p>
          <a:p>
            <a:r>
              <a:rPr lang="en-US" sz="2000" dirty="0"/>
              <a:t>A parent begins receiving social security disability, or </a:t>
            </a:r>
          </a:p>
          <a:p>
            <a:r>
              <a:rPr lang="en-US" sz="2000" dirty="0"/>
              <a:t>A parent is deceased or dies </a:t>
            </a:r>
          </a:p>
          <a:p>
            <a:endParaRPr lang="en-US" sz="2000" dirty="0"/>
          </a:p>
          <a:p>
            <a:pPr marL="109728" indent="0">
              <a:buNone/>
            </a:pPr>
            <a:r>
              <a:rPr lang="en-US" sz="2000" dirty="0"/>
              <a:t>This medical determination is the same as any adult applying but they must prove their </a:t>
            </a:r>
            <a:r>
              <a:rPr lang="en-US" sz="2000" b="1" dirty="0"/>
              <a:t>disability began before age 22</a:t>
            </a:r>
            <a:r>
              <a:rPr lang="en-US" sz="2000" dirty="0"/>
              <a:t>.</a:t>
            </a:r>
          </a:p>
          <a:p>
            <a:endParaRPr lang="en-US" sz="2000" dirty="0"/>
          </a:p>
          <a:p>
            <a:pPr marL="109728" indent="0">
              <a:buNone/>
            </a:pPr>
            <a:r>
              <a:rPr lang="en-US" sz="2000" dirty="0"/>
              <a:t>This benefit is often higher than the SSI benefit and you may be able to keep Medicaid.</a:t>
            </a:r>
          </a:p>
        </p:txBody>
      </p:sp>
    </p:spTree>
    <p:extLst>
      <p:ext uri="{BB962C8B-B14F-4D97-AF65-F5344CB8AC3E}">
        <p14:creationId xmlns:p14="http://schemas.microsoft.com/office/powerpoint/2010/main" val="24302498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/>
              <a:t>How to Avoid the One Third-Reduction- </a:t>
            </a:r>
            <a:br>
              <a:rPr lang="en-US" sz="4000" dirty="0"/>
            </a:br>
            <a:r>
              <a:rPr lang="en-US" sz="4000" dirty="0"/>
              <a:t>Help Pay Your Way!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Social Security reduces an SSI benefit by 1/3 if you live with family or friends and don’t assist with expenses. There are 2 ways to avoid this:</a:t>
            </a:r>
          </a:p>
          <a:p>
            <a:pPr marL="109728" indent="0">
              <a:buNone/>
            </a:pPr>
            <a:endParaRPr lang="en-US" dirty="0"/>
          </a:p>
          <a:p>
            <a:r>
              <a:rPr lang="en-US" dirty="0"/>
              <a:t>The Fair Share method</a:t>
            </a:r>
          </a:p>
          <a:p>
            <a:endParaRPr lang="en-US" dirty="0"/>
          </a:p>
          <a:p>
            <a:r>
              <a:rPr lang="en-US" dirty="0"/>
              <a:t>The Flat Rate Rental method</a:t>
            </a:r>
          </a:p>
        </p:txBody>
      </p:sp>
    </p:spTree>
    <p:extLst>
      <p:ext uri="{BB962C8B-B14F-4D97-AF65-F5344CB8AC3E}">
        <p14:creationId xmlns:p14="http://schemas.microsoft.com/office/powerpoint/2010/main" val="37378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	</a:t>
            </a:r>
            <a:r>
              <a:rPr lang="en-US" sz="4000" dirty="0">
                <a:solidFill>
                  <a:schemeClr val="tx1"/>
                </a:solidFill>
              </a:rPr>
              <a:t>      Help &amp; Resources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65943"/>
            <a:ext cx="8229600" cy="4963886"/>
          </a:xfrm>
        </p:spPr>
        <p:txBody>
          <a:bodyPr>
            <a:normAutofit fontScale="92500" lnSpcReduction="10000"/>
          </a:bodyPr>
          <a:lstStyle/>
          <a:p>
            <a:pPr marL="109728" indent="0">
              <a:buNone/>
            </a:pPr>
            <a:r>
              <a:rPr lang="en-US" sz="1800" b="1" dirty="0"/>
              <a:t>Social Security: What You Need To Know about Your Supplemental Security Income When you Turn 18 (includes work incentives)</a:t>
            </a:r>
          </a:p>
          <a:p>
            <a:pPr marL="109728" indent="0">
              <a:buNone/>
            </a:pPr>
            <a:r>
              <a:rPr lang="en-US" sz="1800" b="1" dirty="0">
                <a:hlinkClick r:id="rId2"/>
              </a:rPr>
              <a:t>https://www.ssa.gov/pubs/EN-05-11005.pdf</a:t>
            </a:r>
            <a:endParaRPr lang="en-US" sz="1800" b="1" dirty="0"/>
          </a:p>
          <a:p>
            <a:pPr marL="109728" indent="0">
              <a:buNone/>
            </a:pPr>
            <a:endParaRPr lang="en-US" sz="1800" b="1" dirty="0"/>
          </a:p>
          <a:p>
            <a:pPr marL="109728" indent="0">
              <a:buNone/>
            </a:pPr>
            <a:r>
              <a:rPr lang="en-US" sz="1800" b="1" dirty="0"/>
              <a:t>Seek help from your school transition team including the DARS transition counselor</a:t>
            </a:r>
          </a:p>
          <a:p>
            <a:pPr marL="109728" indent="0">
              <a:buNone/>
            </a:pPr>
            <a:endParaRPr lang="en-US" sz="1800" b="1" dirty="0"/>
          </a:p>
          <a:p>
            <a:pPr marL="109728" indent="0">
              <a:buNone/>
            </a:pPr>
            <a:r>
              <a:rPr lang="en-US" sz="1800" b="1" dirty="0"/>
              <a:t>Connect </a:t>
            </a:r>
            <a:r>
              <a:rPr lang="en-US" sz="1800" b="1" u="sng" dirty="0"/>
              <a:t>early</a:t>
            </a:r>
            <a:r>
              <a:rPr lang="en-US" sz="1800" b="1" dirty="0"/>
              <a:t> with the:</a:t>
            </a:r>
          </a:p>
          <a:p>
            <a:pPr marL="109728" indent="0">
              <a:buNone/>
            </a:pPr>
            <a:r>
              <a:rPr lang="en-US" sz="1800" b="1" dirty="0"/>
              <a:t>Work Incentive Planning and Assistance (WIPA) </a:t>
            </a:r>
          </a:p>
          <a:p>
            <a:pPr marL="109728" indent="0">
              <a:buNone/>
            </a:pPr>
            <a:r>
              <a:rPr lang="en-US" sz="1800" b="1" dirty="0">
                <a:hlinkClick r:id="rId3"/>
              </a:rPr>
              <a:t>www.vaaccses.org/wipa/</a:t>
            </a:r>
            <a:r>
              <a:rPr lang="en-US" sz="1800" b="1" dirty="0"/>
              <a:t> or 877-822-2777</a:t>
            </a:r>
          </a:p>
          <a:p>
            <a:pPr marL="109728" indent="0">
              <a:buNone/>
            </a:pPr>
            <a:endParaRPr lang="en-US" sz="1800" b="1" dirty="0"/>
          </a:p>
          <a:p>
            <a:pPr marL="109728" indent="0">
              <a:buNone/>
            </a:pPr>
            <a:r>
              <a:rPr lang="en-US" sz="1800" b="1" dirty="0"/>
              <a:t>VCU’s Center on Transition Innovation</a:t>
            </a:r>
          </a:p>
          <a:p>
            <a:pPr marL="109728" indent="0">
              <a:buNone/>
            </a:pPr>
            <a:r>
              <a:rPr lang="en-US" sz="1800" b="1" dirty="0">
                <a:hlinkClick r:id="rId4"/>
              </a:rPr>
              <a:t>www.centerontransition.org/transition/SSA</a:t>
            </a:r>
          </a:p>
          <a:p>
            <a:pPr marL="109728" indent="0">
              <a:buNone/>
            </a:pPr>
            <a:r>
              <a:rPr lang="en-US" sz="1800" b="1" dirty="0">
                <a:hlinkClick r:id="rId4"/>
              </a:rPr>
              <a:t>Benefits/index.html</a:t>
            </a:r>
            <a:endParaRPr lang="en-US" sz="1800" b="1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3383478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>
                <a:solidFill>
                  <a:schemeClr val="tx1"/>
                </a:solidFill>
              </a:rPr>
              <a:t>For more information…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15419" y="1417638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err="1"/>
              <a:t>disAbility</a:t>
            </a:r>
            <a:r>
              <a:rPr lang="en-US" dirty="0"/>
              <a:t> Law Center of Virginia</a:t>
            </a:r>
          </a:p>
          <a:p>
            <a:r>
              <a:rPr lang="en-US" dirty="0"/>
              <a:t>1512 Willow Lawn Drive, Suite 100</a:t>
            </a:r>
          </a:p>
          <a:p>
            <a:r>
              <a:rPr lang="en-US" dirty="0"/>
              <a:t>Richmond, VA 23230</a:t>
            </a:r>
          </a:p>
          <a:p>
            <a:r>
              <a:rPr lang="en-US" dirty="0"/>
              <a:t>(804)225-2042 (voice/</a:t>
            </a:r>
            <a:r>
              <a:rPr lang="en-US" dirty="0" err="1"/>
              <a:t>tty</a:t>
            </a:r>
            <a:r>
              <a:rPr lang="en-US" dirty="0"/>
              <a:t>)</a:t>
            </a:r>
          </a:p>
          <a:p>
            <a:r>
              <a:rPr lang="en-US" dirty="0"/>
              <a:t>(800)552-3962 (voice/</a:t>
            </a:r>
            <a:r>
              <a:rPr lang="en-US" dirty="0" err="1"/>
              <a:t>tty</a:t>
            </a:r>
            <a:r>
              <a:rPr lang="en-US" dirty="0"/>
              <a:t>)</a:t>
            </a:r>
          </a:p>
          <a:p>
            <a:r>
              <a:rPr lang="en-US" dirty="0">
                <a:hlinkClick r:id="rId2"/>
              </a:rPr>
              <a:t>www.dlcv.org</a:t>
            </a:r>
            <a:endParaRPr lang="en-US" dirty="0"/>
          </a:p>
          <a:p>
            <a:r>
              <a:rPr lang="en-US" dirty="0">
                <a:hlinkClick r:id="rId3"/>
              </a:rPr>
              <a:t>www.dlcv.org/coa/</a:t>
            </a:r>
            <a:r>
              <a:rPr lang="en-US" dirty="0"/>
              <a:t> Coming of Age Resources for Students and Young Adults with Disabilities </a:t>
            </a:r>
          </a:p>
          <a:p>
            <a:r>
              <a:rPr lang="en-US" dirty="0">
                <a:hlinkClick r:id="rId4"/>
              </a:rPr>
              <a:t>info@dlcv.org</a:t>
            </a:r>
            <a:endParaRPr lang="en-US" dirty="0"/>
          </a:p>
          <a:p>
            <a:pPr marL="109728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27519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Presentation Objectives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Understand the SSI Age-18 Re-determination and how the decision is made</a:t>
            </a:r>
          </a:p>
          <a:p>
            <a:r>
              <a:rPr lang="en-US" sz="2000" dirty="0"/>
              <a:t>Understand options for continuation of benefits to include extending benefits during appeal and claiming Section 301</a:t>
            </a:r>
          </a:p>
          <a:p>
            <a:r>
              <a:rPr lang="en-US" sz="2000" dirty="0"/>
              <a:t>Understand ways to improve documentation that supports disability under the adult rules</a:t>
            </a:r>
          </a:p>
          <a:p>
            <a:r>
              <a:rPr lang="en-US" sz="2000" dirty="0"/>
              <a:t>Tap available resources to support families</a:t>
            </a:r>
          </a:p>
        </p:txBody>
      </p:sp>
    </p:spTree>
    <p:extLst>
      <p:ext uri="{BB962C8B-B14F-4D97-AF65-F5344CB8AC3E}">
        <p14:creationId xmlns:p14="http://schemas.microsoft.com/office/powerpoint/2010/main" val="3263718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89006"/>
            <a:ext cx="7284955" cy="1299935"/>
          </a:xfrm>
        </p:spPr>
        <p:txBody>
          <a:bodyPr>
            <a:noAutofit/>
          </a:bodyPr>
          <a:lstStyle/>
          <a:p>
            <a:pPr algn="l"/>
            <a:r>
              <a:rPr lang="en-US" sz="4000" dirty="0">
                <a:solidFill>
                  <a:schemeClr val="tx1"/>
                </a:solidFill>
              </a:rPr>
              <a:t>What is the Age 18 </a:t>
            </a:r>
            <a:br>
              <a:rPr lang="en-US" sz="4000" dirty="0">
                <a:solidFill>
                  <a:schemeClr val="tx1"/>
                </a:solidFill>
              </a:rPr>
            </a:br>
            <a:r>
              <a:rPr lang="en-US" sz="4000" dirty="0">
                <a:solidFill>
                  <a:schemeClr val="tx1"/>
                </a:solidFill>
              </a:rPr>
              <a:t>Redetermination?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6677" y="3898956"/>
            <a:ext cx="7424078" cy="1726008"/>
          </a:xfrm>
        </p:spPr>
        <p:txBody>
          <a:bodyPr vert="horz" lIns="45720" rIns="45720" anchor="t"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A </a:t>
            </a:r>
            <a:r>
              <a:rPr lang="en-US" u="sng" dirty="0">
                <a:solidFill>
                  <a:schemeClr val="tx1"/>
                </a:solidFill>
              </a:rPr>
              <a:t>new</a:t>
            </a:r>
            <a:r>
              <a:rPr lang="en-US" dirty="0">
                <a:solidFill>
                  <a:schemeClr val="tx1"/>
                </a:solidFill>
              </a:rPr>
              <a:t> decision based on the ADULT rules rather than on medical improvement. </a:t>
            </a:r>
          </a:p>
          <a:p>
            <a:r>
              <a:rPr lang="en-US" dirty="0">
                <a:solidFill>
                  <a:schemeClr val="tx1"/>
                </a:solidFill>
              </a:rPr>
              <a:t>It occurs around age 18.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4703" y="2135495"/>
            <a:ext cx="2994593" cy="1676568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</p:spTree>
    <p:extLst>
      <p:ext uri="{BB962C8B-B14F-4D97-AF65-F5344CB8AC3E}">
        <p14:creationId xmlns:p14="http://schemas.microsoft.com/office/powerpoint/2010/main" val="380178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>
                <a:solidFill>
                  <a:schemeClr val="tx1"/>
                </a:solidFill>
              </a:rPr>
              <a:t>What are the ADULT rules for disability? 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170545"/>
            <a:ext cx="8229600" cy="4195748"/>
          </a:xfrm>
        </p:spPr>
        <p:txBody>
          <a:bodyPr vert="horz" anchor="t"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000" dirty="0"/>
              <a:t>Are you earning “gainful” wages or $1130/mo. (2016) –</a:t>
            </a:r>
          </a:p>
          <a:p>
            <a:pPr marL="109728" indent="0">
              <a:buNone/>
            </a:pPr>
            <a:r>
              <a:rPr lang="en-US" sz="2000" dirty="0"/>
              <a:t>     </a:t>
            </a:r>
            <a:r>
              <a:rPr lang="en-US" sz="2000" b="1" dirty="0"/>
              <a:t>Social Security skips this rule for the Age-18        	redetermination decision.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dirty="0"/>
              <a:t>Do you have a medically determinable condition?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dirty="0"/>
              <a:t>Is it severe (</a:t>
            </a:r>
            <a:r>
              <a:rPr lang="en-US" sz="2000" dirty="0" err="1"/>
              <a:t>ie</a:t>
            </a:r>
            <a:r>
              <a:rPr lang="en-US" sz="2000" dirty="0"/>
              <a:t>. does it impose limitations to work)?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dirty="0"/>
              <a:t>Has it or will it last 12 months or result in death?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dirty="0"/>
              <a:t>Does it meet or equal a listing? OR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dirty="0"/>
              <a:t>Can you perform </a:t>
            </a:r>
            <a:r>
              <a:rPr lang="en-US" sz="2000" u="sng" dirty="0"/>
              <a:t>past</a:t>
            </a:r>
            <a:r>
              <a:rPr lang="en-US" sz="2000" dirty="0"/>
              <a:t> work or </a:t>
            </a:r>
            <a:r>
              <a:rPr lang="en-US" sz="2000" u="sng" dirty="0"/>
              <a:t>any</a:t>
            </a:r>
            <a:r>
              <a:rPr lang="en-US" sz="2000" dirty="0"/>
              <a:t> other work in the national economy?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77693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solidFill>
                  <a:schemeClr val="tx1"/>
                </a:solidFill>
              </a:rPr>
              <a:t>Can you work during the Age 18 Redetermination? 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24183" y="1417638"/>
            <a:ext cx="5952226" cy="4525963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Feel free to work   </a:t>
            </a:r>
          </a:p>
          <a:p>
            <a:pPr marL="109728" indent="0">
              <a:buNone/>
            </a:pPr>
            <a:r>
              <a:rPr lang="en-US" dirty="0"/>
              <a:t>  </a:t>
            </a:r>
          </a:p>
          <a:p>
            <a:endParaRPr lang="en-US" dirty="0"/>
          </a:p>
          <a:p>
            <a:r>
              <a:rPr lang="en-US" dirty="0"/>
              <a:t>Earnings are not considered</a:t>
            </a:r>
          </a:p>
          <a:p>
            <a:pPr marL="109728" indent="0">
              <a:buNone/>
            </a:pPr>
            <a:endParaRPr lang="en-US" dirty="0"/>
          </a:p>
          <a:p>
            <a:r>
              <a:rPr lang="en-US" dirty="0"/>
              <a:t>But, tell Social Security about ALL supports used to make work possible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9415" y="2028018"/>
            <a:ext cx="4217955" cy="191986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0665625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solidFill>
                  <a:schemeClr val="tx1"/>
                </a:solidFill>
              </a:rPr>
              <a:t>How Do you Avoid a Denial?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109728" indent="0">
              <a:buNone/>
            </a:pPr>
            <a:r>
              <a:rPr lang="en-US" dirty="0"/>
              <a:t>	</a:t>
            </a:r>
            <a:r>
              <a:rPr lang="en-US" sz="2400" b="1" dirty="0"/>
              <a:t>Document, document, document!!</a:t>
            </a:r>
          </a:p>
          <a:p>
            <a:pPr marL="109728" indent="0">
              <a:buNone/>
            </a:pPr>
            <a:r>
              <a:rPr lang="en-US" sz="2400" dirty="0"/>
              <a:t>Before age 18, get updated medical and/or psychological evaluations so evidence is current: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	Triennial evaluation for an IEP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	Psycho-educational Evaluations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	Neuropsychological Evaluations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      Make appointments with treating          	physicians-address </a:t>
            </a:r>
            <a:r>
              <a:rPr lang="en-US" sz="2400" u="sng" dirty="0"/>
              <a:t>all</a:t>
            </a:r>
            <a:r>
              <a:rPr lang="en-US" sz="2400" dirty="0"/>
              <a:t> limitations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      TRACK YOUR WORK HISTORY (see dLCV form)</a:t>
            </a:r>
          </a:p>
          <a:p>
            <a:pPr marL="109728" indent="0">
              <a:buNone/>
            </a:pPr>
            <a:r>
              <a:rPr lang="en-US" sz="2400" dirty="0"/>
              <a:t>Also, when completing “Function” forms be sure to accurately describe limitations.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0900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What information will Social Security Ask For?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All relevant doctors or clinic visits</a:t>
            </a:r>
          </a:p>
          <a:p>
            <a:r>
              <a:rPr lang="en-US" dirty="0"/>
              <a:t>All hospital stays and surgeries</a:t>
            </a:r>
          </a:p>
          <a:p>
            <a:r>
              <a:rPr lang="en-US" dirty="0"/>
              <a:t>All counseling/therapy sessions</a:t>
            </a:r>
          </a:p>
          <a:p>
            <a:r>
              <a:rPr lang="en-US" dirty="0"/>
              <a:t>All medications &amp; side effects</a:t>
            </a:r>
          </a:p>
          <a:p>
            <a:r>
              <a:rPr lang="en-US" dirty="0"/>
              <a:t>Schools, special classes or tutoring</a:t>
            </a:r>
          </a:p>
          <a:p>
            <a:r>
              <a:rPr lang="en-US" dirty="0"/>
              <a:t>All work activity</a:t>
            </a:r>
          </a:p>
          <a:p>
            <a:r>
              <a:rPr lang="en-US" dirty="0"/>
              <a:t>Teachers and counselors who have knowledge of your condition</a:t>
            </a:r>
          </a:p>
          <a:p>
            <a:pPr marL="109728" indent="0">
              <a:buNone/>
            </a:pPr>
            <a:r>
              <a:rPr lang="en-US" dirty="0"/>
              <a:t>  </a:t>
            </a:r>
            <a:r>
              <a:rPr lang="en-US" sz="3200" b="1" dirty="0"/>
              <a:t>SSA will collect this information!</a:t>
            </a:r>
          </a:p>
        </p:txBody>
      </p:sp>
    </p:spTree>
    <p:extLst>
      <p:ext uri="{BB962C8B-B14F-4D97-AF65-F5344CB8AC3E}">
        <p14:creationId xmlns:p14="http://schemas.microsoft.com/office/powerpoint/2010/main" val="12835928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solidFill>
                  <a:schemeClr val="tx1"/>
                </a:solidFill>
              </a:rPr>
              <a:t>What if you receive a denial decision?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853248"/>
            <a:ext cx="5190364" cy="4676947"/>
          </a:xfrm>
        </p:spPr>
        <p:txBody>
          <a:bodyPr vert="horz" anchor="t">
            <a:normAutofit/>
          </a:bodyPr>
          <a:lstStyle/>
          <a:p>
            <a:pPr marL="0" indent="0">
              <a:buNone/>
            </a:pPr>
            <a:endParaRPr lang="en-US" sz="2800" dirty="0"/>
          </a:p>
          <a:p>
            <a:r>
              <a:rPr lang="en-US" sz="2800" dirty="0"/>
              <a:t>The SSI benefit will end in 2 months from the date of the decision....</a:t>
            </a:r>
          </a:p>
          <a:p>
            <a:pPr marL="0" indent="0">
              <a:buNone/>
            </a:pPr>
            <a:endParaRPr lang="en-US" sz="2800" dirty="0"/>
          </a:p>
          <a:p>
            <a:pPr marL="400056" lvl="1" indent="0">
              <a:buNone/>
            </a:pPr>
            <a:r>
              <a:rPr lang="en-US" sz="4200" dirty="0"/>
              <a:t>However…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7564" y="2370385"/>
            <a:ext cx="2907102" cy="218032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2511281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>
                <a:solidFill>
                  <a:schemeClr val="tx1"/>
                </a:solidFill>
              </a:rPr>
              <a:t>You Have Appeal Rights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6875"/>
            <a:ext cx="8229600" cy="4333767"/>
          </a:xfrm>
        </p:spPr>
        <p:txBody>
          <a:bodyPr vert="horz" anchor="t">
            <a:normAutofit lnSpcReduction="10000"/>
          </a:bodyPr>
          <a:lstStyle/>
          <a:p>
            <a:pPr marL="109728" indent="0">
              <a:buNone/>
            </a:pPr>
            <a:r>
              <a:rPr lang="en-US" sz="3200" dirty="0"/>
              <a:t>File an APPEAL with Social Security </a:t>
            </a:r>
            <a:r>
              <a:rPr lang="en-US" sz="3200" u="sng" dirty="0"/>
              <a:t>within 60 days</a:t>
            </a:r>
            <a:r>
              <a:rPr lang="en-US" sz="3200" dirty="0"/>
              <a:t> and </a:t>
            </a:r>
          </a:p>
          <a:p>
            <a:pPr marL="109728" indent="0">
              <a:buNone/>
            </a:pPr>
            <a:endParaRPr lang="en-US" sz="3200" dirty="0"/>
          </a:p>
          <a:p>
            <a:pPr marL="109728" indent="0">
              <a:buNone/>
            </a:pPr>
            <a:r>
              <a:rPr lang="en-US" sz="3200" dirty="0"/>
              <a:t>Request to CONTINUE THE BENEFIT </a:t>
            </a:r>
          </a:p>
          <a:p>
            <a:pPr marL="109728" indent="0">
              <a:buNone/>
            </a:pPr>
            <a:r>
              <a:rPr lang="en-US" sz="3200" dirty="0"/>
              <a:t>throughout the appeal period </a:t>
            </a:r>
          </a:p>
          <a:p>
            <a:pPr marL="109728" indent="0">
              <a:buNone/>
            </a:pPr>
            <a:r>
              <a:rPr lang="en-US" sz="3200" u="sng" dirty="0"/>
              <a:t>within 10 days</a:t>
            </a:r>
            <a:endParaRPr lang="en-US" dirty="0"/>
          </a:p>
          <a:p>
            <a:pPr marL="137160" indent="0">
              <a:buNone/>
            </a:pPr>
            <a:endParaRPr lang="en-US" dirty="0"/>
          </a:p>
          <a:p>
            <a:pPr marL="137160" indent="0">
              <a:buNone/>
            </a:pPr>
            <a:r>
              <a:rPr lang="en-US" dirty="0"/>
              <a:t>Follow the instructions in the notice.</a:t>
            </a:r>
            <a:endParaRPr lang="en-US" sz="4300" dirty="0"/>
          </a:p>
          <a:p>
            <a:pPr marL="137160" indent="0">
              <a:buNone/>
            </a:pPr>
            <a:endParaRPr lang="en-US" sz="4300" dirty="0"/>
          </a:p>
          <a:p>
            <a:pPr marL="137160" indent="0">
              <a:buNone/>
            </a:pPr>
            <a:endParaRPr lang="en-US" sz="4300" dirty="0"/>
          </a:p>
          <a:p>
            <a:pPr marL="137160" indent="0">
              <a:buNone/>
            </a:pPr>
            <a:endParaRPr lang="en-US" sz="4300" dirty="0"/>
          </a:p>
          <a:p>
            <a:pPr marL="137160" indent="0">
              <a:buNone/>
            </a:pPr>
            <a:endParaRPr lang="en-US" sz="4300" dirty="0"/>
          </a:p>
          <a:p>
            <a:pPr marL="137160" indent="0">
              <a:buNone/>
            </a:pPr>
            <a:endParaRPr lang="en-US" sz="4300" dirty="0"/>
          </a:p>
          <a:p>
            <a:pPr marL="137160" indent="0">
              <a:buNone/>
            </a:pPr>
            <a:endParaRPr lang="en-US" sz="4300" dirty="0"/>
          </a:p>
          <a:p>
            <a:pPr marL="137160" indent="0">
              <a:buNone/>
            </a:pPr>
            <a:endParaRPr lang="en-US" sz="4300" dirty="0"/>
          </a:p>
          <a:p>
            <a:pPr marL="137160" indent="0">
              <a:buNone/>
            </a:pPr>
            <a:endParaRPr lang="en-US" sz="4300" dirty="0"/>
          </a:p>
          <a:p>
            <a:pPr marL="137160" indent="0">
              <a:buNone/>
            </a:pPr>
            <a:endParaRPr lang="en-US" sz="4300" dirty="0"/>
          </a:p>
          <a:p>
            <a:pPr marL="137160" indent="0">
              <a:buNone/>
            </a:pPr>
            <a:endParaRPr lang="en-US" sz="4300" dirty="0"/>
          </a:p>
          <a:p>
            <a:pPr marL="137160" indent="0">
              <a:buNone/>
            </a:pPr>
            <a:endParaRPr lang="en-US" sz="4300" dirty="0"/>
          </a:p>
          <a:p>
            <a:pPr marL="137160" indent="0">
              <a:buNone/>
            </a:pPr>
            <a:endParaRPr lang="en-US" sz="4300" dirty="0"/>
          </a:p>
          <a:p>
            <a:pPr marL="137160" indent="0">
              <a:buNone/>
            </a:pPr>
            <a:endParaRPr lang="en-US" sz="4300" dirty="0"/>
          </a:p>
          <a:p>
            <a:pPr marL="137160" indent="0">
              <a:buNone/>
            </a:pPr>
            <a:endParaRPr lang="en-US" sz="4300" dirty="0"/>
          </a:p>
          <a:p>
            <a:pPr marL="137160" indent="0">
              <a:buNone/>
            </a:pPr>
            <a:endParaRPr lang="en-US" sz="4300" dirty="0"/>
          </a:p>
          <a:p>
            <a:pPr marL="137160" indent="0">
              <a:buNone/>
            </a:pPr>
            <a:endParaRPr lang="en-US" sz="4300" dirty="0"/>
          </a:p>
          <a:p>
            <a:pPr marL="137160" indent="0">
              <a:buNone/>
            </a:pPr>
            <a:endParaRPr lang="en-US" sz="4300" dirty="0"/>
          </a:p>
          <a:p>
            <a:pPr marL="137160" indent="0">
              <a:buNone/>
            </a:pPr>
            <a:endParaRPr lang="en-US" sz="4300" dirty="0"/>
          </a:p>
          <a:p>
            <a:pPr marL="137160" indent="0">
              <a:buNone/>
            </a:pPr>
            <a:endParaRPr lang="en-US" sz="4300" dirty="0"/>
          </a:p>
          <a:p>
            <a:pPr marL="137160" indent="0">
              <a:buNone/>
            </a:pPr>
            <a:endParaRPr lang="en-US" sz="4300" dirty="0"/>
          </a:p>
          <a:p>
            <a:pPr marL="2057400" lvl="8" indent="0">
              <a:buNone/>
            </a:pPr>
            <a:endParaRPr lang="en-US" sz="3200" dirty="0"/>
          </a:p>
          <a:p>
            <a:pPr marL="2628900" lvl="8" indent="-571500"/>
            <a:endParaRPr lang="en-US" sz="3200" dirty="0"/>
          </a:p>
          <a:p>
            <a:pPr marL="2628900" lvl="8" indent="-571500"/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535675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TM03457515[[fn=View]]</Template>
  <TotalTime>1510</TotalTime>
  <Words>846</Words>
  <Application>Microsoft Office PowerPoint</Application>
  <PresentationFormat>On-screen Show (4:3)</PresentationFormat>
  <Paragraphs>161</Paragraphs>
  <Slides>19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</vt:lpstr>
      <vt:lpstr>Calibri</vt:lpstr>
      <vt:lpstr>Century Gothic</vt:lpstr>
      <vt:lpstr>Wingdings</vt:lpstr>
      <vt:lpstr>Wingdings 3</vt:lpstr>
      <vt:lpstr>Ion</vt:lpstr>
      <vt:lpstr>Social Security Changes  When Coming of Age: The SSI Age-18 Redetermination </vt:lpstr>
      <vt:lpstr>Presentation Objectives</vt:lpstr>
      <vt:lpstr>What is the Age 18  Redetermination?</vt:lpstr>
      <vt:lpstr>What are the ADULT rules for disability? </vt:lpstr>
      <vt:lpstr>Can you work during the Age 18 Redetermination? </vt:lpstr>
      <vt:lpstr>How Do you Avoid a Denial?</vt:lpstr>
      <vt:lpstr>What information will Social Security Ask For?</vt:lpstr>
      <vt:lpstr>What if you receive a denial decision?</vt:lpstr>
      <vt:lpstr>You Have Appeal Rights</vt:lpstr>
      <vt:lpstr>Keep in mind...</vt:lpstr>
      <vt:lpstr>Are there other ways to keep the benefit?</vt:lpstr>
      <vt:lpstr>How do you claim Section 301?</vt:lpstr>
      <vt:lpstr>What is Social Security Thinking?</vt:lpstr>
      <vt:lpstr>Final Advice  When the Age 18 Redetermination Approaches</vt:lpstr>
      <vt:lpstr>Applying for SSI as an adult</vt:lpstr>
      <vt:lpstr>Applying for the Child Disability Benefit as an Adult</vt:lpstr>
      <vt:lpstr>How to Avoid the One Third-Reduction-  Help Pay Your Way!</vt:lpstr>
      <vt:lpstr>       Help &amp; Resources</vt:lpstr>
      <vt:lpstr>For more information…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Elizabeth Horn</dc:creator>
  <cp:lastModifiedBy>Devin Coleman</cp:lastModifiedBy>
  <cp:revision>68</cp:revision>
  <cp:lastPrinted>2016-06-06T20:18:20Z</cp:lastPrinted>
  <dcterms:created xsi:type="dcterms:W3CDTF">2014-09-16T21:33:07Z</dcterms:created>
  <dcterms:modified xsi:type="dcterms:W3CDTF">2016-12-12T15:42:24Z</dcterms:modified>
</cp:coreProperties>
</file>